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674" r:id="rId2"/>
    <p:sldId id="719" r:id="rId3"/>
    <p:sldId id="731" r:id="rId4"/>
    <p:sldId id="722" r:id="rId5"/>
    <p:sldId id="723" r:id="rId6"/>
    <p:sldId id="726" r:id="rId7"/>
    <p:sldId id="727" r:id="rId8"/>
    <p:sldId id="728" r:id="rId9"/>
    <p:sldId id="729" r:id="rId10"/>
    <p:sldId id="730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Gotham Pro" panose="02000503040000020004" charset="0"/>
      <p:regular r:id="rId17"/>
      <p:bold r:id="rId18"/>
      <p:italic r:id="rId19"/>
      <p:boldItalic r:id="rId20"/>
    </p:embeddedFont>
    <p:embeddedFont>
      <p:font typeface="Arial Narrow" panose="020B0606020202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3333"/>
    <a:srgbClr val="F9F9F9"/>
    <a:srgbClr val="F3B73F"/>
    <a:srgbClr val="FFA015"/>
    <a:srgbClr val="F24336"/>
    <a:srgbClr val="FBF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34E349-AA36-49CA-B59A-8FBE5518D32F}" v="634" dt="2020-08-24T17:53:52.758"/>
    <p1510:client id="{438AD067-FBB6-4D1B-A0C0-DF5038D15619}" v="169" dt="2020-08-24T18:32:06.707"/>
    <p1510:client id="{654596A6-F890-4979-8C60-3CBABC1BACF5}" v="1109" dt="2020-08-24T18:17:55.533"/>
    <p1510:client id="{9C133B57-0973-4365-A78B-9EC30297684E}" v="8" dt="2020-08-24T18:19:00.738"/>
    <p1510:client id="{B691F073-FFAB-4AC9-9888-D0867AE81F4F}" v="542" dt="2020-08-24T18:29:34.8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2" autoAdjust="0"/>
    <p:restoredTop sz="94660" autoAdjust="0"/>
  </p:normalViewPr>
  <p:slideViewPr>
    <p:cSldViewPr snapToGrid="0">
      <p:cViewPr varScale="1">
        <p:scale>
          <a:sx n="115" d="100"/>
          <a:sy n="115" d="100"/>
        </p:scale>
        <p:origin x="31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1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2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C77BC67-5CC0-4825-8087-219931EF98F5}" type="datetimeFigureOut">
              <a:rPr lang="en-US"/>
              <a:pPr>
                <a:defRPr/>
              </a:pPr>
              <a:t>10/9/2020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7BA796E-7212-49CF-ADEF-A9B0C04EE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101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ru-RU" noProof="0" dirty="0"/>
              <a:t>Рис.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74470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A5B6B-15C3-48F0-B18F-80911D395626}" type="datetimeFigureOut">
              <a:rPr lang="en-US"/>
              <a:pPr>
                <a:defRPr/>
              </a:pPr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E3FDF-0CD2-4177-9DE7-78382F4DDF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96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235765" y="1837360"/>
            <a:ext cx="6882539" cy="2323974"/>
          </a:xfrm>
          <a:custGeom>
            <a:avLst/>
            <a:gdLst>
              <a:gd name="connsiteX0" fmla="*/ 0 w 6882539"/>
              <a:gd name="connsiteY0" fmla="*/ 0 h 2323974"/>
              <a:gd name="connsiteX1" fmla="*/ 6882539 w 6882539"/>
              <a:gd name="connsiteY1" fmla="*/ 0 h 2323974"/>
              <a:gd name="connsiteX2" fmla="*/ 6882539 w 6882539"/>
              <a:gd name="connsiteY2" fmla="*/ 2323974 h 2323974"/>
              <a:gd name="connsiteX3" fmla="*/ 0 w 6882539"/>
              <a:gd name="connsiteY3" fmla="*/ 2323974 h 232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82539" h="2323974">
                <a:moveTo>
                  <a:pt x="0" y="0"/>
                </a:moveTo>
                <a:lnTo>
                  <a:pt x="6882539" y="0"/>
                </a:lnTo>
                <a:lnTo>
                  <a:pt x="6882539" y="2323974"/>
                </a:lnTo>
                <a:lnTo>
                  <a:pt x="0" y="2323974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33413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-8795" y="-4973"/>
            <a:ext cx="12200794" cy="4861390"/>
          </a:xfrm>
          <a:custGeom>
            <a:avLst/>
            <a:gdLst>
              <a:gd name="connsiteX0" fmla="*/ 0 w 12200794"/>
              <a:gd name="connsiteY0" fmla="*/ 0 h 4861390"/>
              <a:gd name="connsiteX1" fmla="*/ 12200794 w 12200794"/>
              <a:gd name="connsiteY1" fmla="*/ 0 h 4861390"/>
              <a:gd name="connsiteX2" fmla="*/ 12200794 w 12200794"/>
              <a:gd name="connsiteY2" fmla="*/ 3450615 h 4861390"/>
              <a:gd name="connsiteX3" fmla="*/ 6100397 w 12200794"/>
              <a:gd name="connsiteY3" fmla="*/ 4861390 h 4861390"/>
              <a:gd name="connsiteX4" fmla="*/ 0 w 12200794"/>
              <a:gd name="connsiteY4" fmla="*/ 3450615 h 4861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794" h="4861390">
                <a:moveTo>
                  <a:pt x="0" y="0"/>
                </a:moveTo>
                <a:lnTo>
                  <a:pt x="12200794" y="0"/>
                </a:lnTo>
                <a:lnTo>
                  <a:pt x="12200794" y="3450615"/>
                </a:lnTo>
                <a:lnTo>
                  <a:pt x="6100397" y="4861390"/>
                </a:lnTo>
                <a:lnTo>
                  <a:pt x="0" y="3450615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63531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004096" y="3548269"/>
            <a:ext cx="7231951" cy="2521226"/>
          </a:xfrm>
          <a:custGeom>
            <a:avLst/>
            <a:gdLst>
              <a:gd name="connsiteX0" fmla="*/ 0 w 7231951"/>
              <a:gd name="connsiteY0" fmla="*/ 0 h 2521226"/>
              <a:gd name="connsiteX1" fmla="*/ 7231951 w 7231951"/>
              <a:gd name="connsiteY1" fmla="*/ 0 h 2521226"/>
              <a:gd name="connsiteX2" fmla="*/ 7231951 w 7231951"/>
              <a:gd name="connsiteY2" fmla="*/ 2521226 h 2521226"/>
              <a:gd name="connsiteX3" fmla="*/ 0 w 7231951"/>
              <a:gd name="connsiteY3" fmla="*/ 2521226 h 252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1951" h="2521226">
                <a:moveTo>
                  <a:pt x="0" y="0"/>
                </a:moveTo>
                <a:lnTo>
                  <a:pt x="7231951" y="0"/>
                </a:lnTo>
                <a:lnTo>
                  <a:pt x="7231951" y="2521226"/>
                </a:lnTo>
                <a:lnTo>
                  <a:pt x="0" y="2521226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54229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091605" y="-741419"/>
            <a:ext cx="7161847" cy="7370830"/>
          </a:xfrm>
          <a:custGeom>
            <a:avLst/>
            <a:gdLst>
              <a:gd name="connsiteX0" fmla="*/ 2787816 w 7161847"/>
              <a:gd name="connsiteY0" fmla="*/ 7152549 h 7370830"/>
              <a:gd name="connsiteX1" fmla="*/ 2787817 w 7161847"/>
              <a:gd name="connsiteY1" fmla="*/ 7152549 h 7370830"/>
              <a:gd name="connsiteX2" fmla="*/ 2787816 w 7161847"/>
              <a:gd name="connsiteY2" fmla="*/ 7152550 h 7370830"/>
              <a:gd name="connsiteX3" fmla="*/ 1391706 w 7161847"/>
              <a:gd name="connsiteY3" fmla="*/ 6138863 h 7370830"/>
              <a:gd name="connsiteX4" fmla="*/ 1391707 w 7161847"/>
              <a:gd name="connsiteY4" fmla="*/ 6138863 h 7370830"/>
              <a:gd name="connsiteX5" fmla="*/ 1391707 w 7161847"/>
              <a:gd name="connsiteY5" fmla="*/ 6138864 h 7370830"/>
              <a:gd name="connsiteX6" fmla="*/ 6563752 w 7161847"/>
              <a:gd name="connsiteY6" fmla="*/ 5372121 h 7370830"/>
              <a:gd name="connsiteX7" fmla="*/ 6835791 w 7161847"/>
              <a:gd name="connsiteY7" fmla="*/ 5484803 h 7370830"/>
              <a:gd name="connsiteX8" fmla="*/ 6835790 w 7161847"/>
              <a:gd name="connsiteY8" fmla="*/ 5484804 h 7370830"/>
              <a:gd name="connsiteX9" fmla="*/ 6835790 w 7161847"/>
              <a:gd name="connsiteY9" fmla="*/ 6028882 h 7370830"/>
              <a:gd name="connsiteX10" fmla="*/ 6013108 w 7161847"/>
              <a:gd name="connsiteY10" fmla="*/ 6851562 h 7370830"/>
              <a:gd name="connsiteX11" fmla="*/ 5469030 w 7161847"/>
              <a:gd name="connsiteY11" fmla="*/ 6851562 h 7370830"/>
              <a:gd name="connsiteX12" fmla="*/ 5469030 w 7161847"/>
              <a:gd name="connsiteY12" fmla="*/ 6851564 h 7370830"/>
              <a:gd name="connsiteX13" fmla="*/ 5469031 w 7161847"/>
              <a:gd name="connsiteY13" fmla="*/ 6307485 h 7370830"/>
              <a:gd name="connsiteX14" fmla="*/ 6291713 w 7161847"/>
              <a:gd name="connsiteY14" fmla="*/ 5484803 h 7370830"/>
              <a:gd name="connsiteX15" fmla="*/ 6563752 w 7161847"/>
              <a:gd name="connsiteY15" fmla="*/ 5372121 h 7370830"/>
              <a:gd name="connsiteX16" fmla="*/ 6620795 w 7161847"/>
              <a:gd name="connsiteY16" fmla="*/ 4143997 h 7370830"/>
              <a:gd name="connsiteX17" fmla="*/ 6892834 w 7161847"/>
              <a:gd name="connsiteY17" fmla="*/ 4256679 h 7370830"/>
              <a:gd name="connsiteX18" fmla="*/ 6892832 w 7161847"/>
              <a:gd name="connsiteY18" fmla="*/ 4256681 h 7370830"/>
              <a:gd name="connsiteX19" fmla="*/ 6892832 w 7161847"/>
              <a:gd name="connsiteY19" fmla="*/ 4800759 h 7370830"/>
              <a:gd name="connsiteX20" fmla="*/ 4814590 w 7161847"/>
              <a:gd name="connsiteY20" fmla="*/ 6879000 h 7370830"/>
              <a:gd name="connsiteX21" fmla="*/ 4270513 w 7161847"/>
              <a:gd name="connsiteY21" fmla="*/ 6879000 h 7370830"/>
              <a:gd name="connsiteX22" fmla="*/ 4270514 w 7161847"/>
              <a:gd name="connsiteY22" fmla="*/ 6879001 h 7370830"/>
              <a:gd name="connsiteX23" fmla="*/ 4270514 w 7161847"/>
              <a:gd name="connsiteY23" fmla="*/ 6334923 h 7370830"/>
              <a:gd name="connsiteX24" fmla="*/ 6348755 w 7161847"/>
              <a:gd name="connsiteY24" fmla="*/ 4256680 h 7370830"/>
              <a:gd name="connsiteX25" fmla="*/ 6620795 w 7161847"/>
              <a:gd name="connsiteY25" fmla="*/ 4143997 h 7370830"/>
              <a:gd name="connsiteX26" fmla="*/ 2866468 w 7161847"/>
              <a:gd name="connsiteY26" fmla="*/ 3040604 h 7370830"/>
              <a:gd name="connsiteX27" fmla="*/ 3138506 w 7161847"/>
              <a:gd name="connsiteY27" fmla="*/ 3153287 h 7370830"/>
              <a:gd name="connsiteX28" fmla="*/ 3138505 w 7161847"/>
              <a:gd name="connsiteY28" fmla="*/ 3153287 h 7370830"/>
              <a:gd name="connsiteX29" fmla="*/ 3138506 w 7161847"/>
              <a:gd name="connsiteY29" fmla="*/ 3697364 h 7370830"/>
              <a:gd name="connsiteX30" fmla="*/ 656759 w 7161847"/>
              <a:gd name="connsiteY30" fmla="*/ 6179110 h 7370830"/>
              <a:gd name="connsiteX31" fmla="*/ 173034 w 7161847"/>
              <a:gd name="connsiteY31" fmla="*/ 6228409 h 7370830"/>
              <a:gd name="connsiteX32" fmla="*/ 112681 w 7161847"/>
              <a:gd name="connsiteY32" fmla="*/ 6179110 h 7370830"/>
              <a:gd name="connsiteX33" fmla="*/ 63383 w 7161847"/>
              <a:gd name="connsiteY33" fmla="*/ 6118759 h 7370830"/>
              <a:gd name="connsiteX34" fmla="*/ 112682 w 7161847"/>
              <a:gd name="connsiteY34" fmla="*/ 5635033 h 7370830"/>
              <a:gd name="connsiteX35" fmla="*/ 2594428 w 7161847"/>
              <a:gd name="connsiteY35" fmla="*/ 3153287 h 7370830"/>
              <a:gd name="connsiteX36" fmla="*/ 2866468 w 7161847"/>
              <a:gd name="connsiteY36" fmla="*/ 3040604 h 7370830"/>
              <a:gd name="connsiteX37" fmla="*/ 5359755 w 7161847"/>
              <a:gd name="connsiteY37" fmla="*/ 2993060 h 7370830"/>
              <a:gd name="connsiteX38" fmla="*/ 5631795 w 7161847"/>
              <a:gd name="connsiteY38" fmla="*/ 3105742 h 7370830"/>
              <a:gd name="connsiteX39" fmla="*/ 5631794 w 7161847"/>
              <a:gd name="connsiteY39" fmla="*/ 3105743 h 7370830"/>
              <a:gd name="connsiteX40" fmla="*/ 5631794 w 7161847"/>
              <a:gd name="connsiteY40" fmla="*/ 3649821 h 7370830"/>
              <a:gd name="connsiteX41" fmla="*/ 2023465 w 7161847"/>
              <a:gd name="connsiteY41" fmla="*/ 7258148 h 7370830"/>
              <a:gd name="connsiteX42" fmla="*/ 1539739 w 7161847"/>
              <a:gd name="connsiteY42" fmla="*/ 7307446 h 7370830"/>
              <a:gd name="connsiteX43" fmla="*/ 1479387 w 7161847"/>
              <a:gd name="connsiteY43" fmla="*/ 7258149 h 7370830"/>
              <a:gd name="connsiteX44" fmla="*/ 1479387 w 7161847"/>
              <a:gd name="connsiteY44" fmla="*/ 7258149 h 7370830"/>
              <a:gd name="connsiteX45" fmla="*/ 1430089 w 7161847"/>
              <a:gd name="connsiteY45" fmla="*/ 7197796 h 7370830"/>
              <a:gd name="connsiteX46" fmla="*/ 1479388 w 7161847"/>
              <a:gd name="connsiteY46" fmla="*/ 6714071 h 7370830"/>
              <a:gd name="connsiteX47" fmla="*/ 5087717 w 7161847"/>
              <a:gd name="connsiteY47" fmla="*/ 3105742 h 7370830"/>
              <a:gd name="connsiteX48" fmla="*/ 5359755 w 7161847"/>
              <a:gd name="connsiteY48" fmla="*/ 2993060 h 7370830"/>
              <a:gd name="connsiteX49" fmla="*/ 6668184 w 7161847"/>
              <a:gd name="connsiteY49" fmla="*/ 2887461 h 7370830"/>
              <a:gd name="connsiteX50" fmla="*/ 6940223 w 7161847"/>
              <a:gd name="connsiteY50" fmla="*/ 3000143 h 7370830"/>
              <a:gd name="connsiteX51" fmla="*/ 6940223 w 7161847"/>
              <a:gd name="connsiteY51" fmla="*/ 3000144 h 7370830"/>
              <a:gd name="connsiteX52" fmla="*/ 6940223 w 7161847"/>
              <a:gd name="connsiteY52" fmla="*/ 3544221 h 7370830"/>
              <a:gd name="connsiteX53" fmla="*/ 3331893 w 7161847"/>
              <a:gd name="connsiteY53" fmla="*/ 7152549 h 7370830"/>
              <a:gd name="connsiteX54" fmla="*/ 2848167 w 7161847"/>
              <a:gd name="connsiteY54" fmla="*/ 7201847 h 7370830"/>
              <a:gd name="connsiteX55" fmla="*/ 2787817 w 7161847"/>
              <a:gd name="connsiteY55" fmla="*/ 7152549 h 7370830"/>
              <a:gd name="connsiteX56" fmla="*/ 2738519 w 7161847"/>
              <a:gd name="connsiteY56" fmla="*/ 7092198 h 7370830"/>
              <a:gd name="connsiteX57" fmla="*/ 2787816 w 7161847"/>
              <a:gd name="connsiteY57" fmla="*/ 6608472 h 7370830"/>
              <a:gd name="connsiteX58" fmla="*/ 6396146 w 7161847"/>
              <a:gd name="connsiteY58" fmla="*/ 3000143 h 7370830"/>
              <a:gd name="connsiteX59" fmla="*/ 6668184 w 7161847"/>
              <a:gd name="connsiteY59" fmla="*/ 2887461 h 7370830"/>
              <a:gd name="connsiteX60" fmla="*/ 5272076 w 7161847"/>
              <a:gd name="connsiteY60" fmla="*/ 1873775 h 7370830"/>
              <a:gd name="connsiteX61" fmla="*/ 5544115 w 7161847"/>
              <a:gd name="connsiteY61" fmla="*/ 1986458 h 7370830"/>
              <a:gd name="connsiteX62" fmla="*/ 5544114 w 7161847"/>
              <a:gd name="connsiteY62" fmla="*/ 1986458 h 7370830"/>
              <a:gd name="connsiteX63" fmla="*/ 5544114 w 7161847"/>
              <a:gd name="connsiteY63" fmla="*/ 2530536 h 7370830"/>
              <a:gd name="connsiteX64" fmla="*/ 1935786 w 7161847"/>
              <a:gd name="connsiteY64" fmla="*/ 6138863 h 7370830"/>
              <a:gd name="connsiteX65" fmla="*/ 1452059 w 7161847"/>
              <a:gd name="connsiteY65" fmla="*/ 6188161 h 7370830"/>
              <a:gd name="connsiteX66" fmla="*/ 1391707 w 7161847"/>
              <a:gd name="connsiteY66" fmla="*/ 6138863 h 7370830"/>
              <a:gd name="connsiteX67" fmla="*/ 1342409 w 7161847"/>
              <a:gd name="connsiteY67" fmla="*/ 6078511 h 7370830"/>
              <a:gd name="connsiteX68" fmla="*/ 1391708 w 7161847"/>
              <a:gd name="connsiteY68" fmla="*/ 5594786 h 7370830"/>
              <a:gd name="connsiteX69" fmla="*/ 5000037 w 7161847"/>
              <a:gd name="connsiteY69" fmla="*/ 1986457 h 7370830"/>
              <a:gd name="connsiteX70" fmla="*/ 5272076 w 7161847"/>
              <a:gd name="connsiteY70" fmla="*/ 1873775 h 7370830"/>
              <a:gd name="connsiteX71" fmla="*/ 6777126 w 7161847"/>
              <a:gd name="connsiteY71" fmla="*/ 1542420 h 7370830"/>
              <a:gd name="connsiteX72" fmla="*/ 7049166 w 7161847"/>
              <a:gd name="connsiteY72" fmla="*/ 1655103 h 7370830"/>
              <a:gd name="connsiteX73" fmla="*/ 7049164 w 7161847"/>
              <a:gd name="connsiteY73" fmla="*/ 1655103 h 7370830"/>
              <a:gd name="connsiteX74" fmla="*/ 7049164 w 7161847"/>
              <a:gd name="connsiteY74" fmla="*/ 2199181 h 7370830"/>
              <a:gd name="connsiteX75" fmla="*/ 6226482 w 7161847"/>
              <a:gd name="connsiteY75" fmla="*/ 3021861 h 7370830"/>
              <a:gd name="connsiteX76" fmla="*/ 5682406 w 7161847"/>
              <a:gd name="connsiteY76" fmla="*/ 3021861 h 7370830"/>
              <a:gd name="connsiteX77" fmla="*/ 5682405 w 7161847"/>
              <a:gd name="connsiteY77" fmla="*/ 3021862 h 7370830"/>
              <a:gd name="connsiteX78" fmla="*/ 5682405 w 7161847"/>
              <a:gd name="connsiteY78" fmla="*/ 2477784 h 7370830"/>
              <a:gd name="connsiteX79" fmla="*/ 6505087 w 7161847"/>
              <a:gd name="connsiteY79" fmla="*/ 1655102 h 7370830"/>
              <a:gd name="connsiteX80" fmla="*/ 6777126 w 7161847"/>
              <a:gd name="connsiteY80" fmla="*/ 1542420 h 7370830"/>
              <a:gd name="connsiteX81" fmla="*/ 6635544 w 7161847"/>
              <a:gd name="connsiteY81" fmla="*/ 453955 h 7370830"/>
              <a:gd name="connsiteX82" fmla="*/ 6907582 w 7161847"/>
              <a:gd name="connsiteY82" fmla="*/ 566637 h 7370830"/>
              <a:gd name="connsiteX83" fmla="*/ 6907582 w 7161847"/>
              <a:gd name="connsiteY83" fmla="*/ 566638 h 7370830"/>
              <a:gd name="connsiteX84" fmla="*/ 6907582 w 7161847"/>
              <a:gd name="connsiteY84" fmla="*/ 1110716 h 7370830"/>
              <a:gd name="connsiteX85" fmla="*/ 6084900 w 7161847"/>
              <a:gd name="connsiteY85" fmla="*/ 1933396 h 7370830"/>
              <a:gd name="connsiteX86" fmla="*/ 5540823 w 7161847"/>
              <a:gd name="connsiteY86" fmla="*/ 1933395 h 7370830"/>
              <a:gd name="connsiteX87" fmla="*/ 5540823 w 7161847"/>
              <a:gd name="connsiteY87" fmla="*/ 1933397 h 7370830"/>
              <a:gd name="connsiteX88" fmla="*/ 5540823 w 7161847"/>
              <a:gd name="connsiteY88" fmla="*/ 1389319 h 7370830"/>
              <a:gd name="connsiteX89" fmla="*/ 6363505 w 7161847"/>
              <a:gd name="connsiteY89" fmla="*/ 566637 h 7370830"/>
              <a:gd name="connsiteX90" fmla="*/ 6635544 w 7161847"/>
              <a:gd name="connsiteY90" fmla="*/ 453955 h 7370830"/>
              <a:gd name="connsiteX91" fmla="*/ 4320554 w 7161847"/>
              <a:gd name="connsiteY91" fmla="*/ 370272 h 7370830"/>
              <a:gd name="connsiteX92" fmla="*/ 4592593 w 7161847"/>
              <a:gd name="connsiteY92" fmla="*/ 482954 h 7370830"/>
              <a:gd name="connsiteX93" fmla="*/ 4592592 w 7161847"/>
              <a:gd name="connsiteY93" fmla="*/ 482955 h 7370830"/>
              <a:gd name="connsiteX94" fmla="*/ 4592592 w 7161847"/>
              <a:gd name="connsiteY94" fmla="*/ 1027032 h 7370830"/>
              <a:gd name="connsiteX95" fmla="*/ 984263 w 7161847"/>
              <a:gd name="connsiteY95" fmla="*/ 4635359 h 7370830"/>
              <a:gd name="connsiteX96" fmla="*/ 440184 w 7161847"/>
              <a:gd name="connsiteY96" fmla="*/ 4635359 h 7370830"/>
              <a:gd name="connsiteX97" fmla="*/ 440186 w 7161847"/>
              <a:gd name="connsiteY97" fmla="*/ 4635359 h 7370830"/>
              <a:gd name="connsiteX98" fmla="*/ 440186 w 7161847"/>
              <a:gd name="connsiteY98" fmla="*/ 4091282 h 7370830"/>
              <a:gd name="connsiteX99" fmla="*/ 4048515 w 7161847"/>
              <a:gd name="connsiteY99" fmla="*/ 482954 h 7370830"/>
              <a:gd name="connsiteX100" fmla="*/ 4320554 w 7161847"/>
              <a:gd name="connsiteY100" fmla="*/ 370272 h 7370830"/>
              <a:gd name="connsiteX101" fmla="*/ 5907766 w 7161847"/>
              <a:gd name="connsiteY101" fmla="*/ 0 h 7370830"/>
              <a:gd name="connsiteX102" fmla="*/ 6179803 w 7161847"/>
              <a:gd name="connsiteY102" fmla="*/ 112683 h 7370830"/>
              <a:gd name="connsiteX103" fmla="*/ 6179804 w 7161847"/>
              <a:gd name="connsiteY103" fmla="*/ 112683 h 7370830"/>
              <a:gd name="connsiteX104" fmla="*/ 6179804 w 7161847"/>
              <a:gd name="connsiteY104" fmla="*/ 656761 h 7370830"/>
              <a:gd name="connsiteX105" fmla="*/ 3698057 w 7161847"/>
              <a:gd name="connsiteY105" fmla="*/ 3138507 h 7370830"/>
              <a:gd name="connsiteX106" fmla="*/ 3153979 w 7161847"/>
              <a:gd name="connsiteY106" fmla="*/ 3138507 h 7370830"/>
              <a:gd name="connsiteX107" fmla="*/ 3153980 w 7161847"/>
              <a:gd name="connsiteY107" fmla="*/ 3138507 h 7370830"/>
              <a:gd name="connsiteX108" fmla="*/ 3153980 w 7161847"/>
              <a:gd name="connsiteY108" fmla="*/ 2594430 h 7370830"/>
              <a:gd name="connsiteX109" fmla="*/ 5635727 w 7161847"/>
              <a:gd name="connsiteY109" fmla="*/ 112683 h 7370830"/>
              <a:gd name="connsiteX110" fmla="*/ 5907766 w 7161847"/>
              <a:gd name="connsiteY110" fmla="*/ 0 h 7370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7161847" h="7370830">
                <a:moveTo>
                  <a:pt x="2787816" y="7152549"/>
                </a:moveTo>
                <a:lnTo>
                  <a:pt x="2787817" y="7152549"/>
                </a:lnTo>
                <a:lnTo>
                  <a:pt x="2787816" y="7152550"/>
                </a:lnTo>
                <a:close/>
                <a:moveTo>
                  <a:pt x="1391706" y="6138863"/>
                </a:moveTo>
                <a:lnTo>
                  <a:pt x="1391707" y="6138863"/>
                </a:lnTo>
                <a:lnTo>
                  <a:pt x="1391707" y="6138864"/>
                </a:lnTo>
                <a:close/>
                <a:moveTo>
                  <a:pt x="6563752" y="5372121"/>
                </a:moveTo>
                <a:cubicBezTo>
                  <a:pt x="6662211" y="5372121"/>
                  <a:pt x="6760669" y="5409682"/>
                  <a:pt x="6835791" y="5484803"/>
                </a:cubicBezTo>
                <a:lnTo>
                  <a:pt x="6835790" y="5484804"/>
                </a:lnTo>
                <a:cubicBezTo>
                  <a:pt x="6986034" y="5635048"/>
                  <a:pt x="6986034" y="5878639"/>
                  <a:pt x="6835790" y="6028882"/>
                </a:cubicBezTo>
                <a:lnTo>
                  <a:pt x="6013108" y="6851562"/>
                </a:lnTo>
                <a:cubicBezTo>
                  <a:pt x="5862865" y="7001806"/>
                  <a:pt x="5619274" y="7001806"/>
                  <a:pt x="5469030" y="6851562"/>
                </a:cubicBezTo>
                <a:lnTo>
                  <a:pt x="5469030" y="6851564"/>
                </a:lnTo>
                <a:cubicBezTo>
                  <a:pt x="5318788" y="6701320"/>
                  <a:pt x="5318788" y="6457729"/>
                  <a:pt x="5469031" y="6307485"/>
                </a:cubicBezTo>
                <a:lnTo>
                  <a:pt x="6291713" y="5484803"/>
                </a:lnTo>
                <a:cubicBezTo>
                  <a:pt x="6366835" y="5409682"/>
                  <a:pt x="6465294" y="5372121"/>
                  <a:pt x="6563752" y="5372121"/>
                </a:cubicBezTo>
                <a:close/>
                <a:moveTo>
                  <a:pt x="6620795" y="4143997"/>
                </a:moveTo>
                <a:cubicBezTo>
                  <a:pt x="6719254" y="4143997"/>
                  <a:pt x="6817711" y="4181559"/>
                  <a:pt x="6892834" y="4256679"/>
                </a:cubicBezTo>
                <a:lnTo>
                  <a:pt x="6892832" y="4256681"/>
                </a:lnTo>
                <a:cubicBezTo>
                  <a:pt x="7043075" y="4406924"/>
                  <a:pt x="7043075" y="4650516"/>
                  <a:pt x="6892832" y="4800759"/>
                </a:cubicBezTo>
                <a:lnTo>
                  <a:pt x="4814590" y="6879000"/>
                </a:lnTo>
                <a:cubicBezTo>
                  <a:pt x="4664347" y="7029243"/>
                  <a:pt x="4420756" y="7029243"/>
                  <a:pt x="4270513" y="6879000"/>
                </a:cubicBezTo>
                <a:lnTo>
                  <a:pt x="4270514" y="6879001"/>
                </a:lnTo>
                <a:cubicBezTo>
                  <a:pt x="4120269" y="6728758"/>
                  <a:pt x="4120270" y="6485166"/>
                  <a:pt x="4270514" y="6334923"/>
                </a:cubicBezTo>
                <a:lnTo>
                  <a:pt x="6348755" y="4256680"/>
                </a:lnTo>
                <a:cubicBezTo>
                  <a:pt x="6423877" y="4181559"/>
                  <a:pt x="6522336" y="4143997"/>
                  <a:pt x="6620795" y="4143997"/>
                </a:cubicBezTo>
                <a:close/>
                <a:moveTo>
                  <a:pt x="2866468" y="3040604"/>
                </a:moveTo>
                <a:cubicBezTo>
                  <a:pt x="2964925" y="3040604"/>
                  <a:pt x="3063384" y="3078165"/>
                  <a:pt x="3138506" y="3153287"/>
                </a:cubicBezTo>
                <a:lnTo>
                  <a:pt x="3138505" y="3153287"/>
                </a:lnTo>
                <a:cubicBezTo>
                  <a:pt x="3288749" y="3303531"/>
                  <a:pt x="3288749" y="3547122"/>
                  <a:pt x="3138506" y="3697364"/>
                </a:cubicBezTo>
                <a:lnTo>
                  <a:pt x="656759" y="6179110"/>
                </a:lnTo>
                <a:cubicBezTo>
                  <a:pt x="525295" y="6310573"/>
                  <a:pt x="322364" y="6327006"/>
                  <a:pt x="173034" y="6228409"/>
                </a:cubicBezTo>
                <a:lnTo>
                  <a:pt x="112681" y="6179110"/>
                </a:lnTo>
                <a:lnTo>
                  <a:pt x="63383" y="6118759"/>
                </a:lnTo>
                <a:cubicBezTo>
                  <a:pt x="-35214" y="5969429"/>
                  <a:pt x="-18781" y="5766496"/>
                  <a:pt x="112682" y="5635033"/>
                </a:cubicBezTo>
                <a:lnTo>
                  <a:pt x="2594428" y="3153287"/>
                </a:lnTo>
                <a:cubicBezTo>
                  <a:pt x="2669551" y="3078166"/>
                  <a:pt x="2768009" y="3040604"/>
                  <a:pt x="2866468" y="3040604"/>
                </a:cubicBezTo>
                <a:close/>
                <a:moveTo>
                  <a:pt x="5359755" y="2993060"/>
                </a:moveTo>
                <a:cubicBezTo>
                  <a:pt x="5458214" y="2993061"/>
                  <a:pt x="5556673" y="3030621"/>
                  <a:pt x="5631795" y="3105742"/>
                </a:cubicBezTo>
                <a:lnTo>
                  <a:pt x="5631794" y="3105743"/>
                </a:lnTo>
                <a:cubicBezTo>
                  <a:pt x="5782037" y="3255986"/>
                  <a:pt x="5782037" y="3499578"/>
                  <a:pt x="5631794" y="3649821"/>
                </a:cubicBezTo>
                <a:lnTo>
                  <a:pt x="2023465" y="7258148"/>
                </a:lnTo>
                <a:cubicBezTo>
                  <a:pt x="1892002" y="7389611"/>
                  <a:pt x="1689070" y="7406044"/>
                  <a:pt x="1539739" y="7307446"/>
                </a:cubicBezTo>
                <a:lnTo>
                  <a:pt x="1479387" y="7258149"/>
                </a:lnTo>
                <a:lnTo>
                  <a:pt x="1479387" y="7258149"/>
                </a:lnTo>
                <a:lnTo>
                  <a:pt x="1430089" y="7197796"/>
                </a:lnTo>
                <a:cubicBezTo>
                  <a:pt x="1331492" y="7048467"/>
                  <a:pt x="1347925" y="6845534"/>
                  <a:pt x="1479388" y="6714071"/>
                </a:cubicBezTo>
                <a:lnTo>
                  <a:pt x="5087717" y="3105742"/>
                </a:lnTo>
                <a:cubicBezTo>
                  <a:pt x="5162838" y="3030621"/>
                  <a:pt x="5261296" y="2993060"/>
                  <a:pt x="5359755" y="2993060"/>
                </a:cubicBezTo>
                <a:close/>
                <a:moveTo>
                  <a:pt x="6668184" y="2887461"/>
                </a:moveTo>
                <a:cubicBezTo>
                  <a:pt x="6766643" y="2887461"/>
                  <a:pt x="6865102" y="2925021"/>
                  <a:pt x="6940223" y="3000143"/>
                </a:cubicBezTo>
                <a:lnTo>
                  <a:pt x="6940223" y="3000144"/>
                </a:lnTo>
                <a:cubicBezTo>
                  <a:pt x="7090466" y="3150387"/>
                  <a:pt x="7090466" y="3393978"/>
                  <a:pt x="6940223" y="3544221"/>
                </a:cubicBezTo>
                <a:lnTo>
                  <a:pt x="3331893" y="7152549"/>
                </a:lnTo>
                <a:cubicBezTo>
                  <a:pt x="3200432" y="7284013"/>
                  <a:pt x="2997498" y="7300445"/>
                  <a:pt x="2848167" y="7201847"/>
                </a:cubicBezTo>
                <a:lnTo>
                  <a:pt x="2787817" y="7152549"/>
                </a:lnTo>
                <a:lnTo>
                  <a:pt x="2738519" y="7092198"/>
                </a:lnTo>
                <a:cubicBezTo>
                  <a:pt x="2639922" y="6942867"/>
                  <a:pt x="2656354" y="6739935"/>
                  <a:pt x="2787816" y="6608472"/>
                </a:cubicBezTo>
                <a:lnTo>
                  <a:pt x="6396146" y="3000143"/>
                </a:lnTo>
                <a:cubicBezTo>
                  <a:pt x="6471268" y="2925022"/>
                  <a:pt x="6569726" y="2887461"/>
                  <a:pt x="6668184" y="2887461"/>
                </a:cubicBezTo>
                <a:close/>
                <a:moveTo>
                  <a:pt x="5272076" y="1873775"/>
                </a:moveTo>
                <a:cubicBezTo>
                  <a:pt x="5370534" y="1873776"/>
                  <a:pt x="5468993" y="1911336"/>
                  <a:pt x="5544115" y="1986458"/>
                </a:cubicBezTo>
                <a:lnTo>
                  <a:pt x="5544114" y="1986458"/>
                </a:lnTo>
                <a:cubicBezTo>
                  <a:pt x="5694357" y="2136701"/>
                  <a:pt x="5694357" y="2380293"/>
                  <a:pt x="5544114" y="2530536"/>
                </a:cubicBezTo>
                <a:lnTo>
                  <a:pt x="1935786" y="6138863"/>
                </a:lnTo>
                <a:cubicBezTo>
                  <a:pt x="1804322" y="6270326"/>
                  <a:pt x="1601389" y="6286759"/>
                  <a:pt x="1452059" y="6188161"/>
                </a:cubicBezTo>
                <a:lnTo>
                  <a:pt x="1391707" y="6138863"/>
                </a:lnTo>
                <a:lnTo>
                  <a:pt x="1342409" y="6078511"/>
                </a:lnTo>
                <a:cubicBezTo>
                  <a:pt x="1243812" y="5929182"/>
                  <a:pt x="1260245" y="5726249"/>
                  <a:pt x="1391708" y="5594786"/>
                </a:cubicBezTo>
                <a:lnTo>
                  <a:pt x="5000037" y="1986457"/>
                </a:lnTo>
                <a:cubicBezTo>
                  <a:pt x="5075158" y="1911336"/>
                  <a:pt x="5173617" y="1873775"/>
                  <a:pt x="5272076" y="1873775"/>
                </a:cubicBezTo>
                <a:close/>
                <a:moveTo>
                  <a:pt x="6777126" y="1542420"/>
                </a:moveTo>
                <a:cubicBezTo>
                  <a:pt x="6875585" y="1542420"/>
                  <a:pt x="6974043" y="1579981"/>
                  <a:pt x="7049166" y="1655103"/>
                </a:cubicBezTo>
                <a:lnTo>
                  <a:pt x="7049164" y="1655103"/>
                </a:lnTo>
                <a:cubicBezTo>
                  <a:pt x="7199409" y="1805346"/>
                  <a:pt x="7199409" y="2048937"/>
                  <a:pt x="7049164" y="2199181"/>
                </a:cubicBezTo>
                <a:lnTo>
                  <a:pt x="6226482" y="3021861"/>
                </a:lnTo>
                <a:cubicBezTo>
                  <a:pt x="6076239" y="3172104"/>
                  <a:pt x="5832649" y="3172104"/>
                  <a:pt x="5682406" y="3021861"/>
                </a:cubicBezTo>
                <a:lnTo>
                  <a:pt x="5682405" y="3021862"/>
                </a:lnTo>
                <a:cubicBezTo>
                  <a:pt x="5532162" y="2871619"/>
                  <a:pt x="5532163" y="2628028"/>
                  <a:pt x="5682405" y="2477784"/>
                </a:cubicBezTo>
                <a:lnTo>
                  <a:pt x="6505087" y="1655102"/>
                </a:lnTo>
                <a:cubicBezTo>
                  <a:pt x="6580210" y="1579981"/>
                  <a:pt x="6678669" y="1542420"/>
                  <a:pt x="6777126" y="1542420"/>
                </a:cubicBezTo>
                <a:close/>
                <a:moveTo>
                  <a:pt x="6635544" y="453955"/>
                </a:moveTo>
                <a:cubicBezTo>
                  <a:pt x="6734003" y="453955"/>
                  <a:pt x="6832461" y="491516"/>
                  <a:pt x="6907582" y="566637"/>
                </a:cubicBezTo>
                <a:lnTo>
                  <a:pt x="6907582" y="566638"/>
                </a:lnTo>
                <a:cubicBezTo>
                  <a:pt x="7057826" y="716881"/>
                  <a:pt x="7057826" y="960472"/>
                  <a:pt x="6907582" y="1110716"/>
                </a:cubicBezTo>
                <a:lnTo>
                  <a:pt x="6084900" y="1933396"/>
                </a:lnTo>
                <a:cubicBezTo>
                  <a:pt x="5934657" y="2083639"/>
                  <a:pt x="5691065" y="2083639"/>
                  <a:pt x="5540823" y="1933395"/>
                </a:cubicBezTo>
                <a:lnTo>
                  <a:pt x="5540823" y="1933397"/>
                </a:lnTo>
                <a:cubicBezTo>
                  <a:pt x="5390580" y="1783154"/>
                  <a:pt x="5390580" y="1539563"/>
                  <a:pt x="5540823" y="1389319"/>
                </a:cubicBezTo>
                <a:lnTo>
                  <a:pt x="6363505" y="566637"/>
                </a:lnTo>
                <a:cubicBezTo>
                  <a:pt x="6438626" y="491516"/>
                  <a:pt x="6537086" y="453955"/>
                  <a:pt x="6635544" y="453955"/>
                </a:cubicBezTo>
                <a:close/>
                <a:moveTo>
                  <a:pt x="4320554" y="370272"/>
                </a:moveTo>
                <a:cubicBezTo>
                  <a:pt x="4419011" y="370272"/>
                  <a:pt x="4517471" y="407832"/>
                  <a:pt x="4592593" y="482954"/>
                </a:cubicBezTo>
                <a:lnTo>
                  <a:pt x="4592592" y="482955"/>
                </a:lnTo>
                <a:cubicBezTo>
                  <a:pt x="4742835" y="633198"/>
                  <a:pt x="4742835" y="876789"/>
                  <a:pt x="4592592" y="1027032"/>
                </a:cubicBezTo>
                <a:lnTo>
                  <a:pt x="984263" y="4635359"/>
                </a:lnTo>
                <a:cubicBezTo>
                  <a:pt x="834019" y="4785603"/>
                  <a:pt x="590428" y="4785602"/>
                  <a:pt x="440184" y="4635359"/>
                </a:cubicBezTo>
                <a:lnTo>
                  <a:pt x="440186" y="4635359"/>
                </a:lnTo>
                <a:cubicBezTo>
                  <a:pt x="289942" y="4485117"/>
                  <a:pt x="289942" y="4241525"/>
                  <a:pt x="440186" y="4091282"/>
                </a:cubicBezTo>
                <a:lnTo>
                  <a:pt x="4048515" y="482954"/>
                </a:lnTo>
                <a:cubicBezTo>
                  <a:pt x="4123637" y="407832"/>
                  <a:pt x="4222095" y="370272"/>
                  <a:pt x="4320554" y="370272"/>
                </a:cubicBezTo>
                <a:close/>
                <a:moveTo>
                  <a:pt x="5907766" y="0"/>
                </a:moveTo>
                <a:cubicBezTo>
                  <a:pt x="6006224" y="0"/>
                  <a:pt x="6104683" y="37562"/>
                  <a:pt x="6179803" y="112683"/>
                </a:cubicBezTo>
                <a:lnTo>
                  <a:pt x="6179804" y="112683"/>
                </a:lnTo>
                <a:cubicBezTo>
                  <a:pt x="6330047" y="262927"/>
                  <a:pt x="6330047" y="506518"/>
                  <a:pt x="6179804" y="656761"/>
                </a:cubicBezTo>
                <a:lnTo>
                  <a:pt x="3698057" y="3138507"/>
                </a:lnTo>
                <a:cubicBezTo>
                  <a:pt x="3547813" y="3288750"/>
                  <a:pt x="3304221" y="3288750"/>
                  <a:pt x="3153979" y="3138507"/>
                </a:cubicBezTo>
                <a:lnTo>
                  <a:pt x="3153980" y="3138507"/>
                </a:lnTo>
                <a:cubicBezTo>
                  <a:pt x="3003736" y="2988265"/>
                  <a:pt x="3003737" y="2744673"/>
                  <a:pt x="3153980" y="2594430"/>
                </a:cubicBezTo>
                <a:lnTo>
                  <a:pt x="5635727" y="112683"/>
                </a:lnTo>
                <a:cubicBezTo>
                  <a:pt x="5710849" y="37561"/>
                  <a:pt x="5809307" y="0"/>
                  <a:pt x="5907766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06552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874644" y="1866827"/>
            <a:ext cx="5009322" cy="4028823"/>
          </a:xfrm>
          <a:custGeom>
            <a:avLst/>
            <a:gdLst>
              <a:gd name="connsiteX0" fmla="*/ 0 w 5009322"/>
              <a:gd name="connsiteY0" fmla="*/ 0 h 4028823"/>
              <a:gd name="connsiteX1" fmla="*/ 5009322 w 5009322"/>
              <a:gd name="connsiteY1" fmla="*/ 0 h 4028823"/>
              <a:gd name="connsiteX2" fmla="*/ 5009322 w 5009322"/>
              <a:gd name="connsiteY2" fmla="*/ 4028823 h 4028823"/>
              <a:gd name="connsiteX3" fmla="*/ 0 w 5009322"/>
              <a:gd name="connsiteY3" fmla="*/ 4028823 h 4028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09322" h="4028823">
                <a:moveTo>
                  <a:pt x="0" y="0"/>
                </a:moveTo>
                <a:lnTo>
                  <a:pt x="5009322" y="0"/>
                </a:lnTo>
                <a:lnTo>
                  <a:pt x="5009322" y="4028823"/>
                </a:lnTo>
                <a:lnTo>
                  <a:pt x="0" y="4028823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28318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088623" y="1862531"/>
            <a:ext cx="6128803" cy="2132998"/>
          </a:xfrm>
          <a:custGeom>
            <a:avLst/>
            <a:gdLst>
              <a:gd name="connsiteX0" fmla="*/ 0 w 6128803"/>
              <a:gd name="connsiteY0" fmla="*/ 0 h 2132998"/>
              <a:gd name="connsiteX1" fmla="*/ 6128803 w 6128803"/>
              <a:gd name="connsiteY1" fmla="*/ 0 h 2132998"/>
              <a:gd name="connsiteX2" fmla="*/ 6128803 w 6128803"/>
              <a:gd name="connsiteY2" fmla="*/ 2132998 h 2132998"/>
              <a:gd name="connsiteX3" fmla="*/ 0 w 6128803"/>
              <a:gd name="connsiteY3" fmla="*/ 2132998 h 2132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8803" h="2132998">
                <a:moveTo>
                  <a:pt x="0" y="0"/>
                </a:moveTo>
                <a:lnTo>
                  <a:pt x="6128803" y="0"/>
                </a:lnTo>
                <a:lnTo>
                  <a:pt x="6128803" y="2132998"/>
                </a:lnTo>
                <a:lnTo>
                  <a:pt x="0" y="2132998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71942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8423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9"/>
          </a:xfrm>
          <a:custGeom>
            <a:avLst/>
            <a:gdLst>
              <a:gd name="connsiteX0" fmla="*/ 267462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4183383 h 6857999"/>
              <a:gd name="connsiteX3" fmla="*/ 9517384 w 12192000"/>
              <a:gd name="connsiteY3" fmla="*/ 6857999 h 6857999"/>
              <a:gd name="connsiteX4" fmla="*/ 0 w 12192000"/>
              <a:gd name="connsiteY4" fmla="*/ 6857999 h 6857999"/>
              <a:gd name="connsiteX5" fmla="*/ 0 w 12192000"/>
              <a:gd name="connsiteY5" fmla="*/ 267462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7999">
                <a:moveTo>
                  <a:pt x="2674620" y="0"/>
                </a:moveTo>
                <a:lnTo>
                  <a:pt x="12192000" y="0"/>
                </a:lnTo>
                <a:lnTo>
                  <a:pt x="12192000" y="4183383"/>
                </a:lnTo>
                <a:lnTo>
                  <a:pt x="9517384" y="6857999"/>
                </a:lnTo>
                <a:lnTo>
                  <a:pt x="0" y="6857999"/>
                </a:lnTo>
                <a:lnTo>
                  <a:pt x="0" y="2674620"/>
                </a:lnTo>
                <a:close/>
              </a:path>
            </a:pathLst>
          </a:custGeom>
          <a:solidFill>
            <a:srgbClr val="E1E9EA">
              <a:alpha val="70000"/>
            </a:srgbClr>
          </a:solidFill>
        </p:spPr>
        <p:txBody>
          <a:bodyPr rtlCol="0">
            <a:normAutofit/>
          </a:bodyPr>
          <a:lstStyle>
            <a:lvl1pPr>
              <a:defRPr lang="en-US" sz="1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26602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rgbClr val="E1E9EA">
              <a:alpha val="70000"/>
            </a:srgbClr>
          </a:solidFill>
        </p:spPr>
        <p:txBody>
          <a:bodyPr rtlCol="0">
            <a:normAutofit/>
          </a:bodyPr>
          <a:lstStyle>
            <a:lvl1pPr>
              <a:defRPr lang="en-US" sz="1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04781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 flipH="1">
            <a:off x="11536363" y="6389688"/>
            <a:ext cx="392112" cy="2778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lvl="0">
              <a:defRPr sz="1200" b="1" spc="2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8655BC7-CADA-4A1A-ACEE-E2097F1D08BB}" type="slidenum">
              <a:rPr lang="id-ID" b="0" smtClean="0">
                <a:latin typeface="Montserrat Semi Bold" panose="00000700000000000000" pitchFamily="50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b="0" dirty="0">
              <a:latin typeface="Montserrat Semi Bold" panose="00000700000000000000" pitchFamily="50" charset="0"/>
            </a:endParaRPr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57993" y="769302"/>
            <a:ext cx="2624462" cy="2624460"/>
          </a:xfrm>
          <a:solidFill>
            <a:srgbClr val="E1E9EA">
              <a:alpha val="70000"/>
            </a:srgbClr>
          </a:solidFill>
        </p:spPr>
        <p:txBody>
          <a:bodyPr rtlCol="0">
            <a:normAutofit/>
          </a:bodyPr>
          <a:lstStyle>
            <a:lvl1pPr>
              <a:defRPr lang="en-US" sz="1800"/>
            </a:lvl1pPr>
          </a:lstStyle>
          <a:p>
            <a:pPr lvl="0"/>
            <a:endParaRPr lang="en-US" noProof="0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757993" y="3539452"/>
            <a:ext cx="2624462" cy="2624460"/>
          </a:xfrm>
          <a:solidFill>
            <a:srgbClr val="E1E9EA">
              <a:alpha val="70000"/>
            </a:srgbClr>
          </a:solidFill>
        </p:spPr>
        <p:txBody>
          <a:bodyPr rtlCol="0">
            <a:normAutofit/>
          </a:bodyPr>
          <a:lstStyle>
            <a:lvl1pPr>
              <a:defRPr lang="en-US" sz="1800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528146" y="769301"/>
            <a:ext cx="2624459" cy="2624460"/>
          </a:xfrm>
          <a:solidFill>
            <a:srgbClr val="E1E9EA">
              <a:alpha val="70000"/>
            </a:srgbClr>
          </a:solidFill>
        </p:spPr>
        <p:txBody>
          <a:bodyPr rtlCol="0">
            <a:normAutofit/>
          </a:bodyPr>
          <a:lstStyle>
            <a:lvl1pPr>
              <a:defRPr lang="en-US" sz="1800"/>
            </a:lvl1pPr>
          </a:lstStyle>
          <a:p>
            <a:pPr lvl="0"/>
            <a:endParaRPr lang="en-US" noProof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528144" y="3539452"/>
            <a:ext cx="2624461" cy="2624460"/>
          </a:xfrm>
          <a:solidFill>
            <a:srgbClr val="E1E9EA">
              <a:alpha val="70000"/>
            </a:srgbClr>
          </a:solidFill>
        </p:spPr>
        <p:txBody>
          <a:bodyPr rtlCol="0">
            <a:normAutofit/>
          </a:bodyPr>
          <a:lstStyle>
            <a:lvl1pPr>
              <a:defRPr lang="en-US" sz="1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03155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EB9925-F48F-43CB-9CEB-054F594744E4}" type="datetimeFigureOut">
              <a:rPr lang="en-US"/>
              <a:pPr>
                <a:defRPr/>
              </a:pPr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1DF1B19-48F5-445F-8455-2250435BD2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3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9" r:id="rId12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5" Type="http://schemas.openxmlformats.org/officeDocument/2006/relationships/image" Target="../media/image1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3.png"/><Relationship Id="rId7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/>
          </p:cNvSpPr>
          <p:nvPr/>
        </p:nvSpPr>
        <p:spPr bwMode="auto">
          <a:xfrm>
            <a:off x="-1" y="0"/>
            <a:ext cx="9093200" cy="6858000"/>
          </a:xfrm>
          <a:custGeom>
            <a:avLst/>
            <a:gdLst>
              <a:gd name="T0" fmla="*/ 1668 w 2429"/>
              <a:gd name="T1" fmla="*/ 1839 h 1839"/>
              <a:gd name="T2" fmla="*/ 2237 w 2429"/>
              <a:gd name="T3" fmla="*/ 1244 h 1839"/>
              <a:gd name="T4" fmla="*/ 2320 w 2429"/>
              <a:gd name="T5" fmla="*/ 629 h 1839"/>
              <a:gd name="T6" fmla="*/ 1983 w 2429"/>
              <a:gd name="T7" fmla="*/ 0 h 1839"/>
              <a:gd name="T8" fmla="*/ 0 w 2429"/>
              <a:gd name="T9" fmla="*/ 0 h 1839"/>
              <a:gd name="T10" fmla="*/ 0 w 2429"/>
              <a:gd name="T11" fmla="*/ 1839 h 1839"/>
              <a:gd name="T12" fmla="*/ 1668 w 2429"/>
              <a:gd name="T13" fmla="*/ 1839 h 1839"/>
              <a:gd name="T14" fmla="*/ 1668 w 2429"/>
              <a:gd name="T15" fmla="*/ 1839 h 18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29" h="1839">
                <a:moveTo>
                  <a:pt x="1668" y="1839"/>
                </a:moveTo>
                <a:cubicBezTo>
                  <a:pt x="2237" y="1244"/>
                  <a:pt x="2237" y="1244"/>
                  <a:pt x="2237" y="1244"/>
                </a:cubicBezTo>
                <a:cubicBezTo>
                  <a:pt x="2395" y="1078"/>
                  <a:pt x="2429" y="831"/>
                  <a:pt x="2320" y="629"/>
                </a:cubicBezTo>
                <a:cubicBezTo>
                  <a:pt x="1983" y="0"/>
                  <a:pt x="1983" y="0"/>
                  <a:pt x="19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6"/>
                  <a:pt x="0" y="1839"/>
                  <a:pt x="0" y="1839"/>
                </a:cubicBezTo>
                <a:cubicBezTo>
                  <a:pt x="1668" y="1839"/>
                  <a:pt x="1668" y="1839"/>
                  <a:pt x="1668" y="1839"/>
                </a:cubicBezTo>
                <a:cubicBezTo>
                  <a:pt x="1668" y="1839"/>
                  <a:pt x="1668" y="1839"/>
                  <a:pt x="1668" y="18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altLang="ru-RU" dirty="0">
              <a:solidFill>
                <a:schemeClr val="bg1"/>
              </a:solidFill>
            </a:endParaRPr>
          </a:p>
        </p:txBody>
      </p:sp>
      <p:sp>
        <p:nvSpPr>
          <p:cNvPr id="29701" name="TextBox 7"/>
          <p:cNvSpPr txBox="1">
            <a:spLocks noChangeArrowheads="1"/>
          </p:cNvSpPr>
          <p:nvPr/>
        </p:nvSpPr>
        <p:spPr bwMode="auto">
          <a:xfrm>
            <a:off x="-194734" y="1109410"/>
            <a:ext cx="833223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3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Алгоритм работы заказчиков 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при </a:t>
            </a:r>
            <a:r>
              <a:rPr lang="ru-RU" sz="3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заключении контракта,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входящего в Перечень случаев</a:t>
            </a:r>
            <a:r>
              <a:rPr lang="ru-RU" sz="3200" dirty="0">
                <a:solidFill>
                  <a:schemeClr val="bg1"/>
                </a:solidFill>
                <a:latin typeface="Arial Narrow" panose="020B0606020202030204" pitchFamily="34" charset="0"/>
              </a:rPr>
              <a:t>, </a:t>
            </a:r>
            <a:endParaRPr lang="ru-RU" sz="320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при </a:t>
            </a:r>
            <a:r>
              <a:rPr lang="ru-RU" sz="3200" dirty="0">
                <a:solidFill>
                  <a:schemeClr val="bg1"/>
                </a:solidFill>
                <a:latin typeface="Arial Narrow" panose="020B0606020202030204" pitchFamily="34" charset="0"/>
              </a:rPr>
              <a:t>которых </a:t>
            </a:r>
            <a:r>
              <a:rPr lang="ru-RU" sz="3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заказчики </a:t>
            </a:r>
            <a:r>
              <a:rPr lang="ru-RU" sz="3200" dirty="0">
                <a:solidFill>
                  <a:schemeClr val="bg1"/>
                </a:solidFill>
                <a:latin typeface="Arial Narrow" panose="020B0606020202030204" pitchFamily="34" charset="0"/>
              </a:rPr>
              <a:t>вправе не проводить</a:t>
            </a:r>
          </a:p>
          <a:p>
            <a:pPr algn="ctr"/>
            <a:r>
              <a:rPr lang="ru-RU" sz="3200" dirty="0">
                <a:solidFill>
                  <a:schemeClr val="bg1"/>
                </a:solidFill>
                <a:latin typeface="Arial Narrow" panose="020B0606020202030204" pitchFamily="34" charset="0"/>
              </a:rPr>
              <a:t>закупки </a:t>
            </a:r>
            <a:r>
              <a:rPr lang="ru-RU" sz="3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 п.4 и п.5 ч. 1 ст. 93 Закона №44-ФЗ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 </a:t>
            </a:r>
            <a:r>
              <a:rPr lang="ru-RU" sz="3200" dirty="0">
                <a:solidFill>
                  <a:schemeClr val="bg1"/>
                </a:solidFill>
                <a:latin typeface="Arial Narrow" panose="020B0606020202030204" pitchFamily="34" charset="0"/>
              </a:rPr>
              <a:t>использованием </a:t>
            </a:r>
            <a:r>
              <a:rPr lang="ru-RU" sz="3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модуля </a:t>
            </a:r>
            <a:r>
              <a:rPr lang="ru-RU" sz="3200" dirty="0">
                <a:solidFill>
                  <a:schemeClr val="bg1"/>
                </a:solidFill>
                <a:latin typeface="Arial Narrow" panose="020B0606020202030204" pitchFamily="34" charset="0"/>
              </a:rPr>
              <a:t>«Малые закупки» </a:t>
            </a:r>
          </a:p>
        </p:txBody>
      </p:sp>
      <p:sp>
        <p:nvSpPr>
          <p:cNvPr id="29703" name="Прямоугольник 3"/>
          <p:cNvSpPr>
            <a:spLocks noChangeArrowheads="1"/>
          </p:cNvSpPr>
          <p:nvPr/>
        </p:nvSpPr>
        <p:spPr bwMode="auto">
          <a:xfrm>
            <a:off x="499533" y="5847680"/>
            <a:ext cx="7027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400" dirty="0">
                <a:solidFill>
                  <a:schemeClr val="bg1"/>
                </a:solidFill>
              </a:rPr>
              <a:t>2020 г.</a:t>
            </a:r>
          </a:p>
        </p:txBody>
      </p:sp>
      <p:sp>
        <p:nvSpPr>
          <p:cNvPr id="29706" name="Прямоугольник 13"/>
          <p:cNvSpPr>
            <a:spLocks noChangeArrowheads="1"/>
          </p:cNvSpPr>
          <p:nvPr/>
        </p:nvSpPr>
        <p:spPr bwMode="auto">
          <a:xfrm>
            <a:off x="935038" y="22066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chemeClr val="bg1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chemeClr val="bg1"/>
                </a:solidFill>
              </a:rPr>
              <a:t>область</a:t>
            </a:r>
          </a:p>
        </p:txBody>
      </p:sp>
      <p:pic>
        <p:nvPicPr>
          <p:cNvPr id="122882" name="Picture 2" descr="C:\Users\User\Desktop\lipeckaya_coa_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29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User\Desktop\logowh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80" y="180181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99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/>
        </p:nvSpPr>
        <p:spPr bwMode="auto">
          <a:xfrm>
            <a:off x="904331" y="198438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chemeClr val="accent2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область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864224" y="275701"/>
            <a:ext cx="88530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 Narrow" panose="020B0606020202030204" pitchFamily="34" charset="0"/>
                <a:cs typeface="Gotham Pro" panose="02000503040000020004" pitchFamily="2" charset="0"/>
              </a:rPr>
              <a:t>Учет информации о малых закупках, которые осуществлены </a:t>
            </a:r>
          </a:p>
          <a:p>
            <a:pPr algn="ctr"/>
            <a:r>
              <a:rPr lang="ru-RU" sz="2000" b="1" dirty="0" smtClean="0">
                <a:latin typeface="Arial Narrow" panose="020B0606020202030204" pitchFamily="34" charset="0"/>
                <a:cs typeface="Gotham Pro" panose="02000503040000020004" pitchFamily="2" charset="0"/>
              </a:rPr>
              <a:t>минуя </a:t>
            </a:r>
            <a:r>
              <a:rPr lang="ru-RU" sz="2000" b="1" dirty="0" smtClean="0">
                <a:latin typeface="Arial Narrow" panose="020B0606020202030204" pitchFamily="34" charset="0"/>
              </a:rPr>
              <a:t>модуль «Малые закупки»  </a:t>
            </a:r>
            <a:endParaRPr lang="en-US" altLang="ru-RU" sz="2000" b="1" dirty="0">
              <a:latin typeface="Arial Narrow" panose="020B0606020202030204" pitchFamily="34" charset="0"/>
              <a:ea typeface="Questrial"/>
              <a:cs typeface="Quest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latin typeface="Arial Narrow" panose="020B0606020202030204" pitchFamily="34" charset="0"/>
              <a:cs typeface="Gotham Pro" panose="02000503040000020004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9359" y="1349341"/>
            <a:ext cx="1035276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Если закупка внесена в Перечень </a:t>
            </a:r>
            <a:r>
              <a:rPr lang="ru-RU" b="1" dirty="0">
                <a:solidFill>
                  <a:srgbClr val="C00000"/>
                </a:solidFill>
              </a:rPr>
              <a:t>случаев, при которых заказчики вправе не проводить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закупки с использованием </a:t>
            </a:r>
            <a:r>
              <a:rPr lang="ru-RU" b="1" dirty="0" smtClean="0">
                <a:solidFill>
                  <a:srgbClr val="C00000"/>
                </a:solidFill>
              </a:rPr>
              <a:t>модуля «Малые закупки» </a:t>
            </a:r>
            <a:r>
              <a:rPr lang="ru-RU" b="1" dirty="0" smtClean="0">
                <a:solidFill>
                  <a:srgbClr val="C00000"/>
                </a:solidFill>
              </a:rPr>
              <a:t>(далее – Перечень исключений) </a:t>
            </a:r>
          </a:p>
          <a:p>
            <a:pPr algn="ctr"/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!!!ЗАКАЗЧИК ОБЯЗАН РАЗМЕСТИТЬ ИНФОРМАЦИЮ О ТАКОЙ ЗАКУПКЕ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 модуле «Малая закупка»           в папке «Малая закупка 44-ФЗ (исключения)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 фильтре «В работе»</a:t>
            </a:r>
          </a:p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algn="ctr"/>
            <a:endParaRPr lang="ru-RU" b="1" dirty="0" smtClean="0">
              <a:solidFill>
                <a:srgbClr val="C00000"/>
              </a:solidFill>
            </a:endParaRPr>
          </a:p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algn="ctr"/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638502" y="2651759"/>
            <a:ext cx="5320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4106487" y="2920536"/>
            <a:ext cx="5320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Рисунок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75" y="3348086"/>
            <a:ext cx="10178300" cy="310258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50478" y="5469775"/>
            <a:ext cx="1013745" cy="1995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994566" y="5697819"/>
            <a:ext cx="1166743" cy="1995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1071064" y="5925863"/>
            <a:ext cx="1331314" cy="1995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327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/>
        </p:nvSpPr>
        <p:spPr bwMode="auto">
          <a:xfrm>
            <a:off x="904331" y="198438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chemeClr val="accent2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область</a:t>
            </a:r>
          </a:p>
        </p:txBody>
      </p:sp>
      <p:sp>
        <p:nvSpPr>
          <p:cNvPr id="15" name="Oval 31"/>
          <p:cNvSpPr/>
          <p:nvPr/>
        </p:nvSpPr>
        <p:spPr>
          <a:xfrm>
            <a:off x="1472292" y="1118112"/>
            <a:ext cx="376368" cy="340781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7" name="Group 1036"/>
          <p:cNvGrpSpPr>
            <a:grpSpLocks noChangeAspect="1"/>
          </p:cNvGrpSpPr>
          <p:nvPr/>
        </p:nvGrpSpPr>
        <p:grpSpPr bwMode="auto">
          <a:xfrm>
            <a:off x="1584007" y="1195122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18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9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0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1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2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3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960375" y="1072425"/>
            <a:ext cx="9547074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en-US" sz="1200" dirty="0" smtClean="0">
                <a:latin typeface="+mn-lt"/>
              </a:rPr>
              <a:t>Для того, чтобы внести </a:t>
            </a:r>
            <a:r>
              <a:rPr lang="ru-RU" sz="1200" dirty="0" smtClean="0">
                <a:latin typeface="+mn-lt"/>
              </a:rPr>
              <a:t>информацию о малой закупке, включенной в </a:t>
            </a:r>
            <a:r>
              <a:rPr lang="en-US" sz="1200" dirty="0" smtClean="0">
                <a:latin typeface="+mn-lt"/>
              </a:rPr>
              <a:t> </a:t>
            </a:r>
            <a:r>
              <a:rPr lang="ru-RU" sz="1200" dirty="0" smtClean="0">
                <a:latin typeface="+mn-lt"/>
              </a:rPr>
              <a:t>Перечень исключений, а также прикрепить сам </a:t>
            </a:r>
            <a:r>
              <a:rPr lang="en-US" sz="1200" dirty="0" smtClean="0">
                <a:latin typeface="+mn-lt"/>
              </a:rPr>
              <a:t>контракт </a:t>
            </a:r>
            <a:r>
              <a:rPr lang="ru-RU" sz="1200" dirty="0" smtClean="0">
                <a:latin typeface="+mn-lt"/>
              </a:rPr>
              <a:t>(договор)</a:t>
            </a:r>
            <a:r>
              <a:rPr lang="en-US" sz="1200" dirty="0" smtClean="0">
                <a:latin typeface="+mn-lt"/>
              </a:rPr>
              <a:t> на открывшемся рабочем </a:t>
            </a:r>
            <a:r>
              <a:rPr lang="en-US" sz="1200" dirty="0" err="1" smtClean="0">
                <a:latin typeface="+mn-lt"/>
              </a:rPr>
              <a:t>столе</a:t>
            </a:r>
            <a:r>
              <a:rPr lang="en-US" sz="1200" dirty="0" smtClean="0">
                <a:latin typeface="+mn-lt"/>
              </a:rPr>
              <a:t> </a:t>
            </a:r>
            <a:r>
              <a:rPr lang="ru-RU" sz="1200" dirty="0" smtClean="0">
                <a:latin typeface="+mn-lt"/>
              </a:rPr>
              <a:t>следует </a:t>
            </a:r>
            <a:r>
              <a:rPr lang="en-US" sz="1200" dirty="0" err="1" smtClean="0">
                <a:latin typeface="+mn-lt"/>
              </a:rPr>
              <a:t>нажать</a:t>
            </a:r>
            <a:r>
              <a:rPr lang="en-US" sz="1200" dirty="0" smtClean="0">
                <a:latin typeface="+mn-lt"/>
              </a:rPr>
              <a:t> кнопку</a:t>
            </a:r>
            <a:r>
              <a:rPr lang="ru-RU" sz="1200" dirty="0" smtClean="0">
                <a:latin typeface="+mn-lt"/>
              </a:rPr>
              <a:t> «</a:t>
            </a:r>
            <a:r>
              <a:rPr lang="en-US" sz="1200" dirty="0" err="1" smtClean="0">
                <a:latin typeface="+mn-lt"/>
              </a:rPr>
              <a:t>Создать</a:t>
            </a:r>
            <a:r>
              <a:rPr lang="ru-RU" sz="1200" dirty="0" smtClean="0">
                <a:latin typeface="+mn-lt"/>
              </a:rPr>
              <a:t>»</a:t>
            </a:r>
            <a:endParaRPr lang="ru-RU" sz="1200" dirty="0">
              <a:latin typeface="+mn-lt"/>
            </a:endParaRPr>
          </a:p>
        </p:txBody>
      </p:sp>
      <p:sp>
        <p:nvSpPr>
          <p:cNvPr id="28" name="Oval 31"/>
          <p:cNvSpPr/>
          <p:nvPr/>
        </p:nvSpPr>
        <p:spPr>
          <a:xfrm>
            <a:off x="1476659" y="3226615"/>
            <a:ext cx="376368" cy="361312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9" name="Group 1036"/>
          <p:cNvGrpSpPr>
            <a:grpSpLocks noChangeAspect="1"/>
          </p:cNvGrpSpPr>
          <p:nvPr/>
        </p:nvGrpSpPr>
        <p:grpSpPr bwMode="auto">
          <a:xfrm>
            <a:off x="1580252" y="3311450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30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1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2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3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4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5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953657" y="3273135"/>
            <a:ext cx="9288755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en-US" sz="1200" dirty="0" smtClean="0">
                <a:latin typeface="+mn-lt"/>
              </a:rPr>
              <a:t>В сформировавше</a:t>
            </a:r>
            <a:r>
              <a:rPr lang="ru-RU" sz="1200" dirty="0" smtClean="0">
                <a:latin typeface="+mn-lt"/>
              </a:rPr>
              <a:t>мся окне</a:t>
            </a:r>
            <a:r>
              <a:rPr lang="en-US" sz="1200" dirty="0" smtClean="0">
                <a:latin typeface="+mn-lt"/>
              </a:rPr>
              <a:t> </a:t>
            </a:r>
            <a:r>
              <a:rPr lang="en-US" sz="1200" dirty="0" err="1" smtClean="0">
                <a:latin typeface="+mn-lt"/>
              </a:rPr>
              <a:t>необходимо</a:t>
            </a:r>
            <a:r>
              <a:rPr lang="en-US" sz="1200" dirty="0" smtClean="0">
                <a:latin typeface="+mn-lt"/>
              </a:rPr>
              <a:t> </a:t>
            </a:r>
            <a:r>
              <a:rPr lang="ru-RU" sz="1200" dirty="0" err="1" smtClean="0">
                <a:latin typeface="+mn-lt"/>
              </a:rPr>
              <a:t>сначало</a:t>
            </a:r>
            <a:r>
              <a:rPr lang="ru-RU" sz="1200" dirty="0" smtClean="0">
                <a:latin typeface="+mn-lt"/>
              </a:rPr>
              <a:t> </a:t>
            </a:r>
            <a:r>
              <a:rPr lang="en-US" sz="1200" dirty="0" err="1" smtClean="0">
                <a:latin typeface="+mn-lt"/>
              </a:rPr>
              <a:t>внести</a:t>
            </a:r>
            <a:r>
              <a:rPr lang="ru-RU" sz="1200" dirty="0" smtClean="0">
                <a:latin typeface="+mn-lt"/>
              </a:rPr>
              <a:t> информацию о </a:t>
            </a:r>
            <a:r>
              <a:rPr lang="en-US" sz="1200" dirty="0" err="1" smtClean="0">
                <a:latin typeface="+mn-lt"/>
              </a:rPr>
              <a:t>дате</a:t>
            </a:r>
            <a:r>
              <a:rPr lang="en-US" sz="1200" dirty="0" smtClean="0">
                <a:latin typeface="+mn-lt"/>
              </a:rPr>
              <a:t> </a:t>
            </a:r>
            <a:r>
              <a:rPr lang="en-US" sz="1200" dirty="0" err="1">
                <a:latin typeface="+mn-lt"/>
              </a:rPr>
              <a:t>заключения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 err="1" smtClean="0">
                <a:latin typeface="+mn-lt"/>
              </a:rPr>
              <a:t>контракта</a:t>
            </a:r>
            <a:r>
              <a:rPr lang="ru-RU" sz="1200" dirty="0" smtClean="0">
                <a:latin typeface="+mn-lt"/>
              </a:rPr>
              <a:t> </a:t>
            </a:r>
            <a:r>
              <a:rPr lang="ru-RU" sz="1200" dirty="0" smtClean="0">
                <a:solidFill>
                  <a:srgbClr val="C00000"/>
                </a:solidFill>
                <a:latin typeface="+mn-lt"/>
              </a:rPr>
              <a:t>(1)</a:t>
            </a:r>
            <a:r>
              <a:rPr lang="en-US" sz="1200" dirty="0" smtClean="0">
                <a:latin typeface="+mn-lt"/>
              </a:rPr>
              <a:t>, </a:t>
            </a:r>
            <a:r>
              <a:rPr lang="en-US" sz="1200" dirty="0" err="1">
                <a:latin typeface="+mn-lt"/>
              </a:rPr>
              <a:t>номер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 err="1" smtClean="0">
                <a:latin typeface="+mn-lt"/>
              </a:rPr>
              <a:t>контракта</a:t>
            </a:r>
            <a:r>
              <a:rPr lang="ru-RU" sz="1200" dirty="0" smtClean="0">
                <a:latin typeface="+mn-lt"/>
              </a:rPr>
              <a:t> </a:t>
            </a:r>
            <a:r>
              <a:rPr lang="ru-RU" sz="1200" dirty="0" smtClean="0">
                <a:solidFill>
                  <a:srgbClr val="C00000"/>
                </a:solidFill>
                <a:latin typeface="+mn-lt"/>
              </a:rPr>
              <a:t>(2)</a:t>
            </a:r>
            <a:r>
              <a:rPr lang="en-US" sz="1200" dirty="0" smtClean="0">
                <a:latin typeface="+mn-lt"/>
              </a:rPr>
              <a:t>, </a:t>
            </a:r>
            <a:r>
              <a:rPr lang="en-US" sz="1200" dirty="0" err="1">
                <a:latin typeface="+mn-lt"/>
              </a:rPr>
              <a:t>дату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 err="1">
                <a:latin typeface="+mn-lt"/>
              </a:rPr>
              <a:t>начала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 err="1" smtClean="0">
                <a:latin typeface="+mn-lt"/>
              </a:rPr>
              <a:t>действия</a:t>
            </a:r>
            <a:r>
              <a:rPr lang="ru-RU" sz="1200" dirty="0" smtClean="0">
                <a:latin typeface="+mn-lt"/>
              </a:rPr>
              <a:t> контракта </a:t>
            </a:r>
            <a:r>
              <a:rPr lang="ru-RU" sz="1200" dirty="0" smtClean="0">
                <a:solidFill>
                  <a:srgbClr val="C00000"/>
                </a:solidFill>
                <a:latin typeface="+mn-lt"/>
              </a:rPr>
              <a:t>(3)</a:t>
            </a:r>
            <a:r>
              <a:rPr lang="ru-RU" sz="1200" dirty="0" smtClean="0">
                <a:latin typeface="+mn-lt"/>
              </a:rPr>
              <a:t> и </a:t>
            </a:r>
            <a:r>
              <a:rPr lang="en-US" sz="1200" dirty="0" smtClean="0">
                <a:latin typeface="+mn-lt"/>
              </a:rPr>
              <a:t> </a:t>
            </a:r>
            <a:r>
              <a:rPr lang="en-US" sz="1200" dirty="0" err="1">
                <a:latin typeface="+mn-lt"/>
              </a:rPr>
              <a:t>дату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 err="1">
                <a:latin typeface="+mn-lt"/>
              </a:rPr>
              <a:t>окончания</a:t>
            </a:r>
            <a:r>
              <a:rPr lang="en-US" sz="1200" dirty="0">
                <a:latin typeface="+mn-lt"/>
              </a:rPr>
              <a:t> </a:t>
            </a:r>
            <a:r>
              <a:rPr lang="ru-RU" sz="1200" dirty="0" smtClean="0">
                <a:latin typeface="+mn-lt"/>
              </a:rPr>
              <a:t>его </a:t>
            </a:r>
            <a:r>
              <a:rPr lang="en-US" sz="1200" dirty="0" err="1" smtClean="0">
                <a:latin typeface="+mn-lt"/>
              </a:rPr>
              <a:t>действия</a:t>
            </a:r>
            <a:r>
              <a:rPr lang="ru-RU" sz="1200" dirty="0" smtClean="0">
                <a:latin typeface="+mn-lt"/>
              </a:rPr>
              <a:t> </a:t>
            </a:r>
            <a:r>
              <a:rPr lang="ru-RU" sz="1200" dirty="0" smtClean="0">
                <a:solidFill>
                  <a:srgbClr val="C00000"/>
                </a:solidFill>
                <a:latin typeface="+mn-lt"/>
              </a:rPr>
              <a:t>(4)</a:t>
            </a:r>
            <a:endParaRPr lang="ru-RU" sz="12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686" y="1902725"/>
            <a:ext cx="9138696" cy="1133954"/>
          </a:xfrm>
          <a:prstGeom prst="rect">
            <a:avLst/>
          </a:prstGeom>
        </p:spPr>
      </p:pic>
      <p:cxnSp>
        <p:nvCxnSpPr>
          <p:cNvPr id="40" name="Прямая со стрелкой 39"/>
          <p:cNvCxnSpPr/>
          <p:nvPr/>
        </p:nvCxnSpPr>
        <p:spPr>
          <a:xfrm flipH="1">
            <a:off x="4779911" y="1496372"/>
            <a:ext cx="523609" cy="671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Рисунок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375" y="3706338"/>
            <a:ext cx="9138696" cy="2341067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864224" y="275701"/>
            <a:ext cx="88530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Arial Narrow" panose="020B0606020202030204" pitchFamily="34" charset="0"/>
                <a:cs typeface="Gotham Pro" panose="02000503040000020004" pitchFamily="2" charset="0"/>
              </a:rPr>
              <a:t>Внесение информации о контракте,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Arial Narrow" panose="020B0606020202030204" pitchFamily="34" charset="0"/>
                <a:cs typeface="Gotham Pro" panose="02000503040000020004" pitchFamily="2" charset="0"/>
              </a:rPr>
              <a:t>заключенном на основании Перечня исключений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01389" y="3848145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C00000"/>
                </a:solidFill>
              </a:rPr>
              <a:t>1</a:t>
            </a:r>
            <a:endParaRPr lang="ru-RU" sz="1000" dirty="0">
              <a:solidFill>
                <a:srgbClr val="C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60618" y="3848145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305420" y="4044892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C00000"/>
                </a:solidFill>
              </a:rPr>
              <a:t>3</a:t>
            </a:r>
            <a:endParaRPr lang="ru-RU" sz="1000" dirty="0">
              <a:solidFill>
                <a:srgbClr val="C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48969" y="4041285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C00000"/>
                </a:solidFill>
              </a:rPr>
              <a:t>4</a:t>
            </a:r>
            <a:endParaRPr lang="ru-RU" sz="1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920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/>
        </p:nvSpPr>
        <p:spPr bwMode="auto">
          <a:xfrm>
            <a:off x="904331" y="198438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chemeClr val="accent2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область</a:t>
            </a:r>
          </a:p>
        </p:txBody>
      </p:sp>
      <p:sp>
        <p:nvSpPr>
          <p:cNvPr id="4" name="Oval 31"/>
          <p:cNvSpPr/>
          <p:nvPr/>
        </p:nvSpPr>
        <p:spPr>
          <a:xfrm>
            <a:off x="1447817" y="788196"/>
            <a:ext cx="376368" cy="340781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" name="Group 1036"/>
          <p:cNvGrpSpPr>
            <a:grpSpLocks noChangeAspect="1"/>
          </p:cNvGrpSpPr>
          <p:nvPr/>
        </p:nvGrpSpPr>
        <p:grpSpPr bwMode="auto">
          <a:xfrm>
            <a:off x="1544952" y="862765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6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0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1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983658" y="760477"/>
            <a:ext cx="949276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ru-RU" sz="1200" dirty="0" smtClean="0">
                <a:latin typeface="+mn-lt"/>
              </a:rPr>
              <a:t>Далее в</a:t>
            </a:r>
            <a:r>
              <a:rPr lang="en-US" sz="1200" dirty="0" err="1" smtClean="0">
                <a:latin typeface="+mn-lt"/>
              </a:rPr>
              <a:t>носим</a:t>
            </a:r>
            <a:r>
              <a:rPr lang="en-US" sz="1200" dirty="0" smtClean="0">
                <a:latin typeface="+mn-lt"/>
              </a:rPr>
              <a:t> информацию  о </a:t>
            </a:r>
            <a:r>
              <a:rPr lang="en-US" sz="1200" dirty="0" err="1" smtClean="0">
                <a:latin typeface="+mn-lt"/>
              </a:rPr>
              <a:t>тип</a:t>
            </a:r>
            <a:r>
              <a:rPr lang="ru-RU" sz="1200" dirty="0" smtClean="0">
                <a:latin typeface="+mn-lt"/>
              </a:rPr>
              <a:t>е</a:t>
            </a:r>
            <a:r>
              <a:rPr lang="en-US" sz="1200" dirty="0" smtClean="0">
                <a:latin typeface="+mn-lt"/>
              </a:rPr>
              <a:t> </a:t>
            </a:r>
            <a:r>
              <a:rPr lang="en-US" sz="1200" dirty="0" err="1" smtClean="0">
                <a:latin typeface="+mn-lt"/>
              </a:rPr>
              <a:t>контракта</a:t>
            </a:r>
            <a:r>
              <a:rPr lang="ru-RU" sz="1200" dirty="0" smtClean="0">
                <a:latin typeface="+mn-lt"/>
              </a:rPr>
              <a:t>, которая </a:t>
            </a:r>
            <a:r>
              <a:rPr lang="en-US" sz="1200" dirty="0" err="1" smtClean="0">
                <a:latin typeface="+mn-lt"/>
              </a:rPr>
              <a:t>выби</a:t>
            </a:r>
            <a:r>
              <a:rPr lang="ru-RU" sz="1200" dirty="0" smtClean="0">
                <a:latin typeface="+mn-lt"/>
              </a:rPr>
              <a:t>р</a:t>
            </a:r>
            <a:r>
              <a:rPr lang="en-US" sz="1200" dirty="0" err="1" smtClean="0">
                <a:latin typeface="+mn-lt"/>
              </a:rPr>
              <a:t>ае</a:t>
            </a:r>
            <a:r>
              <a:rPr lang="ru-RU" sz="1200" dirty="0" err="1" smtClean="0">
                <a:latin typeface="+mn-lt"/>
              </a:rPr>
              <a:t>тся</a:t>
            </a:r>
            <a:r>
              <a:rPr lang="en-US" sz="1200" dirty="0" smtClean="0">
                <a:latin typeface="+mn-lt"/>
              </a:rPr>
              <a:t> из выпадающего списка</a:t>
            </a:r>
            <a:endParaRPr lang="ru-RU" sz="1200" dirty="0">
              <a:latin typeface="+mn-lt"/>
            </a:endParaRPr>
          </a:p>
        </p:txBody>
      </p:sp>
      <p:sp>
        <p:nvSpPr>
          <p:cNvPr id="15" name="Oval 31"/>
          <p:cNvSpPr/>
          <p:nvPr/>
        </p:nvSpPr>
        <p:spPr>
          <a:xfrm>
            <a:off x="1414824" y="2251745"/>
            <a:ext cx="376368" cy="340781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 1036"/>
          <p:cNvGrpSpPr>
            <a:grpSpLocks noChangeAspect="1"/>
          </p:cNvGrpSpPr>
          <p:nvPr/>
        </p:nvGrpSpPr>
        <p:grpSpPr bwMode="auto">
          <a:xfrm>
            <a:off x="1523137" y="2326314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17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8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9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0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1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2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983658" y="2287271"/>
            <a:ext cx="933436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ru-RU" sz="1200" dirty="0" smtClean="0">
                <a:latin typeface="+mn-lt"/>
              </a:rPr>
              <a:t>И</a:t>
            </a:r>
            <a:r>
              <a:rPr lang="en-US" sz="1200" dirty="0" err="1" smtClean="0">
                <a:latin typeface="+mn-lt"/>
              </a:rPr>
              <a:t>нформаци</a:t>
            </a:r>
            <a:r>
              <a:rPr lang="ru-RU" sz="1200" dirty="0" smtClean="0">
                <a:latin typeface="+mn-lt"/>
              </a:rPr>
              <a:t>я</a:t>
            </a:r>
            <a:r>
              <a:rPr lang="en-US" sz="1200" dirty="0" smtClean="0">
                <a:latin typeface="+mn-lt"/>
              </a:rPr>
              <a:t> о предмете </a:t>
            </a:r>
            <a:r>
              <a:rPr lang="en-US" sz="1200" dirty="0" err="1" smtClean="0">
                <a:latin typeface="+mn-lt"/>
              </a:rPr>
              <a:t>закупки</a:t>
            </a:r>
            <a:r>
              <a:rPr lang="en-US" sz="1200" dirty="0" smtClean="0">
                <a:latin typeface="+mn-lt"/>
              </a:rPr>
              <a:t> </a:t>
            </a:r>
            <a:r>
              <a:rPr lang="ru-RU" sz="1200" dirty="0" smtClean="0">
                <a:latin typeface="+mn-lt"/>
              </a:rPr>
              <a:t>вносится в ручную </a:t>
            </a:r>
          </a:p>
          <a:p>
            <a:pPr lvl="0"/>
            <a:r>
              <a:rPr lang="ru-RU" sz="1200" dirty="0" smtClean="0">
                <a:latin typeface="+mn-lt"/>
              </a:rPr>
              <a:t>и должна соответствовать предмету контракта.</a:t>
            </a:r>
          </a:p>
          <a:p>
            <a:pPr lvl="0"/>
            <a:r>
              <a:rPr lang="ru-RU" sz="1200" dirty="0" smtClean="0">
                <a:latin typeface="+mn-lt"/>
              </a:rPr>
              <a:t>                                                                                                                                    Далее с</a:t>
            </a:r>
            <a:r>
              <a:rPr lang="ru-RU" sz="120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1200" dirty="0" smtClean="0">
                <a:latin typeface="+mn-lt"/>
              </a:rPr>
              <a:t>помощью          </a:t>
            </a:r>
            <a:r>
              <a:rPr lang="en-US" sz="1200" dirty="0" smtClean="0">
                <a:latin typeface="+mn-lt"/>
              </a:rPr>
              <a:t>выбираем причину </a:t>
            </a:r>
            <a:r>
              <a:rPr lang="en-US" sz="1200" dirty="0" err="1" smtClean="0">
                <a:latin typeface="+mn-lt"/>
              </a:rPr>
              <a:t>осуществления</a:t>
            </a:r>
            <a:r>
              <a:rPr lang="en-US" sz="1200" dirty="0" smtClean="0">
                <a:latin typeface="+mn-lt"/>
              </a:rPr>
              <a:t> </a:t>
            </a:r>
            <a:r>
              <a:rPr lang="en-US" sz="1200" dirty="0" err="1" smtClean="0">
                <a:latin typeface="+mn-lt"/>
              </a:rPr>
              <a:t>закупки</a:t>
            </a:r>
            <a:endParaRPr lang="ru-RU" sz="1200" dirty="0" smtClean="0">
              <a:latin typeface="+mn-lt"/>
            </a:endParaRPr>
          </a:p>
          <a:p>
            <a:pPr lvl="0"/>
            <a:r>
              <a:rPr lang="ru-RU" sz="1200" dirty="0">
                <a:latin typeface="+mn-lt"/>
              </a:rPr>
              <a:t> </a:t>
            </a:r>
            <a:r>
              <a:rPr lang="ru-RU" sz="1200" dirty="0" smtClean="0">
                <a:latin typeface="+mn-lt"/>
              </a:rPr>
              <a:t>                                                                                                                                  </a:t>
            </a:r>
            <a:r>
              <a:rPr lang="en-US" sz="1200" dirty="0" smtClean="0">
                <a:latin typeface="+mn-lt"/>
              </a:rPr>
              <a:t> без публикации извещения</a:t>
            </a:r>
            <a:endParaRPr lang="ru-RU" sz="1200" dirty="0">
              <a:latin typeface="+mn-lt"/>
            </a:endParaRPr>
          </a:p>
        </p:txBody>
      </p:sp>
      <p:sp>
        <p:nvSpPr>
          <p:cNvPr id="26" name="Oval 31"/>
          <p:cNvSpPr/>
          <p:nvPr/>
        </p:nvSpPr>
        <p:spPr>
          <a:xfrm>
            <a:off x="1447817" y="4039229"/>
            <a:ext cx="376368" cy="340781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7" name="Group 1036"/>
          <p:cNvGrpSpPr>
            <a:grpSpLocks noChangeAspect="1"/>
          </p:cNvGrpSpPr>
          <p:nvPr/>
        </p:nvGrpSpPr>
        <p:grpSpPr bwMode="auto">
          <a:xfrm>
            <a:off x="1543881" y="4113798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28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9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0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1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2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3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891975" y="4062355"/>
            <a:ext cx="9334368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ru-RU" sz="1200" dirty="0" smtClean="0">
                <a:latin typeface="+mn-lt"/>
              </a:rPr>
              <a:t>И</a:t>
            </a:r>
            <a:r>
              <a:rPr lang="en-US" sz="1200" dirty="0" err="1" smtClean="0">
                <a:latin typeface="+mn-lt"/>
              </a:rPr>
              <a:t>нформаци</a:t>
            </a:r>
            <a:r>
              <a:rPr lang="ru-RU" sz="1200" dirty="0" smtClean="0">
                <a:latin typeface="+mn-lt"/>
              </a:rPr>
              <a:t>я</a:t>
            </a:r>
            <a:r>
              <a:rPr lang="en-US" sz="1200" dirty="0" smtClean="0">
                <a:latin typeface="+mn-lt"/>
              </a:rPr>
              <a:t> о </a:t>
            </a:r>
            <a:r>
              <a:rPr lang="en-US" sz="1200" dirty="0" err="1" smtClean="0">
                <a:latin typeface="+mn-lt"/>
              </a:rPr>
              <a:t>типе</a:t>
            </a:r>
            <a:r>
              <a:rPr lang="ru-RU" sz="1200" dirty="0" smtClean="0">
                <a:latin typeface="+mn-lt"/>
              </a:rPr>
              <a:t> закупки следует внести </a:t>
            </a:r>
            <a:r>
              <a:rPr lang="ru-RU" sz="1200" dirty="0">
                <a:latin typeface="+mn-lt"/>
              </a:rPr>
              <a:t>нажав </a:t>
            </a:r>
            <a:r>
              <a:rPr lang="ru-RU" sz="1200" dirty="0" smtClean="0">
                <a:latin typeface="+mn-lt"/>
              </a:rPr>
              <a:t>на        , выбрав при этом соответствующий пункт из предложенного меню  </a:t>
            </a:r>
            <a:endParaRPr lang="ru-RU" sz="1200" dirty="0">
              <a:latin typeface="+mn-lt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658" y="1246019"/>
            <a:ext cx="9026013" cy="960652"/>
          </a:xfrm>
          <a:prstGeom prst="rect">
            <a:avLst/>
          </a:prstGeom>
        </p:spPr>
      </p:pic>
      <p:cxnSp>
        <p:nvCxnSpPr>
          <p:cNvPr id="39" name="Прямая со стрелкой 38"/>
          <p:cNvCxnSpPr/>
          <p:nvPr/>
        </p:nvCxnSpPr>
        <p:spPr>
          <a:xfrm flipH="1">
            <a:off x="2867891" y="994358"/>
            <a:ext cx="4289368" cy="8344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Рисунок 4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214" y="2699306"/>
            <a:ext cx="237765" cy="213378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658" y="2794661"/>
            <a:ext cx="4486143" cy="1056398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209" y="4575824"/>
            <a:ext cx="4535817" cy="1219306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975" y="4450033"/>
            <a:ext cx="4851504" cy="596851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901" y="4092062"/>
            <a:ext cx="237765" cy="213378"/>
          </a:xfrm>
          <a:prstGeom prst="rect">
            <a:avLst/>
          </a:prstGeom>
        </p:spPr>
      </p:pic>
      <p:cxnSp>
        <p:nvCxnSpPr>
          <p:cNvPr id="66" name="Прямая со стрелкой 65"/>
          <p:cNvCxnSpPr/>
          <p:nvPr/>
        </p:nvCxnSpPr>
        <p:spPr>
          <a:xfrm>
            <a:off x="5573389" y="4316308"/>
            <a:ext cx="689690" cy="5466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8720051" y="4262514"/>
            <a:ext cx="83127" cy="117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Рисунок 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103" y="3113379"/>
            <a:ext cx="4304149" cy="737680"/>
          </a:xfrm>
          <a:prstGeom prst="rect">
            <a:avLst/>
          </a:prstGeom>
        </p:spPr>
      </p:pic>
      <p:cxnSp>
        <p:nvCxnSpPr>
          <p:cNvPr id="45" name="Прямая со стрелкой 44"/>
          <p:cNvCxnSpPr/>
          <p:nvPr/>
        </p:nvCxnSpPr>
        <p:spPr>
          <a:xfrm>
            <a:off x="8152979" y="2912684"/>
            <a:ext cx="2354308" cy="7947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H="1">
            <a:off x="2768138" y="2517956"/>
            <a:ext cx="889462" cy="7464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654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1"/>
          <p:cNvSpPr/>
          <p:nvPr/>
        </p:nvSpPr>
        <p:spPr>
          <a:xfrm>
            <a:off x="1469005" y="790406"/>
            <a:ext cx="376368" cy="340781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904331" y="198438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chemeClr val="accent2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область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43957" y="828884"/>
            <a:ext cx="9457144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ru-RU" sz="1200" dirty="0">
                <a:latin typeface="+mn-lt"/>
              </a:rPr>
              <a:t>Переходим к заполнению информации о товаре (работе, услуге</a:t>
            </a:r>
            <a:r>
              <a:rPr lang="ru-RU" sz="1200" dirty="0" smtClean="0">
                <a:latin typeface="+mn-lt"/>
              </a:rPr>
              <a:t>)</a:t>
            </a:r>
            <a:r>
              <a:rPr lang="en-US" sz="1200" dirty="0" smtClean="0">
                <a:latin typeface="+mn-lt"/>
              </a:rPr>
              <a:t>, </a:t>
            </a:r>
            <a:r>
              <a:rPr lang="ru-RU" sz="1200" dirty="0" smtClean="0">
                <a:latin typeface="+mn-lt"/>
              </a:rPr>
              <a:t>для этого </a:t>
            </a:r>
            <a:r>
              <a:rPr lang="en-US" sz="1200" dirty="0" smtClean="0">
                <a:latin typeface="+mn-lt"/>
              </a:rPr>
              <a:t>в</a:t>
            </a:r>
            <a:r>
              <a:rPr lang="ru-RU" sz="1200" dirty="0" smtClean="0">
                <a:latin typeface="+mn-lt"/>
              </a:rPr>
              <a:t> </a:t>
            </a:r>
            <a:r>
              <a:rPr lang="ru-RU" sz="1200" dirty="0">
                <a:latin typeface="+mn-lt"/>
              </a:rPr>
              <a:t>колонке код ОКПД2 нажимаем </a:t>
            </a:r>
            <a:r>
              <a:rPr lang="ru-RU" sz="1200" dirty="0" smtClean="0">
                <a:latin typeface="+mn-lt"/>
              </a:rPr>
              <a:t>на</a:t>
            </a:r>
            <a:r>
              <a:rPr lang="en-US" sz="1200" dirty="0" smtClean="0">
                <a:latin typeface="+mn-lt"/>
              </a:rPr>
              <a:t> </a:t>
            </a:r>
            <a:endParaRPr lang="ru-RU" sz="1200" dirty="0">
              <a:latin typeface="+mn-lt"/>
            </a:endParaRPr>
          </a:p>
        </p:txBody>
      </p:sp>
      <p:grpSp>
        <p:nvGrpSpPr>
          <p:cNvPr id="7" name="Group 1036"/>
          <p:cNvGrpSpPr>
            <a:grpSpLocks noChangeAspect="1"/>
          </p:cNvGrpSpPr>
          <p:nvPr/>
        </p:nvGrpSpPr>
        <p:grpSpPr bwMode="auto">
          <a:xfrm>
            <a:off x="1567206" y="858776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8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0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1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2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3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21" name="Oval 31"/>
          <p:cNvSpPr/>
          <p:nvPr/>
        </p:nvSpPr>
        <p:spPr>
          <a:xfrm>
            <a:off x="1463279" y="2278367"/>
            <a:ext cx="376368" cy="340781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2" name="Group 1036"/>
          <p:cNvGrpSpPr>
            <a:grpSpLocks noChangeAspect="1"/>
          </p:cNvGrpSpPr>
          <p:nvPr/>
        </p:nvGrpSpPr>
        <p:grpSpPr bwMode="auto">
          <a:xfrm>
            <a:off x="1567206" y="2336764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23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4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5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6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7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8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30" name="Oval 31"/>
          <p:cNvSpPr/>
          <p:nvPr/>
        </p:nvSpPr>
        <p:spPr>
          <a:xfrm>
            <a:off x="1458933" y="3988137"/>
            <a:ext cx="380714" cy="340781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1" name="Group 1036"/>
          <p:cNvGrpSpPr>
            <a:grpSpLocks noChangeAspect="1"/>
          </p:cNvGrpSpPr>
          <p:nvPr/>
        </p:nvGrpSpPr>
        <p:grpSpPr bwMode="auto">
          <a:xfrm>
            <a:off x="1571428" y="4062706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32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3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4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5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6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7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2059929" y="2310259"/>
            <a:ext cx="8067337" cy="276999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+mn-lt"/>
                <a:cs typeface="+mn-cs"/>
              </a:rPr>
              <a:t>В открывшемся окне в поле «Быстрый поиск» вручную вводим код ОКПД2 или выбираем по наименованию продукции </a:t>
            </a:r>
            <a:endParaRPr lang="id-ID" sz="1200" dirty="0">
              <a:latin typeface="+mn-lt"/>
              <a:cs typeface="+mn-cs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059929" y="4039373"/>
            <a:ext cx="4483471" cy="276999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+mn-lt"/>
                <a:cs typeface="+mn-cs"/>
              </a:rPr>
              <a:t>Далее в</a:t>
            </a:r>
            <a:r>
              <a:rPr lang="en-US" sz="1200" dirty="0" smtClean="0">
                <a:latin typeface="+mn-lt"/>
                <a:cs typeface="+mn-cs"/>
              </a:rPr>
              <a:t> ручном режиме вводим </a:t>
            </a:r>
            <a:r>
              <a:rPr lang="en-US" sz="1200" dirty="0" err="1" smtClean="0">
                <a:latin typeface="+mn-lt"/>
                <a:cs typeface="+mn-cs"/>
              </a:rPr>
              <a:t>наименование</a:t>
            </a:r>
            <a:r>
              <a:rPr lang="ru-RU" sz="1200" dirty="0" smtClean="0">
                <a:latin typeface="+mn-lt"/>
                <a:cs typeface="+mn-cs"/>
              </a:rPr>
              <a:t> самой продукции</a:t>
            </a:r>
            <a:endParaRPr lang="id-ID" sz="1200" dirty="0">
              <a:latin typeface="+mn-lt"/>
              <a:cs typeface="+mn-cs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733" y="1291640"/>
            <a:ext cx="8730229" cy="871804"/>
          </a:xfrm>
          <a:prstGeom prst="rect">
            <a:avLst/>
          </a:prstGeom>
        </p:spPr>
      </p:pic>
      <p:sp>
        <p:nvSpPr>
          <p:cNvPr id="52" name="Прямоугольник 51"/>
          <p:cNvSpPr/>
          <p:nvPr/>
        </p:nvSpPr>
        <p:spPr>
          <a:xfrm>
            <a:off x="2237967" y="1260987"/>
            <a:ext cx="733833" cy="1548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31493" b="18054"/>
          <a:stretch/>
        </p:blipFill>
        <p:spPr>
          <a:xfrm>
            <a:off x="9419145" y="876074"/>
            <a:ext cx="254769" cy="229809"/>
          </a:xfrm>
          <a:prstGeom prst="rect">
            <a:avLst/>
          </a:prstGeom>
        </p:spPr>
      </p:pic>
      <p:cxnSp>
        <p:nvCxnSpPr>
          <p:cNvPr id="55" name="Прямая со стрелкой 54"/>
          <p:cNvCxnSpPr>
            <a:stCxn id="53" idx="2"/>
          </p:cNvCxnSpPr>
          <p:nvPr/>
        </p:nvCxnSpPr>
        <p:spPr>
          <a:xfrm flipH="1">
            <a:off x="3248848" y="1105883"/>
            <a:ext cx="6297682" cy="9238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Рисунок 5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733" y="2764716"/>
            <a:ext cx="8754615" cy="1152244"/>
          </a:xfrm>
          <a:prstGeom prst="rect">
            <a:avLst/>
          </a:prstGeom>
        </p:spPr>
      </p:pic>
      <p:cxnSp>
        <p:nvCxnSpPr>
          <p:cNvPr id="58" name="Прямая со стрелкой 57"/>
          <p:cNvCxnSpPr/>
          <p:nvPr/>
        </p:nvCxnSpPr>
        <p:spPr>
          <a:xfrm flipH="1">
            <a:off x="4100052" y="2528406"/>
            <a:ext cx="488573" cy="7309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Рисунок 5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925" y="4518232"/>
            <a:ext cx="8730229" cy="457240"/>
          </a:xfrm>
          <a:prstGeom prst="rect">
            <a:avLst/>
          </a:prstGeom>
        </p:spPr>
      </p:pic>
      <p:cxnSp>
        <p:nvCxnSpPr>
          <p:cNvPr id="61" name="Прямая со стрелкой 60"/>
          <p:cNvCxnSpPr/>
          <p:nvPr/>
        </p:nvCxnSpPr>
        <p:spPr>
          <a:xfrm flipH="1">
            <a:off x="3480619" y="4261379"/>
            <a:ext cx="951271" cy="5465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4505498" y="2502604"/>
            <a:ext cx="3275215" cy="1346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917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1"/>
          <p:cNvSpPr/>
          <p:nvPr/>
        </p:nvSpPr>
        <p:spPr>
          <a:xfrm>
            <a:off x="1328681" y="702173"/>
            <a:ext cx="376368" cy="340781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904331" y="198438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chemeClr val="accent2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область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5679" y="722452"/>
            <a:ext cx="9334368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ru-RU" sz="1200" dirty="0" smtClean="0">
                <a:latin typeface="+mn-lt"/>
              </a:rPr>
              <a:t>Устанавливаем</a:t>
            </a:r>
            <a:r>
              <a:rPr lang="en-US" sz="1200" dirty="0" smtClean="0">
                <a:latin typeface="+mn-lt"/>
              </a:rPr>
              <a:t> единицу измерения</a:t>
            </a:r>
            <a:r>
              <a:rPr lang="ru-RU" sz="1200" dirty="0" smtClean="0">
                <a:latin typeface="+mn-lt"/>
              </a:rPr>
              <a:t> наж</a:t>
            </a:r>
            <a:r>
              <a:rPr lang="en-US" sz="1200" dirty="0" smtClean="0">
                <a:latin typeface="+mn-lt"/>
              </a:rPr>
              <a:t>ав </a:t>
            </a:r>
            <a:r>
              <a:rPr lang="ru-RU" sz="1200" dirty="0" smtClean="0">
                <a:latin typeface="+mn-lt"/>
              </a:rPr>
              <a:t>на</a:t>
            </a:r>
            <a:r>
              <a:rPr lang="en-US" sz="1200" dirty="0" smtClean="0">
                <a:latin typeface="+mn-lt"/>
              </a:rPr>
              <a:t> </a:t>
            </a:r>
            <a:r>
              <a:rPr lang="ru-RU" sz="1200" dirty="0" smtClean="0">
                <a:latin typeface="+mn-lt"/>
              </a:rPr>
              <a:t>           .                  В открывшемся окне в поле «Быстрый поиск» вводим единицу измерения,</a:t>
            </a:r>
          </a:p>
          <a:p>
            <a:pPr lvl="0"/>
            <a:r>
              <a:rPr lang="ru-RU" sz="1200" dirty="0">
                <a:latin typeface="+mn-lt"/>
              </a:rPr>
              <a:t> </a:t>
            </a:r>
            <a:r>
              <a:rPr lang="ru-RU" sz="1200" dirty="0" smtClean="0">
                <a:latin typeface="+mn-lt"/>
              </a:rPr>
              <a:t>                                                                                                                   или осуществляем поиск в ручном режиме</a:t>
            </a:r>
            <a:endParaRPr lang="ru-RU" sz="1200" dirty="0">
              <a:latin typeface="+mn-lt"/>
            </a:endParaRPr>
          </a:p>
        </p:txBody>
      </p:sp>
      <p:grpSp>
        <p:nvGrpSpPr>
          <p:cNvPr id="7" name="Group 1036"/>
          <p:cNvGrpSpPr>
            <a:grpSpLocks noChangeAspect="1"/>
          </p:cNvGrpSpPr>
          <p:nvPr/>
        </p:nvGrpSpPr>
        <p:grpSpPr bwMode="auto">
          <a:xfrm>
            <a:off x="1446319" y="776742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8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0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1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2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3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21" name="Oval 31"/>
          <p:cNvSpPr/>
          <p:nvPr/>
        </p:nvSpPr>
        <p:spPr>
          <a:xfrm>
            <a:off x="1330476" y="2293378"/>
            <a:ext cx="376368" cy="340781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2" name="Group 1036"/>
          <p:cNvGrpSpPr>
            <a:grpSpLocks noChangeAspect="1"/>
          </p:cNvGrpSpPr>
          <p:nvPr/>
        </p:nvGrpSpPr>
        <p:grpSpPr bwMode="auto">
          <a:xfrm>
            <a:off x="1442691" y="2371224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23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4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5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6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7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8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30" name="Oval 31"/>
          <p:cNvSpPr/>
          <p:nvPr/>
        </p:nvSpPr>
        <p:spPr>
          <a:xfrm>
            <a:off x="1328681" y="3361930"/>
            <a:ext cx="376368" cy="340781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1" name="Group 1036"/>
          <p:cNvGrpSpPr>
            <a:grpSpLocks noChangeAspect="1"/>
          </p:cNvGrpSpPr>
          <p:nvPr/>
        </p:nvGrpSpPr>
        <p:grpSpPr bwMode="auto">
          <a:xfrm>
            <a:off x="1449187" y="3436500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32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3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4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5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6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7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1805679" y="2315697"/>
            <a:ext cx="5421421" cy="276999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latin typeface="+mn-lt"/>
                <a:cs typeface="+mn-cs"/>
              </a:rPr>
              <a:t>Далее </a:t>
            </a:r>
            <a:r>
              <a:rPr lang="ru-RU" sz="1200" dirty="0" smtClean="0">
                <a:latin typeface="+mn-lt"/>
                <a:cs typeface="+mn-cs"/>
              </a:rPr>
              <a:t>вносим информацию о</a:t>
            </a:r>
            <a:r>
              <a:rPr lang="en-US" sz="1200" dirty="0" smtClean="0">
                <a:latin typeface="+mn-lt"/>
                <a:cs typeface="+mn-cs"/>
              </a:rPr>
              <a:t> цен</a:t>
            </a:r>
            <a:r>
              <a:rPr lang="ru-RU" sz="1200" dirty="0" smtClean="0">
                <a:latin typeface="+mn-lt"/>
                <a:cs typeface="+mn-cs"/>
              </a:rPr>
              <a:t>е</a:t>
            </a:r>
            <a:r>
              <a:rPr lang="en-US" sz="1200" dirty="0" smtClean="0">
                <a:latin typeface="+mn-lt"/>
                <a:cs typeface="+mn-cs"/>
              </a:rPr>
              <a:t> за </a:t>
            </a:r>
            <a:r>
              <a:rPr lang="en-US" sz="1200" dirty="0" err="1" smtClean="0">
                <a:latin typeface="+mn-lt"/>
                <a:cs typeface="+mn-cs"/>
              </a:rPr>
              <a:t>единицу</a:t>
            </a:r>
            <a:r>
              <a:rPr lang="en-US" sz="1200" dirty="0" smtClean="0">
                <a:latin typeface="+mn-lt"/>
                <a:cs typeface="+mn-cs"/>
              </a:rPr>
              <a:t> </a:t>
            </a:r>
            <a:r>
              <a:rPr lang="en-US" sz="1200" dirty="0" err="1" smtClean="0">
                <a:latin typeface="+mn-lt"/>
                <a:cs typeface="+mn-cs"/>
              </a:rPr>
              <a:t>измерения</a:t>
            </a:r>
            <a:r>
              <a:rPr lang="ru-RU" sz="1200" dirty="0" smtClean="0">
                <a:latin typeface="+mn-lt"/>
                <a:cs typeface="+mn-cs"/>
              </a:rPr>
              <a:t> </a:t>
            </a:r>
            <a:r>
              <a:rPr lang="ru-RU" sz="1200" dirty="0" smtClean="0">
                <a:solidFill>
                  <a:srgbClr val="C00000"/>
                </a:solidFill>
                <a:latin typeface="+mn-lt"/>
                <a:cs typeface="+mn-cs"/>
              </a:rPr>
              <a:t>(1)</a:t>
            </a:r>
            <a:r>
              <a:rPr lang="en-US" sz="1200" dirty="0" smtClean="0">
                <a:latin typeface="+mn-lt"/>
                <a:cs typeface="+mn-cs"/>
              </a:rPr>
              <a:t> и </a:t>
            </a:r>
            <a:r>
              <a:rPr lang="ru-RU" sz="1200" dirty="0" smtClean="0">
                <a:latin typeface="+mn-lt"/>
                <a:cs typeface="+mn-cs"/>
              </a:rPr>
              <a:t>о </a:t>
            </a:r>
            <a:r>
              <a:rPr lang="en-US" sz="1200" dirty="0" err="1" smtClean="0">
                <a:latin typeface="+mn-lt"/>
                <a:cs typeface="+mn-cs"/>
              </a:rPr>
              <a:t>количеств</a:t>
            </a:r>
            <a:r>
              <a:rPr lang="ru-RU" sz="1200" dirty="0" smtClean="0">
                <a:latin typeface="+mn-lt"/>
                <a:cs typeface="+mn-cs"/>
              </a:rPr>
              <a:t>е </a:t>
            </a:r>
            <a:r>
              <a:rPr lang="ru-RU" sz="1200" dirty="0" smtClean="0">
                <a:solidFill>
                  <a:srgbClr val="C00000"/>
                </a:solidFill>
                <a:latin typeface="+mn-lt"/>
                <a:cs typeface="+mn-cs"/>
              </a:rPr>
              <a:t>(2)</a:t>
            </a:r>
            <a:endParaRPr lang="id-ID" sz="1200" dirty="0">
              <a:solidFill>
                <a:srgbClr val="C00000"/>
              </a:solidFill>
              <a:latin typeface="+mn-lt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803013" y="3309544"/>
            <a:ext cx="9046903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+mn-lt"/>
                <a:cs typeface="+mn-cs"/>
              </a:rPr>
              <a:t>При необходимость можно добавить еще одну строку нажав на кнопку      </a:t>
            </a:r>
            <a:r>
              <a:rPr lang="ru-RU" sz="1200" dirty="0" smtClean="0">
                <a:solidFill>
                  <a:srgbClr val="C00000"/>
                </a:solidFill>
                <a:latin typeface="+mn-lt"/>
                <a:cs typeface="+mn-cs"/>
              </a:rPr>
              <a:t>(3)</a:t>
            </a:r>
            <a:r>
              <a:rPr lang="ru-RU" sz="1200" dirty="0" smtClean="0">
                <a:latin typeface="+mn-lt"/>
                <a:cs typeface="+mn-cs"/>
              </a:rPr>
              <a:t>, для удаления строки необходимо нажать кнопку        </a:t>
            </a:r>
            <a:r>
              <a:rPr lang="ru-RU" sz="1200" dirty="0" smtClean="0">
                <a:solidFill>
                  <a:srgbClr val="C00000"/>
                </a:solidFill>
                <a:latin typeface="+mn-lt"/>
                <a:cs typeface="+mn-cs"/>
              </a:rPr>
              <a:t>(4)</a:t>
            </a:r>
            <a:r>
              <a:rPr lang="ru-RU" sz="1200" dirty="0" smtClean="0">
                <a:latin typeface="+mn-lt"/>
                <a:cs typeface="+mn-cs"/>
              </a:rPr>
              <a:t>, если необходимо посчитать сумму по нескольким строкам, то необходимо нажать кнопку       </a:t>
            </a:r>
            <a:r>
              <a:rPr lang="ru-RU" sz="1200" dirty="0" smtClean="0">
                <a:solidFill>
                  <a:srgbClr val="C00000"/>
                </a:solidFill>
                <a:latin typeface="+mn-lt"/>
                <a:cs typeface="+mn-cs"/>
              </a:rPr>
              <a:t>(5)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812594" y="4557236"/>
            <a:ext cx="9046903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+mn-lt"/>
                <a:cs typeface="+mn-cs"/>
              </a:rPr>
              <a:t>Заполненное поле «Товары\работы\услуги» выглядит следующим образом:</a:t>
            </a:r>
          </a:p>
        </p:txBody>
      </p:sp>
      <p:sp>
        <p:nvSpPr>
          <p:cNvPr id="44" name="Oval 31"/>
          <p:cNvSpPr/>
          <p:nvPr/>
        </p:nvSpPr>
        <p:spPr>
          <a:xfrm>
            <a:off x="1335596" y="4537813"/>
            <a:ext cx="376368" cy="340781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0" name="Group 1036"/>
          <p:cNvGrpSpPr>
            <a:grpSpLocks noChangeAspect="1"/>
          </p:cNvGrpSpPr>
          <p:nvPr/>
        </p:nvGrpSpPr>
        <p:grpSpPr bwMode="auto">
          <a:xfrm>
            <a:off x="1449187" y="4611526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51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2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3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4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5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6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33476" b="22511"/>
          <a:stretch/>
        </p:blipFill>
        <p:spPr>
          <a:xfrm>
            <a:off x="4971869" y="755794"/>
            <a:ext cx="247395" cy="21259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7" r="26252"/>
          <a:stretch/>
        </p:blipFill>
        <p:spPr>
          <a:xfrm>
            <a:off x="5890912" y="1159689"/>
            <a:ext cx="3890356" cy="106689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851" y="2615871"/>
            <a:ext cx="8791194" cy="640135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4332689" y="2891756"/>
            <a:ext cx="417648" cy="2968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247" y="3361209"/>
            <a:ext cx="158510" cy="195089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005" y="3365314"/>
            <a:ext cx="201185" cy="176799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090" y="3556896"/>
            <a:ext cx="164606" cy="176799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658" y="4842817"/>
            <a:ext cx="8817918" cy="1525331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851" y="1196681"/>
            <a:ext cx="3773751" cy="615749"/>
          </a:xfrm>
          <a:prstGeom prst="rect">
            <a:avLst/>
          </a:prstGeom>
        </p:spPr>
      </p:pic>
      <p:cxnSp>
        <p:nvCxnSpPr>
          <p:cNvPr id="41" name="Прямая со стрелкой 40"/>
          <p:cNvCxnSpPr>
            <a:stCxn id="16" idx="1"/>
          </p:cNvCxnSpPr>
          <p:nvPr/>
        </p:nvCxnSpPr>
        <p:spPr>
          <a:xfrm flipH="1">
            <a:off x="3665913" y="862089"/>
            <a:ext cx="1305956" cy="8241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H="1">
            <a:off x="6832103" y="942582"/>
            <a:ext cx="1393807" cy="630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4857891" y="2891755"/>
            <a:ext cx="407324" cy="2968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/>
          <p:cNvSpPr txBox="1"/>
          <p:nvPr/>
        </p:nvSpPr>
        <p:spPr>
          <a:xfrm>
            <a:off x="4427906" y="267629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C00000"/>
                </a:solidFill>
              </a:rPr>
              <a:t>1</a:t>
            </a:r>
            <a:endParaRPr lang="ru-RU" sz="1000" dirty="0">
              <a:solidFill>
                <a:srgbClr val="C0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930038" y="2676297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C00000"/>
                </a:solidFill>
              </a:rPr>
              <a:t>2</a:t>
            </a:r>
            <a:endParaRPr lang="ru-RU" sz="1000" dirty="0">
              <a:solidFill>
                <a:srgbClr val="C00000"/>
              </a:solidFill>
            </a:endParaRP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796" y="3784003"/>
            <a:ext cx="8791194" cy="640135"/>
          </a:xfrm>
          <a:prstGeom prst="rect">
            <a:avLst/>
          </a:prstGeom>
        </p:spPr>
      </p:pic>
      <p:sp>
        <p:nvSpPr>
          <p:cNvPr id="68" name="Прямоугольник 67"/>
          <p:cNvSpPr/>
          <p:nvPr/>
        </p:nvSpPr>
        <p:spPr>
          <a:xfrm>
            <a:off x="1952086" y="3944403"/>
            <a:ext cx="274125" cy="1179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2660431" y="3919899"/>
            <a:ext cx="125362" cy="1424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Box 69"/>
          <p:cNvSpPr txBox="1"/>
          <p:nvPr/>
        </p:nvSpPr>
        <p:spPr>
          <a:xfrm>
            <a:off x="1853851" y="3712883"/>
            <a:ext cx="2635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C00000"/>
                </a:solidFill>
              </a:rPr>
              <a:t>3</a:t>
            </a:r>
            <a:endParaRPr lang="ru-RU" sz="1000" dirty="0">
              <a:solidFill>
                <a:srgbClr val="C0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054151" y="372131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C00000"/>
                </a:solidFill>
              </a:rPr>
              <a:t>4</a:t>
            </a:r>
            <a:endParaRPr lang="ru-RU" sz="1000" dirty="0">
              <a:solidFill>
                <a:srgbClr val="C0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595513" y="372131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C00000"/>
                </a:solidFill>
              </a:rPr>
              <a:t>5</a:t>
            </a:r>
            <a:endParaRPr lang="ru-RU" sz="1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731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6" name="Picture 2" descr="C:\Users\User\Desktop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7" name="Прямоугольник 1"/>
          <p:cNvSpPr>
            <a:spLocks noChangeArrowheads="1"/>
          </p:cNvSpPr>
          <p:nvPr/>
        </p:nvSpPr>
        <p:spPr bwMode="auto">
          <a:xfrm>
            <a:off x="935038" y="22066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>
                <a:solidFill>
                  <a:schemeClr val="accent2"/>
                </a:solidFill>
              </a:rPr>
              <a:t>Липецкая </a:t>
            </a:r>
          </a:p>
          <a:p>
            <a:r>
              <a:rPr lang="ru-RU" altLang="ru-RU" sz="1200">
                <a:solidFill>
                  <a:schemeClr val="accent2"/>
                </a:solidFill>
              </a:rPr>
              <a:t>область</a:t>
            </a:r>
          </a:p>
        </p:txBody>
      </p:sp>
      <p:sp>
        <p:nvSpPr>
          <p:cNvPr id="20" name="Oval 31"/>
          <p:cNvSpPr/>
          <p:nvPr/>
        </p:nvSpPr>
        <p:spPr>
          <a:xfrm>
            <a:off x="1211320" y="782810"/>
            <a:ext cx="373063" cy="373062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Group 1036"/>
          <p:cNvGrpSpPr>
            <a:grpSpLocks noChangeAspect="1"/>
          </p:cNvGrpSpPr>
          <p:nvPr/>
        </p:nvGrpSpPr>
        <p:grpSpPr bwMode="auto">
          <a:xfrm>
            <a:off x="1301443" y="873520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22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3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4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5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6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7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99" y="5718788"/>
            <a:ext cx="188913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Прямоугольник 49"/>
          <p:cNvSpPr/>
          <p:nvPr/>
        </p:nvSpPr>
        <p:spPr>
          <a:xfrm>
            <a:off x="1612296" y="802085"/>
            <a:ext cx="10299842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+mn-lt"/>
                <a:cs typeface="Calibri"/>
              </a:rPr>
              <a:t>Переходим во вкладку «Финансирование» и заполняем строку «КБК из плана»</a:t>
            </a:r>
            <a:r>
              <a:rPr lang="en-US" sz="1200" dirty="0" smtClean="0">
                <a:latin typeface="+mn-lt"/>
                <a:cs typeface="Calibri"/>
              </a:rPr>
              <a:t>, нажав </a:t>
            </a:r>
            <a:r>
              <a:rPr lang="en-US" sz="1200" dirty="0" err="1" smtClean="0">
                <a:latin typeface="+mn-lt"/>
                <a:cs typeface="Calibri"/>
              </a:rPr>
              <a:t>на</a:t>
            </a:r>
            <a:r>
              <a:rPr lang="en-US" sz="1200" dirty="0" smtClean="0">
                <a:latin typeface="+mn-lt"/>
                <a:cs typeface="Calibri"/>
              </a:rPr>
              <a:t> </a:t>
            </a:r>
            <a:r>
              <a:rPr lang="ru-RU" sz="1200" dirty="0" smtClean="0">
                <a:latin typeface="+mn-lt"/>
                <a:cs typeface="Calibri"/>
              </a:rPr>
              <a:t>          .      В отразившемся окне выбираем «Номер позиции ПГ»</a:t>
            </a:r>
            <a:endParaRPr lang="ru-RU" sz="1200" dirty="0">
              <a:latin typeface="+mn-lt"/>
              <a:cs typeface="Calibr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36171" b="49190"/>
          <a:stretch/>
        </p:blipFill>
        <p:spPr>
          <a:xfrm>
            <a:off x="1598340" y="1220764"/>
            <a:ext cx="6262550" cy="1481496"/>
          </a:xfrm>
          <a:prstGeom prst="rect">
            <a:avLst/>
          </a:prstGeom>
        </p:spPr>
      </p:pic>
      <p:sp>
        <p:nvSpPr>
          <p:cNvPr id="32" name="Oval 31"/>
          <p:cNvSpPr/>
          <p:nvPr/>
        </p:nvSpPr>
        <p:spPr>
          <a:xfrm>
            <a:off x="1196307" y="2870500"/>
            <a:ext cx="373063" cy="373062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5" name="Group 1036"/>
          <p:cNvGrpSpPr>
            <a:grpSpLocks noChangeAspect="1"/>
          </p:cNvGrpSpPr>
          <p:nvPr/>
        </p:nvGrpSpPr>
        <p:grpSpPr bwMode="auto">
          <a:xfrm>
            <a:off x="1301443" y="2968575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36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0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1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2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3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5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46" name="Прямоугольник 45"/>
          <p:cNvSpPr/>
          <p:nvPr/>
        </p:nvSpPr>
        <p:spPr>
          <a:xfrm>
            <a:off x="1542498" y="2923969"/>
            <a:ext cx="8711525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+mn-lt"/>
                <a:cs typeface="Calibri"/>
              </a:rPr>
              <a:t>Чтобы выбрать </a:t>
            </a:r>
            <a:r>
              <a:rPr lang="en-US" sz="1200" dirty="0" smtClean="0">
                <a:latin typeface="+mn-lt"/>
                <a:cs typeface="Calibri"/>
              </a:rPr>
              <a:t>счет получателя, наж</a:t>
            </a:r>
            <a:r>
              <a:rPr lang="ru-RU" sz="1200" dirty="0" smtClean="0">
                <a:latin typeface="+mn-lt"/>
                <a:cs typeface="Calibri"/>
              </a:rPr>
              <a:t>имаем на                                                          В открывшемся окне выбираем нужный счет</a:t>
            </a:r>
            <a:r>
              <a:rPr lang="en-US" sz="1200" dirty="0" smtClean="0">
                <a:latin typeface="+mn-lt"/>
                <a:cs typeface="Calibri"/>
              </a:rPr>
              <a:t> </a:t>
            </a:r>
            <a:endParaRPr lang="ru-RU" sz="1200" dirty="0">
              <a:latin typeface="+mn-lt"/>
              <a:cs typeface="Calibri"/>
            </a:endParaRPr>
          </a:p>
        </p:txBody>
      </p:sp>
      <p:sp>
        <p:nvSpPr>
          <p:cNvPr id="52" name="Oval 31"/>
          <p:cNvSpPr/>
          <p:nvPr/>
        </p:nvSpPr>
        <p:spPr>
          <a:xfrm>
            <a:off x="1189057" y="4719140"/>
            <a:ext cx="373063" cy="379783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4" name="Group 1036"/>
          <p:cNvGrpSpPr>
            <a:grpSpLocks noChangeAspect="1"/>
          </p:cNvGrpSpPr>
          <p:nvPr/>
        </p:nvGrpSpPr>
        <p:grpSpPr bwMode="auto">
          <a:xfrm>
            <a:off x="1314133" y="4830465"/>
            <a:ext cx="192816" cy="195094"/>
            <a:chOff x="9876" y="-1946"/>
            <a:chExt cx="822" cy="817"/>
          </a:xfrm>
          <a:solidFill>
            <a:schemeClr val="bg1"/>
          </a:solidFill>
        </p:grpSpPr>
        <p:sp>
          <p:nvSpPr>
            <p:cNvPr id="55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6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8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9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0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1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62" name="Прямоугольник 61"/>
          <p:cNvSpPr/>
          <p:nvPr/>
        </p:nvSpPr>
        <p:spPr>
          <a:xfrm>
            <a:off x="1574739" y="4767172"/>
            <a:ext cx="7953264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+mn-lt"/>
                <a:cs typeface="Calibri"/>
              </a:rPr>
              <a:t>Далее в строке, соответствующей определенному году, вносим информацию о цене контракта.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+mn-lt"/>
                <a:cs typeface="Calibri"/>
              </a:rPr>
              <a:t>При необходимости разбиваем ее по годам</a:t>
            </a:r>
            <a:endParaRPr lang="ru-RU" sz="1200" dirty="0">
              <a:latin typeface="+mn-lt"/>
              <a:cs typeface="Calibri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93" b="17610"/>
          <a:stretch/>
        </p:blipFill>
        <p:spPr>
          <a:xfrm>
            <a:off x="7606120" y="835917"/>
            <a:ext cx="254770" cy="226032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93" b="17610"/>
          <a:stretch/>
        </p:blipFill>
        <p:spPr>
          <a:xfrm>
            <a:off x="4653598" y="2972374"/>
            <a:ext cx="254770" cy="226032"/>
          </a:xfrm>
          <a:prstGeom prst="rect">
            <a:avLst/>
          </a:prstGeom>
        </p:spPr>
      </p:pic>
      <p:cxnSp>
        <p:nvCxnSpPr>
          <p:cNvPr id="11" name="Прямая со стрелкой 10"/>
          <p:cNvCxnSpPr/>
          <p:nvPr/>
        </p:nvCxnSpPr>
        <p:spPr>
          <a:xfrm flipH="1">
            <a:off x="2044931" y="1079084"/>
            <a:ext cx="5550490" cy="13103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298" y="1217999"/>
            <a:ext cx="3981796" cy="148426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5" t="1" r="31961" b="1871"/>
          <a:stretch/>
        </p:blipFill>
        <p:spPr>
          <a:xfrm>
            <a:off x="6122597" y="3216469"/>
            <a:ext cx="4131427" cy="104692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047" y="5233910"/>
            <a:ext cx="10313798" cy="111701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278626" y="1217999"/>
            <a:ext cx="730045" cy="1380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122597" y="5679805"/>
            <a:ext cx="1084538" cy="5195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8761615" y="1194278"/>
            <a:ext cx="2233936" cy="140760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Рисунок 46"/>
          <p:cNvPicPr>
            <a:picLocks noChangeAspect="1"/>
          </p:cNvPicPr>
          <p:nvPr/>
        </p:nvPicPr>
        <p:blipFill rotWithShape="1">
          <a:blip r:embed="rId4"/>
          <a:srcRect t="36171" r="44446" b="49190"/>
          <a:stretch/>
        </p:blipFill>
        <p:spPr>
          <a:xfrm>
            <a:off x="1579016" y="3216469"/>
            <a:ext cx="4468690" cy="1265152"/>
          </a:xfrm>
          <a:prstGeom prst="rect">
            <a:avLst/>
          </a:prstGeom>
        </p:spPr>
      </p:pic>
      <p:cxnSp>
        <p:nvCxnSpPr>
          <p:cNvPr id="10" name="Прямая со стрелкой 9"/>
          <p:cNvCxnSpPr/>
          <p:nvPr/>
        </p:nvCxnSpPr>
        <p:spPr>
          <a:xfrm flipH="1">
            <a:off x="4578707" y="3200968"/>
            <a:ext cx="237792" cy="9565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H="1">
            <a:off x="6605306" y="3141903"/>
            <a:ext cx="2442091" cy="95943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flipH="1">
            <a:off x="6425738" y="4978590"/>
            <a:ext cx="56077" cy="6961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957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6" name="Picture 2" descr="C:\Users\User\Desktop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7" name="Прямоугольник 1"/>
          <p:cNvSpPr>
            <a:spLocks noChangeArrowheads="1"/>
          </p:cNvSpPr>
          <p:nvPr/>
        </p:nvSpPr>
        <p:spPr bwMode="auto">
          <a:xfrm>
            <a:off x="935038" y="22066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>
                <a:solidFill>
                  <a:schemeClr val="accent2"/>
                </a:solidFill>
              </a:rPr>
              <a:t>Липецкая </a:t>
            </a:r>
          </a:p>
          <a:p>
            <a:r>
              <a:rPr lang="ru-RU" altLang="ru-RU" sz="1200">
                <a:solidFill>
                  <a:schemeClr val="accent2"/>
                </a:solidFill>
              </a:rPr>
              <a:t>область</a:t>
            </a:r>
          </a:p>
        </p:txBody>
      </p:sp>
      <p:sp>
        <p:nvSpPr>
          <p:cNvPr id="20" name="Oval 31"/>
          <p:cNvSpPr/>
          <p:nvPr/>
        </p:nvSpPr>
        <p:spPr>
          <a:xfrm>
            <a:off x="1211320" y="782810"/>
            <a:ext cx="373063" cy="373062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Group 1036"/>
          <p:cNvGrpSpPr>
            <a:grpSpLocks noChangeAspect="1"/>
          </p:cNvGrpSpPr>
          <p:nvPr/>
        </p:nvGrpSpPr>
        <p:grpSpPr bwMode="auto">
          <a:xfrm>
            <a:off x="1301443" y="873520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22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3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4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5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6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7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99" y="5718788"/>
            <a:ext cx="188913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Прямоугольник 49"/>
          <p:cNvSpPr/>
          <p:nvPr/>
        </p:nvSpPr>
        <p:spPr>
          <a:xfrm>
            <a:off x="1612297" y="802085"/>
            <a:ext cx="7953264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solidFill>
                  <a:prstClr val="black"/>
                </a:solidFill>
                <a:latin typeface="Calibri"/>
                <a:cs typeface="Calibri"/>
              </a:rPr>
              <a:t>Переходим к заполнению информации о поставщике (подрядчике, исполнителе), для этого в строке «ИНН» нажимаем на</a:t>
            </a:r>
            <a:endParaRPr lang="ru-RU" sz="12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35" name="Group 1036"/>
          <p:cNvGrpSpPr>
            <a:grpSpLocks noChangeAspect="1"/>
          </p:cNvGrpSpPr>
          <p:nvPr/>
        </p:nvGrpSpPr>
        <p:grpSpPr bwMode="auto">
          <a:xfrm>
            <a:off x="1301443" y="4075134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36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0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1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2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3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5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46" name="Прямоугольник 45"/>
          <p:cNvSpPr/>
          <p:nvPr/>
        </p:nvSpPr>
        <p:spPr>
          <a:xfrm>
            <a:off x="1584383" y="3729405"/>
            <a:ext cx="7953264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latin typeface="+mn-lt"/>
                <a:cs typeface="Calibri"/>
              </a:rPr>
              <a:t>Если поставщик в справочнике отсутствует, то вносим информацию о нем нажав кнопку </a:t>
            </a:r>
            <a:r>
              <a:rPr lang="ru-RU" sz="1200" dirty="0" smtClean="0">
                <a:latin typeface="+mn-lt"/>
                <a:cs typeface="Calibri"/>
              </a:rPr>
              <a:t>«</a:t>
            </a:r>
            <a:r>
              <a:rPr lang="en-US" sz="1200" dirty="0" smtClean="0">
                <a:latin typeface="+mn-lt"/>
                <a:cs typeface="Calibri"/>
              </a:rPr>
              <a:t>Создать</a:t>
            </a:r>
            <a:r>
              <a:rPr lang="ru-RU" sz="1200" dirty="0" smtClean="0">
                <a:latin typeface="+mn-lt"/>
                <a:cs typeface="Calibri"/>
              </a:rPr>
              <a:t>»</a:t>
            </a:r>
            <a:r>
              <a:rPr lang="en-US" sz="1200" dirty="0" smtClean="0">
                <a:latin typeface="+mn-lt"/>
                <a:cs typeface="Calibri"/>
              </a:rPr>
              <a:t>  </a:t>
            </a:r>
            <a:endParaRPr lang="ru-RU" sz="1200" dirty="0">
              <a:latin typeface="+mn-lt"/>
              <a:cs typeface="Calibri"/>
            </a:endParaRPr>
          </a:p>
        </p:txBody>
      </p:sp>
      <p:sp>
        <p:nvSpPr>
          <p:cNvPr id="52" name="Oval 31"/>
          <p:cNvSpPr/>
          <p:nvPr/>
        </p:nvSpPr>
        <p:spPr>
          <a:xfrm>
            <a:off x="1171560" y="5137073"/>
            <a:ext cx="373063" cy="373062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4" name="Group 1036"/>
          <p:cNvGrpSpPr>
            <a:grpSpLocks noChangeAspect="1"/>
          </p:cNvGrpSpPr>
          <p:nvPr/>
        </p:nvGrpSpPr>
        <p:grpSpPr bwMode="auto">
          <a:xfrm>
            <a:off x="1263091" y="5224147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55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6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8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9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0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1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62" name="Прямоугольник 61"/>
          <p:cNvSpPr/>
          <p:nvPr/>
        </p:nvSpPr>
        <p:spPr>
          <a:xfrm>
            <a:off x="1571246" y="5152641"/>
            <a:ext cx="9597145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+mn-lt"/>
                <a:cs typeface="Calibri"/>
              </a:rPr>
              <a:t>При необходимости </a:t>
            </a:r>
            <a:r>
              <a:rPr lang="ru-RU" sz="1200" dirty="0">
                <a:latin typeface="+mn-lt"/>
                <a:cs typeface="Calibri"/>
              </a:rPr>
              <a:t>в поле «Дополнительная информация</a:t>
            </a:r>
            <a:r>
              <a:rPr lang="ru-RU" sz="1200" dirty="0" smtClean="0">
                <a:latin typeface="+mn-lt"/>
                <a:cs typeface="Calibri"/>
              </a:rPr>
              <a:t>» на вкладке «</a:t>
            </a:r>
            <a:r>
              <a:rPr lang="ru-RU" sz="1200" dirty="0">
                <a:latin typeface="+mn-lt"/>
                <a:cs typeface="Calibri"/>
              </a:rPr>
              <a:t>Дополнительно</a:t>
            </a:r>
            <a:r>
              <a:rPr lang="ru-RU" sz="1200" dirty="0" smtClean="0">
                <a:latin typeface="+mn-lt"/>
                <a:cs typeface="Calibri"/>
              </a:rPr>
              <a:t>» можно внести какую-либо дополнительную информацию</a:t>
            </a:r>
            <a:r>
              <a:rPr lang="en-US" sz="1200" dirty="0" smtClean="0">
                <a:latin typeface="+mn-lt"/>
                <a:cs typeface="Calibri"/>
              </a:rPr>
              <a:t> </a:t>
            </a:r>
            <a:endParaRPr lang="ru-RU" sz="1200" dirty="0">
              <a:latin typeface="+mn-lt"/>
              <a:cs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t="36177" b="49147"/>
          <a:stretch/>
        </p:blipFill>
        <p:spPr>
          <a:xfrm>
            <a:off x="1612297" y="1207510"/>
            <a:ext cx="9556095" cy="11158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128" t="17053" r="-128" b="59932"/>
          <a:stretch/>
        </p:blipFill>
        <p:spPr>
          <a:xfrm>
            <a:off x="1612297" y="2680055"/>
            <a:ext cx="9578320" cy="962025"/>
          </a:xfrm>
          <a:prstGeom prst="rect">
            <a:avLst/>
          </a:prstGeom>
        </p:spPr>
      </p:pic>
      <p:sp>
        <p:nvSpPr>
          <p:cNvPr id="44" name="Прямоугольник 43"/>
          <p:cNvSpPr/>
          <p:nvPr/>
        </p:nvSpPr>
        <p:spPr>
          <a:xfrm>
            <a:off x="1612297" y="2273310"/>
            <a:ext cx="7953264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latin typeface="+mn-lt"/>
                <a:cs typeface="Calibri"/>
              </a:rPr>
              <a:t>Осуществляем поиск поставщика в справочнике через быстрый поиск</a:t>
            </a:r>
            <a:endParaRPr lang="ru-RU" sz="1200" dirty="0">
              <a:latin typeface="+mn-lt"/>
              <a:cs typeface="Calibri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93" b="17610"/>
          <a:stretch/>
        </p:blipFill>
        <p:spPr>
          <a:xfrm>
            <a:off x="1903038" y="994933"/>
            <a:ext cx="254770" cy="226032"/>
          </a:xfrm>
          <a:prstGeom prst="rect">
            <a:avLst/>
          </a:prstGeom>
        </p:spPr>
      </p:pic>
      <p:cxnSp>
        <p:nvCxnSpPr>
          <p:cNvPr id="13" name="Прямая со стрелкой 12"/>
          <p:cNvCxnSpPr>
            <a:stCxn id="48" idx="2"/>
          </p:cNvCxnSpPr>
          <p:nvPr/>
        </p:nvCxnSpPr>
        <p:spPr>
          <a:xfrm>
            <a:off x="2030423" y="1220965"/>
            <a:ext cx="222326" cy="8322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3514272" y="2462285"/>
            <a:ext cx="1876264" cy="698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712" y="3744954"/>
            <a:ext cx="274344" cy="21337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246" y="5763008"/>
            <a:ext cx="9583743" cy="927439"/>
          </a:xfrm>
          <a:prstGeom prst="rect">
            <a:avLst/>
          </a:prstGeom>
        </p:spPr>
      </p:pic>
      <p:cxnSp>
        <p:nvCxnSpPr>
          <p:cNvPr id="34" name="Прямая со стрелкой 33"/>
          <p:cNvCxnSpPr/>
          <p:nvPr/>
        </p:nvCxnSpPr>
        <p:spPr>
          <a:xfrm flipH="1">
            <a:off x="2252749" y="5372863"/>
            <a:ext cx="1518728" cy="6289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3930445" y="5763008"/>
            <a:ext cx="597310" cy="1489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905431" y="1207511"/>
            <a:ext cx="1217682" cy="1890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4605251" y="5382950"/>
            <a:ext cx="2443943" cy="380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5"/>
          <a:srcRect l="128" t="17053" r="-128" b="59932"/>
          <a:stretch/>
        </p:blipFill>
        <p:spPr>
          <a:xfrm>
            <a:off x="1614410" y="4071933"/>
            <a:ext cx="9578320" cy="962025"/>
          </a:xfrm>
          <a:prstGeom prst="rect">
            <a:avLst/>
          </a:prstGeom>
        </p:spPr>
      </p:pic>
      <p:sp>
        <p:nvSpPr>
          <p:cNvPr id="51" name="Прямоугольник 50"/>
          <p:cNvSpPr/>
          <p:nvPr/>
        </p:nvSpPr>
        <p:spPr>
          <a:xfrm>
            <a:off x="2708441" y="4347038"/>
            <a:ext cx="199103" cy="1404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3" name="Прямая со стрелкой 52"/>
          <p:cNvCxnSpPr/>
          <p:nvPr/>
        </p:nvCxnSpPr>
        <p:spPr>
          <a:xfrm flipH="1">
            <a:off x="2950708" y="3925842"/>
            <a:ext cx="5191422" cy="4211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62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6" name="Picture 2" descr="C:\Users\User\Desktop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7" name="Прямоугольник 1"/>
          <p:cNvSpPr>
            <a:spLocks noChangeArrowheads="1"/>
          </p:cNvSpPr>
          <p:nvPr/>
        </p:nvSpPr>
        <p:spPr bwMode="auto">
          <a:xfrm>
            <a:off x="935038" y="22066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>
                <a:solidFill>
                  <a:schemeClr val="accent2"/>
                </a:solidFill>
              </a:rPr>
              <a:t>Липецкая </a:t>
            </a:r>
          </a:p>
          <a:p>
            <a:r>
              <a:rPr lang="ru-RU" altLang="ru-RU" sz="1200">
                <a:solidFill>
                  <a:schemeClr val="accent2"/>
                </a:solidFill>
              </a:rPr>
              <a:t>область</a:t>
            </a:r>
          </a:p>
        </p:txBody>
      </p:sp>
      <p:sp>
        <p:nvSpPr>
          <p:cNvPr id="20" name="Oval 31"/>
          <p:cNvSpPr/>
          <p:nvPr/>
        </p:nvSpPr>
        <p:spPr>
          <a:xfrm>
            <a:off x="1211320" y="782810"/>
            <a:ext cx="373063" cy="373062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Group 1036"/>
          <p:cNvGrpSpPr>
            <a:grpSpLocks noChangeAspect="1"/>
          </p:cNvGrpSpPr>
          <p:nvPr/>
        </p:nvGrpSpPr>
        <p:grpSpPr bwMode="auto">
          <a:xfrm>
            <a:off x="1301443" y="873520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22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3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4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5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6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7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99" y="5718788"/>
            <a:ext cx="188913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Прямоугольник 49"/>
          <p:cNvSpPr/>
          <p:nvPr/>
        </p:nvSpPr>
        <p:spPr>
          <a:xfrm>
            <a:off x="1612297" y="802085"/>
            <a:ext cx="7953264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latin typeface="+mn-lt"/>
                <a:cs typeface="Calibri"/>
              </a:rPr>
              <a:t>После заполнения всех вкладок сохраняем введенную информацию нажав кнопку </a:t>
            </a:r>
            <a:r>
              <a:rPr lang="ru-RU" sz="1200" dirty="0">
                <a:solidFill>
                  <a:prstClr val="black"/>
                </a:solidFill>
                <a:latin typeface="Calibri"/>
              </a:rPr>
              <a:t>«Сохранить» </a:t>
            </a:r>
            <a:endParaRPr lang="ru-RU" sz="1200" dirty="0"/>
          </a:p>
        </p:txBody>
      </p:sp>
      <p:sp>
        <p:nvSpPr>
          <p:cNvPr id="32" name="Oval 31"/>
          <p:cNvSpPr/>
          <p:nvPr/>
        </p:nvSpPr>
        <p:spPr>
          <a:xfrm>
            <a:off x="1198183" y="3535535"/>
            <a:ext cx="373063" cy="373062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5" name="Group 1036"/>
          <p:cNvGrpSpPr>
            <a:grpSpLocks noChangeAspect="1"/>
          </p:cNvGrpSpPr>
          <p:nvPr/>
        </p:nvGrpSpPr>
        <p:grpSpPr bwMode="auto">
          <a:xfrm>
            <a:off x="1301443" y="3626245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36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0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1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2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3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5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46" name="Прямоугольник 45"/>
          <p:cNvSpPr/>
          <p:nvPr/>
        </p:nvSpPr>
        <p:spPr>
          <a:xfrm>
            <a:off x="1584382" y="3563158"/>
            <a:ext cx="9910387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+mn-lt"/>
                <a:cs typeface="Calibri"/>
              </a:rPr>
              <a:t>После сохранения</a:t>
            </a:r>
            <a:r>
              <a:rPr lang="en-US" sz="1200" dirty="0" smtClean="0">
                <a:latin typeface="+mn-lt"/>
                <a:cs typeface="Calibri"/>
              </a:rPr>
              <a:t> </a:t>
            </a:r>
            <a:r>
              <a:rPr lang="ru-RU" sz="1200" dirty="0" smtClean="0">
                <a:latin typeface="+mn-lt"/>
                <a:cs typeface="Calibri"/>
              </a:rPr>
              <a:t>информации о закупке, </a:t>
            </a:r>
            <a:r>
              <a:rPr lang="en-US" sz="1200" dirty="0" err="1" smtClean="0">
                <a:latin typeface="+mn-lt"/>
                <a:cs typeface="Calibri"/>
              </a:rPr>
              <a:t>прикрепляем</a:t>
            </a:r>
            <a:r>
              <a:rPr lang="en-US" sz="1200" dirty="0" smtClean="0">
                <a:latin typeface="+mn-lt"/>
                <a:cs typeface="Calibri"/>
              </a:rPr>
              <a:t> </a:t>
            </a:r>
            <a:r>
              <a:rPr lang="en-US" sz="1200" dirty="0" err="1" smtClean="0">
                <a:latin typeface="+mn-lt"/>
                <a:cs typeface="Calibri"/>
              </a:rPr>
              <a:t>заключенный</a:t>
            </a:r>
            <a:r>
              <a:rPr lang="en-US" sz="1200" dirty="0" smtClean="0">
                <a:latin typeface="+mn-lt"/>
                <a:cs typeface="Calibri"/>
              </a:rPr>
              <a:t> </a:t>
            </a:r>
            <a:r>
              <a:rPr lang="en-US" sz="1200" dirty="0" err="1" smtClean="0">
                <a:latin typeface="+mn-lt"/>
                <a:cs typeface="Calibri"/>
              </a:rPr>
              <a:t>контракт</a:t>
            </a:r>
            <a:r>
              <a:rPr lang="ru-RU" sz="1200" dirty="0" smtClean="0">
                <a:latin typeface="+mn-lt"/>
                <a:cs typeface="Calibri"/>
              </a:rPr>
              <a:t> (договор).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+mn-lt"/>
                <a:cs typeface="Calibri"/>
              </a:rPr>
              <a:t>Для этого, нажимаем</a:t>
            </a:r>
            <a:r>
              <a:rPr lang="en-US" sz="1200" dirty="0" smtClean="0">
                <a:latin typeface="+mn-lt"/>
                <a:cs typeface="Calibri"/>
              </a:rPr>
              <a:t> на кнопку </a:t>
            </a:r>
            <a:r>
              <a:rPr lang="ru-RU" sz="1200" dirty="0">
                <a:latin typeface="+mn-lt"/>
                <a:cs typeface="Calibri"/>
              </a:rPr>
              <a:t>«Прикрепленные файлы</a:t>
            </a:r>
            <a:r>
              <a:rPr lang="ru-RU" sz="1200" dirty="0" smtClean="0">
                <a:latin typeface="+mn-lt"/>
                <a:cs typeface="Calibri"/>
              </a:rPr>
              <a:t>» </a:t>
            </a:r>
            <a:r>
              <a:rPr lang="ru-RU" sz="1200" dirty="0" smtClean="0">
                <a:solidFill>
                  <a:srgbClr val="C00000"/>
                </a:solidFill>
                <a:latin typeface="+mn-lt"/>
                <a:cs typeface="Calibri"/>
              </a:rPr>
              <a:t>(1)</a:t>
            </a:r>
            <a:r>
              <a:rPr lang="ru-RU" sz="1200" dirty="0" smtClean="0">
                <a:latin typeface="+mn-lt"/>
                <a:cs typeface="Calibri"/>
              </a:rPr>
              <a:t>, выбираем из выпадающего окна «Прикреплённые файлы» </a:t>
            </a:r>
            <a:r>
              <a:rPr lang="ru-RU" sz="1200" dirty="0" smtClean="0">
                <a:solidFill>
                  <a:srgbClr val="C00000"/>
                </a:solidFill>
                <a:latin typeface="+mn-lt"/>
                <a:cs typeface="Calibri"/>
              </a:rPr>
              <a:t>(2)</a:t>
            </a:r>
            <a:r>
              <a:rPr lang="ru-RU" sz="1200" dirty="0" smtClean="0">
                <a:latin typeface="+mn-lt"/>
                <a:cs typeface="Calibri"/>
              </a:rPr>
              <a:t> и в завершении нажимаем на  кнопку «Добавить» </a:t>
            </a:r>
            <a:r>
              <a:rPr lang="ru-RU" sz="1200" dirty="0" smtClean="0">
                <a:solidFill>
                  <a:srgbClr val="C00000"/>
                </a:solidFill>
                <a:latin typeface="+mn-lt"/>
                <a:cs typeface="Calibri"/>
              </a:rPr>
              <a:t>(3)</a:t>
            </a:r>
            <a:endParaRPr lang="ru-RU" sz="1200" dirty="0">
              <a:solidFill>
                <a:srgbClr val="C00000"/>
              </a:solidFill>
              <a:latin typeface="+mn-lt"/>
              <a:cs typeface="Calibri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8904" y="848689"/>
            <a:ext cx="188992" cy="18289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297" y="1155872"/>
            <a:ext cx="9882473" cy="2274005"/>
          </a:xfrm>
          <a:prstGeom prst="rect">
            <a:avLst/>
          </a:prstGeom>
        </p:spPr>
      </p:pic>
      <p:cxnSp>
        <p:nvCxnSpPr>
          <p:cNvPr id="17" name="Прямая со стрелкой 16"/>
          <p:cNvCxnSpPr/>
          <p:nvPr/>
        </p:nvCxnSpPr>
        <p:spPr>
          <a:xfrm flipH="1">
            <a:off x="1991032" y="947905"/>
            <a:ext cx="6067872" cy="300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297" y="4240955"/>
            <a:ext cx="9882473" cy="603556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2" t="13594"/>
          <a:stretch/>
        </p:blipFill>
        <p:spPr>
          <a:xfrm>
            <a:off x="3276926" y="4933087"/>
            <a:ext cx="4970970" cy="1438098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1991031" y="4395732"/>
            <a:ext cx="918423" cy="1426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674225" y="5311833"/>
            <a:ext cx="149630" cy="1270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1916216" y="4240956"/>
            <a:ext cx="236780" cy="1409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1897798" y="4040457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C00000"/>
                </a:solidFill>
              </a:rPr>
              <a:t>1</a:t>
            </a:r>
            <a:endParaRPr lang="ru-RU" sz="1000" dirty="0">
              <a:solidFill>
                <a:srgbClr val="C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654256" y="4195432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C00000"/>
                </a:solidFill>
              </a:rPr>
              <a:t>2</a:t>
            </a:r>
            <a:endParaRPr lang="ru-RU" sz="1000" dirty="0">
              <a:solidFill>
                <a:srgbClr val="C0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621441" y="5100146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rgbClr val="C00000"/>
                </a:solidFill>
              </a:rPr>
              <a:t>3</a:t>
            </a:r>
            <a:endParaRPr lang="ru-RU" sz="1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6" name="Picture 2" descr="C:\Users\User\Desktop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7" name="Прямоугольник 1"/>
          <p:cNvSpPr>
            <a:spLocks noChangeArrowheads="1"/>
          </p:cNvSpPr>
          <p:nvPr/>
        </p:nvSpPr>
        <p:spPr bwMode="auto">
          <a:xfrm>
            <a:off x="935038" y="22066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>
                <a:solidFill>
                  <a:schemeClr val="accent2"/>
                </a:solidFill>
              </a:rPr>
              <a:t>Липецкая </a:t>
            </a:r>
          </a:p>
          <a:p>
            <a:r>
              <a:rPr lang="ru-RU" altLang="ru-RU" sz="1200">
                <a:solidFill>
                  <a:schemeClr val="accent2"/>
                </a:solidFill>
              </a:rPr>
              <a:t>область</a:t>
            </a:r>
          </a:p>
        </p:txBody>
      </p:sp>
      <p:sp>
        <p:nvSpPr>
          <p:cNvPr id="20" name="Oval 31"/>
          <p:cNvSpPr/>
          <p:nvPr/>
        </p:nvSpPr>
        <p:spPr>
          <a:xfrm>
            <a:off x="1211320" y="782810"/>
            <a:ext cx="373063" cy="373062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Group 1036"/>
          <p:cNvGrpSpPr>
            <a:grpSpLocks noChangeAspect="1"/>
          </p:cNvGrpSpPr>
          <p:nvPr/>
        </p:nvGrpSpPr>
        <p:grpSpPr bwMode="auto">
          <a:xfrm>
            <a:off x="1301443" y="873520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22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3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4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5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6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7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99" y="5718788"/>
            <a:ext cx="188913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Прямоугольник 49"/>
          <p:cNvSpPr/>
          <p:nvPr/>
        </p:nvSpPr>
        <p:spPr>
          <a:xfrm>
            <a:off x="1612297" y="802085"/>
            <a:ext cx="7953264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+mn-lt"/>
                <a:cs typeface="Calibri"/>
              </a:rPr>
              <a:t>Выходим </a:t>
            </a:r>
            <a:r>
              <a:rPr lang="ru-RU" sz="1200" dirty="0">
                <a:latin typeface="+mn-lt"/>
                <a:cs typeface="Calibri"/>
              </a:rPr>
              <a:t>из сформированного и сохраненного </a:t>
            </a:r>
            <a:r>
              <a:rPr lang="ru-RU" sz="1200" dirty="0" smtClean="0">
                <a:latin typeface="+mn-lt"/>
                <a:cs typeface="Calibri"/>
              </a:rPr>
              <a:t>документа, </a:t>
            </a:r>
            <a:r>
              <a:rPr lang="ru-RU" sz="1200" dirty="0">
                <a:latin typeface="+mn-lt"/>
                <a:cs typeface="Calibri"/>
              </a:rPr>
              <a:t>нажав кнопку «Выход». </a:t>
            </a:r>
          </a:p>
        </p:txBody>
      </p:sp>
      <p:sp>
        <p:nvSpPr>
          <p:cNvPr id="32" name="Oval 31"/>
          <p:cNvSpPr/>
          <p:nvPr/>
        </p:nvSpPr>
        <p:spPr>
          <a:xfrm>
            <a:off x="1209443" y="2341759"/>
            <a:ext cx="373063" cy="373062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5" name="Group 1036"/>
          <p:cNvGrpSpPr>
            <a:grpSpLocks noChangeAspect="1"/>
          </p:cNvGrpSpPr>
          <p:nvPr/>
        </p:nvGrpSpPr>
        <p:grpSpPr bwMode="auto">
          <a:xfrm>
            <a:off x="1301443" y="2432265"/>
            <a:ext cx="192816" cy="191642"/>
            <a:chOff x="9876" y="-1946"/>
            <a:chExt cx="822" cy="817"/>
          </a:xfrm>
          <a:solidFill>
            <a:schemeClr val="bg1"/>
          </a:solidFill>
        </p:grpSpPr>
        <p:sp>
          <p:nvSpPr>
            <p:cNvPr id="36" name="Freeform 1038"/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0" name="Freeform 1039"/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1" name="Freeform 1040"/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2" name="Freeform 1041"/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3" name="Freeform 1042"/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5" name="Freeform 1043"/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46" name="Прямоугольник 45"/>
          <p:cNvSpPr/>
          <p:nvPr/>
        </p:nvSpPr>
        <p:spPr>
          <a:xfrm>
            <a:off x="1653533" y="2408172"/>
            <a:ext cx="9918401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+mn-lt"/>
                <a:cs typeface="Calibri"/>
              </a:rPr>
              <a:t>Далее в </a:t>
            </a:r>
            <a:r>
              <a:rPr lang="ru-RU" sz="1200" dirty="0">
                <a:latin typeface="+mn-lt"/>
                <a:cs typeface="Calibri"/>
              </a:rPr>
              <a:t>папке «Малая закупка 44-ФЗ (исключения</a:t>
            </a:r>
            <a:r>
              <a:rPr lang="ru-RU" sz="1200" dirty="0" smtClean="0">
                <a:latin typeface="+mn-lt"/>
                <a:cs typeface="Calibri"/>
              </a:rPr>
              <a:t>)» в </a:t>
            </a:r>
            <a:r>
              <a:rPr lang="ru-RU" sz="1200" dirty="0">
                <a:latin typeface="+mn-lt"/>
                <a:cs typeface="Calibri"/>
              </a:rPr>
              <a:t>фильтре «В работе</a:t>
            </a:r>
            <a:r>
              <a:rPr lang="ru-RU" sz="1200" dirty="0" smtClean="0">
                <a:latin typeface="+mn-lt"/>
                <a:cs typeface="Calibri"/>
              </a:rPr>
              <a:t>» выбираем в чек-боксе необходимый контракт, отмечаем его галочкой и</a:t>
            </a:r>
            <a:r>
              <a:rPr lang="en-US" sz="1200" dirty="0" smtClean="0">
                <a:latin typeface="+mn-lt"/>
                <a:cs typeface="Calibri"/>
              </a:rPr>
              <a:t> </a:t>
            </a:r>
            <a:r>
              <a:rPr lang="en-US" sz="1200" dirty="0" err="1" smtClean="0">
                <a:latin typeface="+mn-lt"/>
                <a:cs typeface="Calibri"/>
              </a:rPr>
              <a:t>отправляем</a:t>
            </a:r>
            <a:r>
              <a:rPr lang="en-US" sz="1200" dirty="0" smtClean="0">
                <a:latin typeface="+mn-lt"/>
                <a:cs typeface="Calibri"/>
              </a:rPr>
              <a:t> </a:t>
            </a:r>
            <a:r>
              <a:rPr lang="ru-RU" sz="1200" dirty="0" smtClean="0">
                <a:latin typeface="+mn-lt"/>
                <a:cs typeface="Calibri"/>
              </a:rPr>
              <a:t>контракт</a:t>
            </a:r>
            <a:r>
              <a:rPr lang="en-US" sz="1200" dirty="0" smtClean="0">
                <a:latin typeface="+mn-lt"/>
                <a:cs typeface="Calibri"/>
              </a:rPr>
              <a:t> в фильтр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 «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Реестр малых закупок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»,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нажав кнопку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 «Отправить по маршруту»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 </a:t>
            </a:r>
            <a:endParaRPr lang="ru-RU" sz="1200" dirty="0">
              <a:latin typeface="+mn-lt"/>
              <a:cs typeface="Calibri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475" y="3033147"/>
            <a:ext cx="7656834" cy="129003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283" y="2639004"/>
            <a:ext cx="329213" cy="237765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1633412" y="819230"/>
            <a:ext cx="9918401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+mn-lt"/>
                <a:cs typeface="Calibri"/>
              </a:rPr>
              <a:t> </a:t>
            </a:r>
            <a:endParaRPr lang="ru-RU" sz="1200" dirty="0">
              <a:latin typeface="+mn-lt"/>
              <a:cs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475" y="1254276"/>
            <a:ext cx="7656834" cy="655119"/>
          </a:xfrm>
          <a:prstGeom prst="rect">
            <a:avLst/>
          </a:prstGeom>
        </p:spPr>
      </p:pic>
      <p:cxnSp>
        <p:nvCxnSpPr>
          <p:cNvPr id="9" name="Прямая со стрелкой 8"/>
          <p:cNvCxnSpPr/>
          <p:nvPr/>
        </p:nvCxnSpPr>
        <p:spPr>
          <a:xfrm flipH="1">
            <a:off x="3150524" y="1005113"/>
            <a:ext cx="3499658" cy="4550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2560321" y="2623907"/>
            <a:ext cx="8379228" cy="1557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2069870" y="2869837"/>
            <a:ext cx="5943599" cy="58825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46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ЛО">
      <a:majorFont>
        <a:latin typeface="Gotham Pro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15508</TotalTime>
  <Words>663</Words>
  <Application>Microsoft Office PowerPoint</Application>
  <PresentationFormat>Широкоэкранный</PresentationFormat>
  <Paragraphs>81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Calibri</vt:lpstr>
      <vt:lpstr>Montserrat Semi Bold</vt:lpstr>
      <vt:lpstr>Gotham Pro</vt:lpstr>
      <vt:lpstr>Questrial</vt:lpstr>
      <vt:lpstr>Arial</vt:lpstr>
      <vt:lpstr>Arial Narrow</vt:lpstr>
      <vt:lpstr>Lipeck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</dc:creator>
  <cp:lastModifiedBy>Бухтиярова Н.В.</cp:lastModifiedBy>
  <cp:revision>902</cp:revision>
  <cp:lastPrinted>2020-10-07T14:00:19Z</cp:lastPrinted>
  <dcterms:created xsi:type="dcterms:W3CDTF">2018-01-21T18:20:29Z</dcterms:created>
  <dcterms:modified xsi:type="dcterms:W3CDTF">2020-10-09T12:34:28Z</dcterms:modified>
</cp:coreProperties>
</file>