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67" r:id="rId3"/>
    <p:sldId id="260" r:id="rId4"/>
    <p:sldId id="268" r:id="rId5"/>
    <p:sldId id="266" r:id="rId6"/>
    <p:sldId id="269" r:id="rId7"/>
    <p:sldId id="270" r:id="rId8"/>
    <p:sldId id="258" r:id="rId9"/>
    <p:sldId id="261" r:id="rId10"/>
    <p:sldId id="271" r:id="rId11"/>
    <p:sldId id="265" r:id="rId12"/>
    <p:sldId id="263" r:id="rId13"/>
    <p:sldId id="272" r:id="rId14"/>
    <p:sldId id="273" r:id="rId15"/>
    <p:sldId id="274" r:id="rId16"/>
    <p:sldId id="275" r:id="rId17"/>
    <p:sldId id="276" r:id="rId18"/>
    <p:sldId id="291" r:id="rId19"/>
    <p:sldId id="277" r:id="rId20"/>
    <p:sldId id="278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9" r:id="rId30"/>
    <p:sldId id="290" r:id="rId31"/>
    <p:sldId id="264" r:id="rId32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652"/>
    <a:srgbClr val="EEAE61"/>
    <a:srgbClr val="0000FD"/>
    <a:srgbClr val="F7941D"/>
    <a:srgbClr val="EF1B25"/>
    <a:srgbClr val="ED1B22"/>
    <a:srgbClr val="42BA97"/>
    <a:srgbClr val="27CED7"/>
    <a:srgbClr val="2683C6"/>
    <a:srgbClr val="1C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55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blipFill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483785586945346"/>
          <c:y val="0.12682937896128055"/>
          <c:w val="0.62626510041293704"/>
          <c:h val="0.7517931308350954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25400">
              <a:solidFill>
                <a:schemeClr val="bg1"/>
              </a:solidFill>
            </a:ln>
            <a:effectLst/>
            <a:sp3d contourW="25400">
              <a:contourClr>
                <a:schemeClr val="bg1"/>
              </a:contourClr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6DC0287-2047-418D-A6B9-75F5894EE4C6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3CA8F757-D3FE-4746-8476-8145B2C6325C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6607-4DDF-927B-32BA40FE8FA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643E65F-CC79-475B-8BDE-9C416E70CF34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AF758F1B-EC59-4CE7-8E20-35097AB977B6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6607-4DDF-927B-32BA40FE8FA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1B930C7-8FC5-4093-AD95-5BDCE6B9798B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9CFCE1AD-FF47-46A9-B9C6-D12D1D5E80A4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6607-4DDF-927B-32BA40FE8FA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BDC3888-8993-4D7D-B1BC-FD1FFA781267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B03AD56A-5326-41A7-8455-CE078439F54C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6607-4DDF-927B-32BA40FE8F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338457.59999999998</c:v>
                </c:pt>
                <c:pt idx="1">
                  <c:v>346576.3</c:v>
                </c:pt>
                <c:pt idx="2">
                  <c:v>355082.7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Лист1!$E$2:$E$4</c15:f>
                <c15:dlblRangeCache>
                  <c:ptCount val="3"/>
                  <c:pt idx="0">
                    <c:v>33,4%</c:v>
                  </c:pt>
                  <c:pt idx="1">
                    <c:v>34,4%</c:v>
                  </c:pt>
                  <c:pt idx="2">
                    <c:v>33,8%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6607-4DDF-927B-32BA40FE8FA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25400">
              <a:solidFill>
                <a:schemeClr val="bg1"/>
              </a:solidFill>
            </a:ln>
            <a:effectLst/>
            <a:sp3d contourW="25400">
              <a:contourClr>
                <a:schemeClr val="bg1"/>
              </a:contourClr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D8DA4F1-C587-4A28-9A5D-7A701C5B5A8A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C53994A0-5E94-4D03-9E18-55FEF18A5D4C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6607-4DDF-927B-32BA40FE8FA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55DF84A-698D-4BF0-8C41-88CA4D7D4142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661686DE-F3E2-4766-928E-2836B0C1D67A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6607-4DDF-927B-32BA40FE8FA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1CFF574-2E92-439B-BC73-60C340225474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E9BF7753-2226-4A8F-BA30-F6A780E90487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6607-4DDF-927B-32BA40FE8FA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0E81775-E010-4F6E-AA0E-26FDBCAEEFD2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A0DF604E-B375-47E8-A467-E4F62C90DC1B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6607-4DDF-927B-32BA40FE8F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158096.6</c:v>
                </c:pt>
                <c:pt idx="1">
                  <c:v>148558.6</c:v>
                </c:pt>
                <c:pt idx="2">
                  <c:v>139644.6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Лист1!$F$2:$F$4</c15:f>
                <c15:dlblRangeCache>
                  <c:ptCount val="3"/>
                  <c:pt idx="0">
                    <c:v>15,6%</c:v>
                  </c:pt>
                  <c:pt idx="1">
                    <c:v>14,8%</c:v>
                  </c:pt>
                  <c:pt idx="2">
                    <c:v>13,3%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9-6607-4DDF-927B-32BA40FE8FA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25400">
              <a:solidFill>
                <a:schemeClr val="bg1"/>
              </a:solidFill>
            </a:ln>
            <a:effectLst/>
            <a:sp3d contourW="25400">
              <a:contourClr>
                <a:schemeClr val="bg1"/>
              </a:contourClr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D6F84D43-1DC8-4B04-9B7F-FEA329A02291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D6BD484F-84E5-418B-BEF4-47FCEF358FEB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6607-4DDF-927B-32BA40FE8FA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0415AB9-A83F-4571-A9B4-09351EC97002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976E788A-2AA9-410B-BFF4-67802DBD68CD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6607-4DDF-927B-32BA40FE8FA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C5507FC-1918-4B29-8E1B-C098E8423598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93770434-FF71-44B8-9946-DAB109E1E59D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6607-4DDF-927B-32BA40FE8FA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ED45527-ABCA-4197-89EF-9A03E987FEC5}" type="CELLRANGE">
                      <a:rPr lang="en-US"/>
                      <a:pPr/>
                      <a:t>[ДИАПАЗОН ЯЧЕЕК]</a:t>
                    </a:fld>
                    <a:endParaRPr lang="en-US" baseline="0"/>
                  </a:p>
                  <a:p>
                    <a:fld id="{A99D0780-92C0-48B0-971A-336DE0A6C011}" type="VALUE">
                      <a:rPr lang="en-US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6607-4DDF-927B-32BA40FE8F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657310.1</c:v>
                </c:pt>
                <c:pt idx="1">
                  <c:v>596449.6</c:v>
                </c:pt>
                <c:pt idx="2">
                  <c:v>567797.80000000005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Лист1!$G$2:$G$4</c15:f>
                <c15:dlblRangeCache>
                  <c:ptCount val="3"/>
                  <c:pt idx="0">
                    <c:v>64,9%</c:v>
                  </c:pt>
                  <c:pt idx="1">
                    <c:v>59,3%</c:v>
                  </c:pt>
                  <c:pt idx="2">
                    <c:v>54,0%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E-6607-4DDF-927B-32BA40FE8FA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gapDepth val="6"/>
        <c:shape val="cylinder"/>
        <c:axId val="197477664"/>
        <c:axId val="197478224"/>
        <c:axId val="0"/>
      </c:bar3DChart>
      <c:catAx>
        <c:axId val="19747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7478224"/>
        <c:crosses val="autoZero"/>
        <c:auto val="1"/>
        <c:lblAlgn val="ctr"/>
        <c:lblOffset val="100"/>
        <c:noMultiLvlLbl val="0"/>
      </c:catAx>
      <c:valAx>
        <c:axId val="19747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747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7447493737549911"/>
          <c:y val="0.10780346248924499"/>
          <c:w val="0.2166641018406901"/>
          <c:h val="0.599738126478497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Субсидия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Лист1!$B$2:$B$5</c:f>
              <c:numCache>
                <c:formatCode>0.0%</c:formatCode>
                <c:ptCount val="3"/>
                <c:pt idx="0">
                  <c:v>0.22377808982353861</c:v>
                </c:pt>
                <c:pt idx="1">
                  <c:v>0.19790503708862625</c:v>
                </c:pt>
                <c:pt idx="2">
                  <c:v>0.15755517940450289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B1-4978-B662-8A053C5157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93B1-4978-B662-8A053C51578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93B1-4978-B662-8A053C51578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93B1-4978-B662-8A053C51578D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Лист1!$C$2:$C$5</c:f>
              <c:numCache>
                <c:formatCode>0.0%</c:formatCode>
                <c:ptCount val="3"/>
                <c:pt idx="0">
                  <c:v>0.65455408474831545</c:v>
                </c:pt>
                <c:pt idx="1">
                  <c:v>0.71882406848389735</c:v>
                </c:pt>
                <c:pt idx="2">
                  <c:v>0.7552467171858156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B1-4978-B662-8A053C51578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Дотация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Лист1!$D$2:$D$5</c:f>
              <c:numCache>
                <c:formatCode>0.0%</c:formatCode>
                <c:ptCount val="3"/>
                <c:pt idx="0">
                  <c:v>3.2882760215483996E-2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B1-4978-B662-8A053C51578D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Лист1!$E$2:$E$5</c:f>
              <c:numCache>
                <c:formatCode>0.0%</c:formatCode>
                <c:ptCount val="3"/>
                <c:pt idx="0">
                  <c:v>8.8390427058120127E-2</c:v>
                </c:pt>
                <c:pt idx="1">
                  <c:v>8.3270894427476455E-2</c:v>
                </c:pt>
                <c:pt idx="2">
                  <c:v>8.737404629358439E-2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3C-4D2A-A852-38DEA9B8C2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190983696"/>
        <c:axId val="190983136"/>
        <c:axId val="0"/>
      </c:bar3DChart>
      <c:catAx>
        <c:axId val="19098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0983136"/>
        <c:crosses val="autoZero"/>
        <c:auto val="1"/>
        <c:lblAlgn val="ctr"/>
        <c:lblOffset val="100"/>
        <c:noMultiLvlLbl val="0"/>
      </c:catAx>
      <c:valAx>
        <c:axId val="19098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098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4">
        <a:lumMod val="20000"/>
        <a:lumOff val="80000"/>
        <a:alpha val="65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573681857595911E-2"/>
          <c:y val="9.3408010576278691E-2"/>
          <c:w val="0.8233776972568696"/>
          <c:h val="0.808333508311460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0-DAED-472D-AD17-CE0A039BAEEA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1-DAED-472D-AD17-CE0A039BAEEA}"/>
              </c:ext>
            </c:extLst>
          </c:dPt>
          <c:dPt>
            <c:idx val="3"/>
            <c:bubble3D val="0"/>
            <c:spPr>
              <a:solidFill>
                <a:srgbClr val="FF9900"/>
              </a:solidFill>
            </c:spPr>
            <c:extLst>
              <c:ext xmlns:c16="http://schemas.microsoft.com/office/drawing/2014/chart" uri="{C3380CC4-5D6E-409C-BE32-E72D297353CC}">
                <c16:uniqueId val="{00000002-DAED-472D-AD17-CE0A039BAEEA}"/>
              </c:ext>
            </c:extLst>
          </c:dPt>
          <c:dPt>
            <c:idx val="5"/>
            <c:bubble3D val="0"/>
            <c:spPr>
              <a:solidFill>
                <a:srgbClr val="CC99FF"/>
              </a:solidFill>
            </c:spPr>
            <c:extLst>
              <c:ext xmlns:c16="http://schemas.microsoft.com/office/drawing/2014/chart" uri="{C3380CC4-5D6E-409C-BE32-E72D297353CC}">
                <c16:uniqueId val="{00000003-DAED-472D-AD17-CE0A039BAEEA}"/>
              </c:ext>
            </c:extLst>
          </c:dPt>
          <c:dPt>
            <c:idx val="7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4-DAED-472D-AD17-CE0A039BAEEA}"/>
              </c:ext>
            </c:extLst>
          </c:dPt>
          <c:dLbls>
            <c:dLbl>
              <c:idx val="1"/>
              <c:layout>
                <c:manualLayout>
                  <c:x val="-6.9936758982713468E-2"/>
                  <c:y val="3.144129483814522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ED-472D-AD17-CE0A039BAEE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C8D-4585-BBD6-7F211335AE5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ED-472D-AD17-CE0A039BAEE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C8D-4585-BBD6-7F211335AE55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AED-472D-AD17-CE0A039BAEE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C8D-4585-BBD6-7F211335AE55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AED-472D-AD17-CE0A039BAEEA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C8D-4585-BBD6-7F211335AE5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2"/>
                <c:pt idx="0">
                  <c:v>МУНИЦИПАЛЬНЫЕ ПРОГРАММЫ</c:v>
                </c:pt>
                <c:pt idx="1">
                  <c:v>НЕПРОГРАММНЫЕ МЕРОПРИЯТИЯ</c:v>
                </c:pt>
              </c:strCache>
            </c:strRef>
          </c:cat>
          <c:val>
            <c:numRef>
              <c:f>Лист1!$B$2:$B$10</c:f>
              <c:numCache>
                <c:formatCode>#,##0.00</c:formatCode>
                <c:ptCount val="9"/>
                <c:pt idx="0">
                  <c:v>1139053.6000000001</c:v>
                </c:pt>
                <c:pt idx="1">
                  <c:v>14810.7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AED-472D-AD17-CE0A039BA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olidFill>
      <a:srgbClr val="EFEFFF">
        <a:alpha val="69000"/>
      </a:srgb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31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36716765171167E-4"/>
          <c:y val="0"/>
          <c:w val="0.740123060389412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3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3-BE6D-42BC-95DB-6088D2364018}"/>
              </c:ext>
            </c:extLst>
          </c:dPt>
          <c:dPt>
            <c:idx val="4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4-BE6D-42BC-95DB-6088D2364018}"/>
              </c:ext>
            </c:extLst>
          </c:dPt>
          <c:dPt>
            <c:idx val="5"/>
            <c:bubble3D val="0"/>
            <c:explosion val="23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0-7875-4C93-8C31-48A928EC7D01}"/>
              </c:ext>
            </c:extLst>
          </c:dPt>
          <c:dPt>
            <c:idx val="6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BE6D-42BC-95DB-6088D2364018}"/>
              </c:ext>
            </c:extLst>
          </c:dPt>
          <c:dPt>
            <c:idx val="7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6-BE6D-42BC-95DB-6088D2364018}"/>
              </c:ext>
            </c:extLst>
          </c:dPt>
          <c:dLbls>
            <c:dLbl>
              <c:idx val="0"/>
              <c:layout>
                <c:manualLayout>
                  <c:x val="4.7934182703299265E-2"/>
                  <c:y val="-3.6156895871259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E6D-42BC-95DB-6088D2364018}"/>
                </c:ext>
              </c:extLst>
            </c:dLbl>
            <c:dLbl>
              <c:idx val="1"/>
              <c:layout>
                <c:manualLayout>
                  <c:x val="-1.2569597409286939E-2"/>
                  <c:y val="-1.3249891192946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E6D-42BC-95DB-6088D2364018}"/>
                </c:ext>
              </c:extLst>
            </c:dLbl>
            <c:dLbl>
              <c:idx val="2"/>
              <c:layout>
                <c:manualLayout>
                  <c:x val="1.6044590086868218E-2"/>
                  <c:y val="-4.008116460206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E6D-42BC-95DB-6088D2364018}"/>
                </c:ext>
              </c:extLst>
            </c:dLbl>
            <c:dLbl>
              <c:idx val="3"/>
              <c:layout>
                <c:manualLayout>
                  <c:x val="-1.2108962181428876E-2"/>
                  <c:y val="-4.3249828794636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E6D-42BC-95DB-6088D2364018}"/>
                </c:ext>
              </c:extLst>
            </c:dLbl>
            <c:dLbl>
              <c:idx val="4"/>
              <c:layout>
                <c:manualLayout>
                  <c:x val="-4.8198960446084502E-2"/>
                  <c:y val="0.128285856019019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E6D-42BC-95DB-6088D2364018}"/>
                </c:ext>
              </c:extLst>
            </c:dLbl>
            <c:dLbl>
              <c:idx val="6"/>
              <c:layout>
                <c:manualLayout>
                  <c:x val="8.9707663335846059E-3"/>
                  <c:y val="-5.0002885921849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E6D-42BC-95DB-6088D2364018}"/>
                </c:ext>
              </c:extLst>
            </c:dLbl>
            <c:dLbl>
              <c:idx val="7"/>
              <c:layout>
                <c:manualLayout>
                  <c:x val="4.1265069534599094E-3"/>
                  <c:y val="-3.3095089423430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E6D-42BC-95DB-6088D2364018}"/>
                </c:ext>
              </c:extLst>
            </c:dLbl>
            <c:dLbl>
              <c:idx val="8"/>
              <c:layout>
                <c:manualLayout>
                  <c:x val="-7.0337655116218353E-2"/>
                  <c:y val="-1.5843021306337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381-4B06-8F74-AE84A195B9F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Лист1!$B$2:$B$11</c:f>
              <c:numCache>
                <c:formatCode>0.00%</c:formatCode>
                <c:ptCount val="10"/>
                <c:pt idx="0">
                  <c:v>0.11164068426417216</c:v>
                </c:pt>
                <c:pt idx="1">
                  <c:v>1.1653883389927223E-2</c:v>
                </c:pt>
                <c:pt idx="2">
                  <c:v>0.11057435436732034</c:v>
                </c:pt>
                <c:pt idx="3">
                  <c:v>9.9474695594620632E-2</c:v>
                </c:pt>
                <c:pt idx="4">
                  <c:v>1.2531802916512802E-4</c:v>
                </c:pt>
                <c:pt idx="5">
                  <c:v>0.51052987773345626</c:v>
                </c:pt>
                <c:pt idx="6">
                  <c:v>0.10797803519876646</c:v>
                </c:pt>
                <c:pt idx="7">
                  <c:v>4.1903454331674889E-2</c:v>
                </c:pt>
                <c:pt idx="8">
                  <c:v>1.5992348493666026E-3</c:v>
                </c:pt>
                <c:pt idx="9">
                  <c:v>4.5204622415304825E-3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0-447D-AAC9-68F50E7F4E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</c:strCache>
            </c:strRef>
          </c:cat>
          <c:val>
            <c:numRef>
              <c:f>Лист1!$C$2:$C$11</c:f>
              <c:numCache>
                <c:formatCode>#\ ##0.0</c:formatCode>
                <c:ptCount val="10"/>
                <c:pt idx="0">
                  <c:v>128818.2</c:v>
                </c:pt>
                <c:pt idx="1">
                  <c:v>13447</c:v>
                </c:pt>
                <c:pt idx="2">
                  <c:v>127587.8</c:v>
                </c:pt>
                <c:pt idx="3">
                  <c:v>114780.3</c:v>
                </c:pt>
                <c:pt idx="4">
                  <c:v>144.6</c:v>
                </c:pt>
                <c:pt idx="5">
                  <c:v>589082.19999999995</c:v>
                </c:pt>
                <c:pt idx="6">
                  <c:v>124592</c:v>
                </c:pt>
                <c:pt idx="7">
                  <c:v>48350.9</c:v>
                </c:pt>
                <c:pt idx="8">
                  <c:v>1845.3</c:v>
                </c:pt>
                <c:pt idx="9">
                  <c:v>5216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E6D-42BC-95DB-6088D2364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legend>
      <c:legendPos val="r"/>
      <c:layout>
        <c:manualLayout>
          <c:xMode val="edge"/>
          <c:yMode val="edge"/>
          <c:x val="0.72897671983546719"/>
          <c:y val="6.587796805167051E-2"/>
          <c:w val="0.26996990157296796"/>
          <c:h val="0.86824406389665898"/>
        </c:manualLayout>
      </c:layout>
      <c:overlay val="0"/>
      <c:spPr>
        <a:solidFill>
          <a:schemeClr val="accent4">
            <a:lumMod val="20000"/>
            <a:lumOff val="80000"/>
            <a:alpha val="59000"/>
          </a:schemeClr>
        </a:solidFill>
      </c:spPr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8980868516904917"/>
          <c:y val="0.5324330817121472"/>
        </c:manualLayout>
      </c:layout>
      <c:overlay val="0"/>
    </c:title>
    <c:autoTitleDeleted val="0"/>
    <c:view3D>
      <c:rotX val="30"/>
      <c:rotY val="331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3671676517121E-4"/>
          <c:y val="5.8907904773938726E-4"/>
          <c:w val="0.45294083485673303"/>
          <c:h val="0.627356901175116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explosion val="25"/>
          <c:dPt>
            <c:idx val="3"/>
            <c:bubble3D val="0"/>
            <c:explosion val="27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3-DA2F-4B5C-AAF5-34563D5D02C2}"/>
              </c:ext>
            </c:extLst>
          </c:dPt>
          <c:dPt>
            <c:idx val="5"/>
            <c:bubble3D val="0"/>
            <c:spPr>
              <a:solidFill>
                <a:srgbClr val="00A652"/>
              </a:solidFill>
            </c:spPr>
            <c:extLst>
              <c:ext xmlns:c16="http://schemas.microsoft.com/office/drawing/2014/chart" uri="{C3380CC4-5D6E-409C-BE32-E72D297353CC}">
                <c16:uniqueId val="{00000000-79E5-4174-87FA-7EF9467FB7F5}"/>
              </c:ext>
            </c:extLst>
          </c:dPt>
          <c:dPt>
            <c:idx val="6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DA2F-4B5C-AAF5-34563D5D02C2}"/>
              </c:ext>
            </c:extLst>
          </c:dPt>
          <c:dPt>
            <c:idx val="7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6-DA2F-4B5C-AAF5-34563D5D02C2}"/>
              </c:ext>
            </c:extLst>
          </c:dPt>
          <c:dLbls>
            <c:dLbl>
              <c:idx val="0"/>
              <c:layout>
                <c:manualLayout>
                  <c:x val="8.728931404315958E-2"/>
                  <c:y val="-3.01791377489497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A2F-4B5C-AAF5-34563D5D02C2}"/>
                </c:ext>
              </c:extLst>
            </c:dLbl>
            <c:dLbl>
              <c:idx val="1"/>
              <c:layout>
                <c:manualLayout>
                  <c:x val="3.1158383687395614E-2"/>
                  <c:y val="-1.8202757069338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2F-4B5C-AAF5-34563D5D02C2}"/>
                </c:ext>
              </c:extLst>
            </c:dLbl>
            <c:dLbl>
              <c:idx val="2"/>
              <c:layout>
                <c:manualLayout>
                  <c:x val="2.0417382457963807E-2"/>
                  <c:y val="-2.2746134034690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2F-4B5C-AAF5-34563D5D02C2}"/>
                </c:ext>
              </c:extLst>
            </c:dLbl>
            <c:dLbl>
              <c:idx val="3"/>
              <c:layout>
                <c:manualLayout>
                  <c:x val="-1.2108962181428876E-2"/>
                  <c:y val="-4.3249828794636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A2F-4B5C-AAF5-34563D5D02C2}"/>
                </c:ext>
              </c:extLst>
            </c:dLbl>
            <c:dLbl>
              <c:idx val="4"/>
              <c:layout>
                <c:manualLayout>
                  <c:x val="-2.4877401133574638E-2"/>
                  <c:y val="9.3615794884274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A2F-4B5C-AAF5-34563D5D02C2}"/>
                </c:ext>
              </c:extLst>
            </c:dLbl>
            <c:dLbl>
              <c:idx val="6"/>
              <c:layout>
                <c:manualLayout>
                  <c:x val="-6.2451509060976698E-2"/>
                  <c:y val="-2.7714989478084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A2F-4B5C-AAF5-34563D5D02C2}"/>
                </c:ext>
              </c:extLst>
            </c:dLbl>
            <c:dLbl>
              <c:idx val="7"/>
              <c:layout>
                <c:manualLayout>
                  <c:x val="-3.7898911140268159E-2"/>
                  <c:y val="-2.4712265791842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A2F-4B5C-AAF5-34563D5D02C2}"/>
                </c:ext>
              </c:extLst>
            </c:dLbl>
            <c:dLbl>
              <c:idx val="8"/>
              <c:layout>
                <c:manualLayout>
                  <c:x val="2.9214212654057721E-2"/>
                  <c:y val="-3.15076367731961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A2F-4B5C-AAF5-34563D5D02C2}"/>
                </c:ext>
              </c:extLst>
            </c:dLbl>
            <c:dLbl>
              <c:idx val="10"/>
              <c:layout>
                <c:manualLayout>
                  <c:x val="4.4883213159970285E-2"/>
                  <c:y val="-6.2528761721132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BEA-4431-9EC6-154B5C0510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Лист1!$B$2:$B$12</c:f>
              <c:numCache>
                <c:formatCode>0.00%</c:formatCode>
                <c:ptCount val="11"/>
                <c:pt idx="0">
                  <c:v>0.10671458721568627</c:v>
                </c:pt>
                <c:pt idx="1">
                  <c:v>1.109570435493502E-2</c:v>
                </c:pt>
                <c:pt idx="2">
                  <c:v>8.407190794007173E-2</c:v>
                </c:pt>
                <c:pt idx="3">
                  <c:v>0.10060741054793189</c:v>
                </c:pt>
                <c:pt idx="4">
                  <c:v>1.3246797362293313E-4</c:v>
                </c:pt>
                <c:pt idx="5">
                  <c:v>0.53209490130219872</c:v>
                </c:pt>
                <c:pt idx="6">
                  <c:v>9.9368019666089116E-2</c:v>
                </c:pt>
                <c:pt idx="7">
                  <c:v>4.4074458360808685E-2</c:v>
                </c:pt>
                <c:pt idx="8">
                  <c:v>1.4565980502106756E-3</c:v>
                </c:pt>
                <c:pt idx="9">
                  <c:v>4.5081251604319082E-3</c:v>
                </c:pt>
                <c:pt idx="10">
                  <c:v>1.5875819428013187E-2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0-447D-AAC9-68F50E7F4E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Лист1!$C$2:$C$12</c:f>
              <c:numCache>
                <c:formatCode>#\ ##0.0</c:formatCode>
                <c:ptCount val="11"/>
                <c:pt idx="0">
                  <c:v>116488</c:v>
                </c:pt>
                <c:pt idx="1">
                  <c:v>12111.9</c:v>
                </c:pt>
                <c:pt idx="2">
                  <c:v>91771.6</c:v>
                </c:pt>
                <c:pt idx="3">
                  <c:v>109821.5</c:v>
                </c:pt>
                <c:pt idx="4">
                  <c:v>144.6</c:v>
                </c:pt>
                <c:pt idx="5">
                  <c:v>580826.6</c:v>
                </c:pt>
                <c:pt idx="6">
                  <c:v>108468.6</c:v>
                </c:pt>
                <c:pt idx="7">
                  <c:v>48111</c:v>
                </c:pt>
                <c:pt idx="8">
                  <c:v>1590</c:v>
                </c:pt>
                <c:pt idx="9">
                  <c:v>4921</c:v>
                </c:pt>
                <c:pt idx="10">
                  <c:v>17329.8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A2F-4B5C-AAF5-34563D5D0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9525" cap="flat" cmpd="sng" algn="ctr">
          <a:noFill/>
          <a:prstDash val="solid"/>
        </a:ln>
        <a:effectLst/>
      </c:spPr>
    </c:plotArea>
    <c:legend>
      <c:legendPos val="b"/>
      <c:layout>
        <c:manualLayout>
          <c:xMode val="edge"/>
          <c:yMode val="edge"/>
          <c:x val="0"/>
          <c:y val="0.63101344215598643"/>
          <c:w val="1"/>
          <c:h val="0.36898655784401357"/>
        </c:manualLayout>
      </c:layout>
      <c:overlay val="0"/>
      <c:sp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</c:spPr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70206241208603937"/>
          <c:y val="0.52748021583575522"/>
        </c:manualLayout>
      </c:layout>
      <c:overlay val="0"/>
    </c:title>
    <c:autoTitleDeleted val="0"/>
    <c:view3D>
      <c:rotX val="30"/>
      <c:rotY val="331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2015536409325502"/>
          <c:y val="5.8907904773938726E-4"/>
          <c:w val="0.45294083485673303"/>
          <c:h val="0.627356901175116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explosion val="25"/>
          <c:dPt>
            <c:idx val="3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3-0C3C-445B-9A6E-C63BC94A4660}"/>
              </c:ext>
            </c:extLst>
          </c:dPt>
          <c:dPt>
            <c:idx val="5"/>
            <c:bubble3D val="0"/>
            <c:spPr>
              <a:solidFill>
                <a:srgbClr val="00A652"/>
              </a:solidFill>
            </c:spPr>
            <c:extLst>
              <c:ext xmlns:c16="http://schemas.microsoft.com/office/drawing/2014/chart" uri="{C3380CC4-5D6E-409C-BE32-E72D297353CC}">
                <c16:uniqueId val="{00000000-B6F7-414E-8552-FE131A5765CE}"/>
              </c:ext>
            </c:extLst>
          </c:dPt>
          <c:dPt>
            <c:idx val="6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0C3C-445B-9A6E-C63BC94A4660}"/>
              </c:ext>
            </c:extLst>
          </c:dPt>
          <c:dPt>
            <c:idx val="7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6-0C3C-445B-9A6E-C63BC94A4660}"/>
              </c:ext>
            </c:extLst>
          </c:dPt>
          <c:dLbls>
            <c:dLbl>
              <c:idx val="0"/>
              <c:layout>
                <c:manualLayout>
                  <c:x val="4.7934182703299265E-2"/>
                  <c:y val="-3.6156895871259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C3C-445B-9A6E-C63BC94A4660}"/>
                </c:ext>
              </c:extLst>
            </c:dLbl>
            <c:dLbl>
              <c:idx val="1"/>
              <c:layout>
                <c:manualLayout>
                  <c:x val="-1.2569597409286939E-2"/>
                  <c:y val="-1.3249891192946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C3C-445B-9A6E-C63BC94A4660}"/>
                </c:ext>
              </c:extLst>
            </c:dLbl>
            <c:dLbl>
              <c:idx val="2"/>
              <c:layout>
                <c:manualLayout>
                  <c:x val="1.6044590086868218E-2"/>
                  <c:y val="-4.0081164602062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C3C-445B-9A6E-C63BC94A4660}"/>
                </c:ext>
              </c:extLst>
            </c:dLbl>
            <c:dLbl>
              <c:idx val="3"/>
              <c:layout>
                <c:manualLayout>
                  <c:x val="-1.2108962181428876E-2"/>
                  <c:y val="-4.3249828794636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3C-445B-9A6E-C63BC94A4660}"/>
                </c:ext>
              </c:extLst>
            </c:dLbl>
            <c:dLbl>
              <c:idx val="4"/>
              <c:layout>
                <c:manualLayout>
                  <c:x val="-3.0134392780967402E-3"/>
                  <c:y val="0.115903691328038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C3C-445B-9A6E-C63BC94A4660}"/>
                </c:ext>
              </c:extLst>
            </c:dLbl>
            <c:dLbl>
              <c:idx val="6"/>
              <c:layout>
                <c:manualLayout>
                  <c:x val="8.9707663335846059E-3"/>
                  <c:y val="-5.0002885921849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C3C-445B-9A6E-C63BC94A4660}"/>
                </c:ext>
              </c:extLst>
            </c:dLbl>
            <c:dLbl>
              <c:idx val="7"/>
              <c:layout>
                <c:manualLayout>
                  <c:x val="7.2866100277195877E-3"/>
                  <c:y val="-2.2235832853646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C3C-445B-9A6E-C63BC94A46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Лист1!$B$2:$B$12</c:f>
              <c:numCache>
                <c:formatCode>0.00%</c:formatCode>
                <c:ptCount val="11"/>
                <c:pt idx="0">
                  <c:v>0.10886480621824311</c:v>
                </c:pt>
                <c:pt idx="1">
                  <c:v>1.1399164932747006E-2</c:v>
                </c:pt>
                <c:pt idx="2">
                  <c:v>9.0830975114754922E-2</c:v>
                </c:pt>
                <c:pt idx="3">
                  <c:v>7.7006644171827648E-2</c:v>
                </c:pt>
                <c:pt idx="4">
                  <c:v>1.3609088989136446E-4</c:v>
                </c:pt>
                <c:pt idx="5">
                  <c:v>0.53033339821022596</c:v>
                </c:pt>
                <c:pt idx="6">
                  <c:v>0.10200416893641676</c:v>
                </c:pt>
                <c:pt idx="7">
                  <c:v>4.5359959462608512E-2</c:v>
                </c:pt>
                <c:pt idx="8">
                  <c:v>1.4964350963158333E-3</c:v>
                </c:pt>
                <c:pt idx="9">
                  <c:v>4.6314195653900728E-3</c:v>
                </c:pt>
                <c:pt idx="10">
                  <c:v>2.7936937401578807E-2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0-447D-AAC9-68F50E7F4E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Средства массовой информации</c:v>
                </c:pt>
                <c:pt idx="10">
                  <c:v>Условно утвержденные расходы </c:v>
                </c:pt>
              </c:strCache>
            </c:strRef>
          </c:cat>
          <c:val>
            <c:numRef>
              <c:f>Лист1!$C$2:$C$12</c:f>
              <c:numCache>
                <c:formatCode>#\ ##0.0</c:formatCode>
                <c:ptCount val="11"/>
                <c:pt idx="0">
                  <c:v>115671.6</c:v>
                </c:pt>
                <c:pt idx="1">
                  <c:v>12111.9</c:v>
                </c:pt>
                <c:pt idx="2">
                  <c:v>96510.2</c:v>
                </c:pt>
                <c:pt idx="3">
                  <c:v>81821.5</c:v>
                </c:pt>
                <c:pt idx="4">
                  <c:v>144.6</c:v>
                </c:pt>
                <c:pt idx="5">
                  <c:v>563492.6</c:v>
                </c:pt>
                <c:pt idx="6">
                  <c:v>108382</c:v>
                </c:pt>
                <c:pt idx="7">
                  <c:v>48196.1</c:v>
                </c:pt>
                <c:pt idx="8">
                  <c:v>1590</c:v>
                </c:pt>
                <c:pt idx="9">
                  <c:v>4921</c:v>
                </c:pt>
                <c:pt idx="10">
                  <c:v>29683.7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C3C-445B-9A6E-C63BC94A4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9525" cap="flat" cmpd="sng" algn="ctr">
          <a:noFill/>
          <a:prstDash val="solid"/>
        </a:ln>
        <a:effectLst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6B145D-B640-4477-A437-B2C41D6CB8E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C52319-C724-4508-9A7C-87EF5EE7384A}">
      <dgm:prSet phldrT="[Текст]"/>
      <dgm:spPr/>
      <dgm:t>
        <a:bodyPr vert="vert"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Программный бюджет это: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A9A744-2735-412F-811B-971AC07A4697}" type="parTrans" cxnId="{0130025B-DA35-4683-8D29-B3AD409B2AC7}">
      <dgm:prSet/>
      <dgm:spPr/>
      <dgm:t>
        <a:bodyPr/>
        <a:lstStyle/>
        <a:p>
          <a:endParaRPr lang="ru-RU"/>
        </a:p>
      </dgm:t>
    </dgm:pt>
    <dgm:pt modelId="{807DF01F-F9E7-41BC-97EF-3F197D37332D}" type="sibTrans" cxnId="{0130025B-DA35-4683-8D29-B3AD409B2AC7}">
      <dgm:prSet/>
      <dgm:spPr/>
      <dgm:t>
        <a:bodyPr/>
        <a:lstStyle/>
        <a:p>
          <a:endParaRPr lang="ru-RU"/>
        </a:p>
      </dgm:t>
    </dgm:pt>
    <dgm:pt modelId="{51B7A459-0A6C-4C68-ACA3-8171C7E49AF9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деятельности всех участников программы за счет полномасштабного охвата всех сфер деятельности органов местного самоуправления и, как следствие, бюджетных ассигнований, находящихся в их распоряжении. 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52DA2D-7B4A-4B28-BCFA-0014C91B321E}" type="parTrans" cxnId="{6A05B97D-9D43-45F1-A969-3AD23A29FAA8}">
      <dgm:prSet/>
      <dgm:spPr/>
      <dgm:t>
        <a:bodyPr/>
        <a:lstStyle/>
        <a:p>
          <a:endParaRPr lang="ru-RU"/>
        </a:p>
      </dgm:t>
    </dgm:pt>
    <dgm:pt modelId="{DF8BE652-4EC5-4FDC-B32E-136FB91EDE31}" type="sibTrans" cxnId="{6A05B97D-9D43-45F1-A969-3AD23A29FAA8}">
      <dgm:prSet/>
      <dgm:spPr/>
      <dgm:t>
        <a:bodyPr/>
        <a:lstStyle/>
        <a:p>
          <a:endParaRPr lang="ru-RU"/>
        </a:p>
      </dgm:t>
    </dgm:pt>
    <dgm:pt modelId="{92CBD0A6-2D48-4BE4-8BC3-A6BD56541787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прозрачности расходования бюджетных средств, что позволяет увязать результаты, достигнутые в ходе реализации программ с бюджетными ресурсами, направленными на их достижение. 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011470-164C-4508-8296-E6826BCF163A}" type="parTrans" cxnId="{2BDA606B-FE3A-4915-ABF1-DFE59A57F7EC}">
      <dgm:prSet/>
      <dgm:spPr/>
      <dgm:t>
        <a:bodyPr/>
        <a:lstStyle/>
        <a:p>
          <a:endParaRPr lang="ru-RU"/>
        </a:p>
      </dgm:t>
    </dgm:pt>
    <dgm:pt modelId="{9B7543A9-F33E-46EB-87F7-E22A109ED318}" type="sibTrans" cxnId="{2BDA606B-FE3A-4915-ABF1-DFE59A57F7EC}">
      <dgm:prSet/>
      <dgm:spPr/>
      <dgm:t>
        <a:bodyPr/>
        <a:lstStyle/>
        <a:p>
          <a:endParaRPr lang="ru-RU"/>
        </a:p>
      </dgm:t>
    </dgm:pt>
    <dgm:pt modelId="{737F5252-0D8B-40FF-B8E2-DDD63CBF1FDA}">
      <dgm:prSet custT="1"/>
      <dgm:spPr/>
      <dgm:t>
        <a:bodyPr/>
        <a:lstStyle/>
        <a:p>
          <a:r>
            <a:rPr lang="ru-RU" sz="1200" b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Четкая определенная ответственность за достижение результатов. Вытекает из необходимости назначения исполнителя и соисполнителей, ответственных за реализацию муниципальной программы. </a:t>
          </a:r>
          <a:endParaRPr lang="ru-RU" sz="1200" dirty="0">
            <a:solidFill>
              <a:srgbClr val="0000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8A6A23-0D9B-4FA9-AC0A-D8AA7B45717D}" type="parTrans" cxnId="{1312583F-4DCB-4E61-A045-CDF92B02CD15}">
      <dgm:prSet/>
      <dgm:spPr/>
      <dgm:t>
        <a:bodyPr/>
        <a:lstStyle/>
        <a:p>
          <a:endParaRPr lang="ru-RU"/>
        </a:p>
      </dgm:t>
    </dgm:pt>
    <dgm:pt modelId="{51EC3F9D-05B9-498E-BA72-30AEBBF187B3}" type="sibTrans" cxnId="{1312583F-4DCB-4E61-A045-CDF92B02CD15}">
      <dgm:prSet/>
      <dgm:spPr/>
      <dgm:t>
        <a:bodyPr/>
        <a:lstStyle/>
        <a:p>
          <a:endParaRPr lang="ru-RU"/>
        </a:p>
      </dgm:t>
    </dgm:pt>
    <dgm:pt modelId="{C56EBE2B-73A1-4EF2-A162-CDD14850377E}" type="pres">
      <dgm:prSet presAssocID="{AC6B145D-B640-4477-A437-B2C41D6CB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4B37B0-F473-4E90-B1D7-FEB16701934F}" type="pres">
      <dgm:prSet presAssocID="{2CC52319-C724-4508-9A7C-87EF5EE7384A}" presName="root1" presStyleCnt="0"/>
      <dgm:spPr/>
    </dgm:pt>
    <dgm:pt modelId="{8EDEA54A-7091-455F-8800-4BDF06F8E9E4}" type="pres">
      <dgm:prSet presAssocID="{2CC52319-C724-4508-9A7C-87EF5EE7384A}" presName="LevelOneTextNode" presStyleLbl="node0" presStyleIdx="0" presStyleCnt="1" custScaleX="400399" custScaleY="76506">
        <dgm:presLayoutVars>
          <dgm:chPref val="3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B0177BF6-1BC2-4A77-B3D2-8C1DC19A2DD6}" type="pres">
      <dgm:prSet presAssocID="{2CC52319-C724-4508-9A7C-87EF5EE7384A}" presName="level2hierChild" presStyleCnt="0"/>
      <dgm:spPr/>
    </dgm:pt>
    <dgm:pt modelId="{4174177D-F43A-43BD-9865-2F4FDFD3D4B2}" type="pres">
      <dgm:prSet presAssocID="{8852DA2D-7B4A-4B28-BCFA-0014C91B321E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2F9CD590-3742-4B0F-8E3D-A6FF5E225F6E}" type="pres">
      <dgm:prSet presAssocID="{8852DA2D-7B4A-4B28-BCFA-0014C91B321E}" presName="connTx" presStyleLbl="parChTrans1D2" presStyleIdx="0" presStyleCnt="3"/>
      <dgm:spPr/>
      <dgm:t>
        <a:bodyPr/>
        <a:lstStyle/>
        <a:p>
          <a:endParaRPr lang="ru-RU"/>
        </a:p>
      </dgm:t>
    </dgm:pt>
    <dgm:pt modelId="{2C9E86E3-C03D-44A8-860E-F23D70676BB6}" type="pres">
      <dgm:prSet presAssocID="{51B7A459-0A6C-4C68-ACA3-8171C7E49AF9}" presName="root2" presStyleCnt="0"/>
      <dgm:spPr/>
    </dgm:pt>
    <dgm:pt modelId="{F555AA2F-A149-42E2-B400-EEC83206BC79}" type="pres">
      <dgm:prSet presAssocID="{51B7A459-0A6C-4C68-ACA3-8171C7E49AF9}" presName="LevelTwoTextNode" presStyleLbl="node2" presStyleIdx="0" presStyleCnt="3" custScaleX="143376" custScaleY="15581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E893977-5903-4DB7-B323-EB5476EC4CB8}" type="pres">
      <dgm:prSet presAssocID="{51B7A459-0A6C-4C68-ACA3-8171C7E49AF9}" presName="level3hierChild" presStyleCnt="0"/>
      <dgm:spPr/>
    </dgm:pt>
    <dgm:pt modelId="{E0ABAE9C-37DE-44AA-AD4F-FBEC24BD63D9}" type="pres">
      <dgm:prSet presAssocID="{8C011470-164C-4508-8296-E6826BCF163A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B8819C09-8CCA-4707-B862-6E79D3D9D1FD}" type="pres">
      <dgm:prSet presAssocID="{8C011470-164C-4508-8296-E6826BCF163A}" presName="connTx" presStyleLbl="parChTrans1D2" presStyleIdx="1" presStyleCnt="3"/>
      <dgm:spPr/>
      <dgm:t>
        <a:bodyPr/>
        <a:lstStyle/>
        <a:p>
          <a:endParaRPr lang="ru-RU"/>
        </a:p>
      </dgm:t>
    </dgm:pt>
    <dgm:pt modelId="{8AEAA807-F1A2-4EB8-A9B3-9204AB6ECDBB}" type="pres">
      <dgm:prSet presAssocID="{92CBD0A6-2D48-4BE4-8BC3-A6BD56541787}" presName="root2" presStyleCnt="0"/>
      <dgm:spPr/>
    </dgm:pt>
    <dgm:pt modelId="{7AE235AA-E463-4AC1-970A-1BD4273DB648}" type="pres">
      <dgm:prSet presAssocID="{92CBD0A6-2D48-4BE4-8BC3-A6BD56541787}" presName="LevelTwoTextNode" presStyleLbl="node2" presStyleIdx="1" presStyleCnt="3" custScaleX="143376" custScaleY="15588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F8B1CB3-C863-4B41-B69F-DB7399CA01B3}" type="pres">
      <dgm:prSet presAssocID="{92CBD0A6-2D48-4BE4-8BC3-A6BD56541787}" presName="level3hierChild" presStyleCnt="0"/>
      <dgm:spPr/>
    </dgm:pt>
    <dgm:pt modelId="{5D8F81CB-68F7-4D75-A48D-BB9E62035ACA}" type="pres">
      <dgm:prSet presAssocID="{0E8A6A23-0D9B-4FA9-AC0A-D8AA7B45717D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BCA3D63A-D606-49DB-85C1-420C95EF0165}" type="pres">
      <dgm:prSet presAssocID="{0E8A6A23-0D9B-4FA9-AC0A-D8AA7B45717D}" presName="connTx" presStyleLbl="parChTrans1D2" presStyleIdx="2" presStyleCnt="3"/>
      <dgm:spPr/>
      <dgm:t>
        <a:bodyPr/>
        <a:lstStyle/>
        <a:p>
          <a:endParaRPr lang="ru-RU"/>
        </a:p>
      </dgm:t>
    </dgm:pt>
    <dgm:pt modelId="{8679D1B0-FCAB-4629-A5AD-BB78FB8F1A6C}" type="pres">
      <dgm:prSet presAssocID="{737F5252-0D8B-40FF-B8E2-DDD63CBF1FDA}" presName="root2" presStyleCnt="0"/>
      <dgm:spPr/>
    </dgm:pt>
    <dgm:pt modelId="{0D4405D5-5C5E-47CB-A086-84EFB036DEB9}" type="pres">
      <dgm:prSet presAssocID="{737F5252-0D8B-40FF-B8E2-DDD63CBF1FDA}" presName="LevelTwoTextNode" presStyleLbl="node2" presStyleIdx="2" presStyleCnt="3" custScaleX="143376" custScaleY="15588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1CFE5E54-1FCA-4793-A9CF-B80FF91F6B42}" type="pres">
      <dgm:prSet presAssocID="{737F5252-0D8B-40FF-B8E2-DDD63CBF1FDA}" presName="level3hierChild" presStyleCnt="0"/>
      <dgm:spPr/>
    </dgm:pt>
  </dgm:ptLst>
  <dgm:cxnLst>
    <dgm:cxn modelId="{33FFDE85-4A4B-4461-B0AC-CB1BDFA8BB5B}" type="presOf" srcId="{51B7A459-0A6C-4C68-ACA3-8171C7E49AF9}" destId="{F555AA2F-A149-42E2-B400-EEC83206BC79}" srcOrd="0" destOrd="0" presId="urn:microsoft.com/office/officeart/2008/layout/HorizontalMultiLevelHierarchy"/>
    <dgm:cxn modelId="{6789E733-9867-4537-AD77-180E77D7C55F}" type="presOf" srcId="{8C011470-164C-4508-8296-E6826BCF163A}" destId="{E0ABAE9C-37DE-44AA-AD4F-FBEC24BD63D9}" srcOrd="0" destOrd="0" presId="urn:microsoft.com/office/officeart/2008/layout/HorizontalMultiLevelHierarchy"/>
    <dgm:cxn modelId="{6A05B97D-9D43-45F1-A969-3AD23A29FAA8}" srcId="{2CC52319-C724-4508-9A7C-87EF5EE7384A}" destId="{51B7A459-0A6C-4C68-ACA3-8171C7E49AF9}" srcOrd="0" destOrd="0" parTransId="{8852DA2D-7B4A-4B28-BCFA-0014C91B321E}" sibTransId="{DF8BE652-4EC5-4FDC-B32E-136FB91EDE31}"/>
    <dgm:cxn modelId="{A47709AB-2B03-44CE-8216-A7823920DF30}" type="presOf" srcId="{0E8A6A23-0D9B-4FA9-AC0A-D8AA7B45717D}" destId="{5D8F81CB-68F7-4D75-A48D-BB9E62035ACA}" srcOrd="0" destOrd="0" presId="urn:microsoft.com/office/officeart/2008/layout/HorizontalMultiLevelHierarchy"/>
    <dgm:cxn modelId="{7E478EF3-4696-4E93-89FC-BA8281050746}" type="presOf" srcId="{AC6B145D-B640-4477-A437-B2C41D6CB8EC}" destId="{C56EBE2B-73A1-4EF2-A162-CDD14850377E}" srcOrd="0" destOrd="0" presId="urn:microsoft.com/office/officeart/2008/layout/HorizontalMultiLevelHierarchy"/>
    <dgm:cxn modelId="{D5FA082B-1EFD-4425-9E29-C36A4EC31330}" type="presOf" srcId="{8852DA2D-7B4A-4B28-BCFA-0014C91B321E}" destId="{2F9CD590-3742-4B0F-8E3D-A6FF5E225F6E}" srcOrd="1" destOrd="0" presId="urn:microsoft.com/office/officeart/2008/layout/HorizontalMultiLevelHierarchy"/>
    <dgm:cxn modelId="{22092E7D-C973-4991-870F-58606AA97B2A}" type="presOf" srcId="{2CC52319-C724-4508-9A7C-87EF5EE7384A}" destId="{8EDEA54A-7091-455F-8800-4BDF06F8E9E4}" srcOrd="0" destOrd="0" presId="urn:microsoft.com/office/officeart/2008/layout/HorizontalMultiLevelHierarchy"/>
    <dgm:cxn modelId="{2BDA606B-FE3A-4915-ABF1-DFE59A57F7EC}" srcId="{2CC52319-C724-4508-9A7C-87EF5EE7384A}" destId="{92CBD0A6-2D48-4BE4-8BC3-A6BD56541787}" srcOrd="1" destOrd="0" parTransId="{8C011470-164C-4508-8296-E6826BCF163A}" sibTransId="{9B7543A9-F33E-46EB-87F7-E22A109ED318}"/>
    <dgm:cxn modelId="{0130025B-DA35-4683-8D29-B3AD409B2AC7}" srcId="{AC6B145D-B640-4477-A437-B2C41D6CB8EC}" destId="{2CC52319-C724-4508-9A7C-87EF5EE7384A}" srcOrd="0" destOrd="0" parTransId="{71A9A744-2735-412F-811B-971AC07A4697}" sibTransId="{807DF01F-F9E7-41BC-97EF-3F197D37332D}"/>
    <dgm:cxn modelId="{1878569E-51CC-494C-8673-67C8AF23CF89}" type="presOf" srcId="{0E8A6A23-0D9B-4FA9-AC0A-D8AA7B45717D}" destId="{BCA3D63A-D606-49DB-85C1-420C95EF0165}" srcOrd="1" destOrd="0" presId="urn:microsoft.com/office/officeart/2008/layout/HorizontalMultiLevelHierarchy"/>
    <dgm:cxn modelId="{9AE423F0-B57B-4128-8ADE-B9F04290116C}" type="presOf" srcId="{92CBD0A6-2D48-4BE4-8BC3-A6BD56541787}" destId="{7AE235AA-E463-4AC1-970A-1BD4273DB648}" srcOrd="0" destOrd="0" presId="urn:microsoft.com/office/officeart/2008/layout/HorizontalMultiLevelHierarchy"/>
    <dgm:cxn modelId="{1312583F-4DCB-4E61-A045-CDF92B02CD15}" srcId="{2CC52319-C724-4508-9A7C-87EF5EE7384A}" destId="{737F5252-0D8B-40FF-B8E2-DDD63CBF1FDA}" srcOrd="2" destOrd="0" parTransId="{0E8A6A23-0D9B-4FA9-AC0A-D8AA7B45717D}" sibTransId="{51EC3F9D-05B9-498E-BA72-30AEBBF187B3}"/>
    <dgm:cxn modelId="{EF17C17B-0C0A-456C-AE0C-7FB0B6DF16B7}" type="presOf" srcId="{8852DA2D-7B4A-4B28-BCFA-0014C91B321E}" destId="{4174177D-F43A-43BD-9865-2F4FDFD3D4B2}" srcOrd="0" destOrd="0" presId="urn:microsoft.com/office/officeart/2008/layout/HorizontalMultiLevelHierarchy"/>
    <dgm:cxn modelId="{F5BAA0EA-117D-402F-B83F-49D6E4667AB2}" type="presOf" srcId="{737F5252-0D8B-40FF-B8E2-DDD63CBF1FDA}" destId="{0D4405D5-5C5E-47CB-A086-84EFB036DEB9}" srcOrd="0" destOrd="0" presId="urn:microsoft.com/office/officeart/2008/layout/HorizontalMultiLevelHierarchy"/>
    <dgm:cxn modelId="{F14F8F00-2A04-4118-B6E5-BA805096C764}" type="presOf" srcId="{8C011470-164C-4508-8296-E6826BCF163A}" destId="{B8819C09-8CCA-4707-B862-6E79D3D9D1FD}" srcOrd="1" destOrd="0" presId="urn:microsoft.com/office/officeart/2008/layout/HorizontalMultiLevelHierarchy"/>
    <dgm:cxn modelId="{413966C9-62EA-4282-9D6F-D78E9036FB97}" type="presParOf" srcId="{C56EBE2B-73A1-4EF2-A162-CDD14850377E}" destId="{E94B37B0-F473-4E90-B1D7-FEB16701934F}" srcOrd="0" destOrd="0" presId="urn:microsoft.com/office/officeart/2008/layout/HorizontalMultiLevelHierarchy"/>
    <dgm:cxn modelId="{CA6BFA75-CDA3-4A47-8D9D-BE938D440AA4}" type="presParOf" srcId="{E94B37B0-F473-4E90-B1D7-FEB16701934F}" destId="{8EDEA54A-7091-455F-8800-4BDF06F8E9E4}" srcOrd="0" destOrd="0" presId="urn:microsoft.com/office/officeart/2008/layout/HorizontalMultiLevelHierarchy"/>
    <dgm:cxn modelId="{6229DB6E-3BE0-46F1-86C1-0123C69E3D4D}" type="presParOf" srcId="{E94B37B0-F473-4E90-B1D7-FEB16701934F}" destId="{B0177BF6-1BC2-4A77-B3D2-8C1DC19A2DD6}" srcOrd="1" destOrd="0" presId="urn:microsoft.com/office/officeart/2008/layout/HorizontalMultiLevelHierarchy"/>
    <dgm:cxn modelId="{9CAA1B96-1AE4-464C-9566-4B8BA388D3B5}" type="presParOf" srcId="{B0177BF6-1BC2-4A77-B3D2-8C1DC19A2DD6}" destId="{4174177D-F43A-43BD-9865-2F4FDFD3D4B2}" srcOrd="0" destOrd="0" presId="urn:microsoft.com/office/officeart/2008/layout/HorizontalMultiLevelHierarchy"/>
    <dgm:cxn modelId="{F3830AFE-D2CA-43B3-8E76-29715E59140F}" type="presParOf" srcId="{4174177D-F43A-43BD-9865-2F4FDFD3D4B2}" destId="{2F9CD590-3742-4B0F-8E3D-A6FF5E225F6E}" srcOrd="0" destOrd="0" presId="urn:microsoft.com/office/officeart/2008/layout/HorizontalMultiLevelHierarchy"/>
    <dgm:cxn modelId="{2B955F16-BD42-4286-ADF3-50816B83554A}" type="presParOf" srcId="{B0177BF6-1BC2-4A77-B3D2-8C1DC19A2DD6}" destId="{2C9E86E3-C03D-44A8-860E-F23D70676BB6}" srcOrd="1" destOrd="0" presId="urn:microsoft.com/office/officeart/2008/layout/HorizontalMultiLevelHierarchy"/>
    <dgm:cxn modelId="{C7F962FC-3768-4F39-877C-0028595C686E}" type="presParOf" srcId="{2C9E86E3-C03D-44A8-860E-F23D70676BB6}" destId="{F555AA2F-A149-42E2-B400-EEC83206BC79}" srcOrd="0" destOrd="0" presId="urn:microsoft.com/office/officeart/2008/layout/HorizontalMultiLevelHierarchy"/>
    <dgm:cxn modelId="{7ED5F492-336C-4F91-93A8-87FBFFE8A451}" type="presParOf" srcId="{2C9E86E3-C03D-44A8-860E-F23D70676BB6}" destId="{BE893977-5903-4DB7-B323-EB5476EC4CB8}" srcOrd="1" destOrd="0" presId="urn:microsoft.com/office/officeart/2008/layout/HorizontalMultiLevelHierarchy"/>
    <dgm:cxn modelId="{71C419E1-08EB-4DEF-AFFB-A1E654A3C55A}" type="presParOf" srcId="{B0177BF6-1BC2-4A77-B3D2-8C1DC19A2DD6}" destId="{E0ABAE9C-37DE-44AA-AD4F-FBEC24BD63D9}" srcOrd="2" destOrd="0" presId="urn:microsoft.com/office/officeart/2008/layout/HorizontalMultiLevelHierarchy"/>
    <dgm:cxn modelId="{0E1B851D-BF17-445D-8A87-117F557A5920}" type="presParOf" srcId="{E0ABAE9C-37DE-44AA-AD4F-FBEC24BD63D9}" destId="{B8819C09-8CCA-4707-B862-6E79D3D9D1FD}" srcOrd="0" destOrd="0" presId="urn:microsoft.com/office/officeart/2008/layout/HorizontalMultiLevelHierarchy"/>
    <dgm:cxn modelId="{A55E2AB4-CBA1-4772-B9DE-20D329A7EA3B}" type="presParOf" srcId="{B0177BF6-1BC2-4A77-B3D2-8C1DC19A2DD6}" destId="{8AEAA807-F1A2-4EB8-A9B3-9204AB6ECDBB}" srcOrd="3" destOrd="0" presId="urn:microsoft.com/office/officeart/2008/layout/HorizontalMultiLevelHierarchy"/>
    <dgm:cxn modelId="{7F5B8ED2-EFB5-492B-9401-AB1EE6130E09}" type="presParOf" srcId="{8AEAA807-F1A2-4EB8-A9B3-9204AB6ECDBB}" destId="{7AE235AA-E463-4AC1-970A-1BD4273DB648}" srcOrd="0" destOrd="0" presId="urn:microsoft.com/office/officeart/2008/layout/HorizontalMultiLevelHierarchy"/>
    <dgm:cxn modelId="{2B190FDB-6257-4FEC-8859-0DDFAD3F847B}" type="presParOf" srcId="{8AEAA807-F1A2-4EB8-A9B3-9204AB6ECDBB}" destId="{4F8B1CB3-C863-4B41-B69F-DB7399CA01B3}" srcOrd="1" destOrd="0" presId="urn:microsoft.com/office/officeart/2008/layout/HorizontalMultiLevelHierarchy"/>
    <dgm:cxn modelId="{626E1DD6-62FE-4E49-944B-AA6543D60C53}" type="presParOf" srcId="{B0177BF6-1BC2-4A77-B3D2-8C1DC19A2DD6}" destId="{5D8F81CB-68F7-4D75-A48D-BB9E62035ACA}" srcOrd="4" destOrd="0" presId="urn:microsoft.com/office/officeart/2008/layout/HorizontalMultiLevelHierarchy"/>
    <dgm:cxn modelId="{9897BF90-C4B6-4729-8457-835A7F68D5D1}" type="presParOf" srcId="{5D8F81CB-68F7-4D75-A48D-BB9E62035ACA}" destId="{BCA3D63A-D606-49DB-85C1-420C95EF0165}" srcOrd="0" destOrd="0" presId="urn:microsoft.com/office/officeart/2008/layout/HorizontalMultiLevelHierarchy"/>
    <dgm:cxn modelId="{9229909A-BB3F-4A15-8A9D-3534EC58C961}" type="presParOf" srcId="{B0177BF6-1BC2-4A77-B3D2-8C1DC19A2DD6}" destId="{8679D1B0-FCAB-4629-A5AD-BB78FB8F1A6C}" srcOrd="5" destOrd="0" presId="urn:microsoft.com/office/officeart/2008/layout/HorizontalMultiLevelHierarchy"/>
    <dgm:cxn modelId="{9F0350C1-1533-4278-B65A-A2E2ABBF76CC}" type="presParOf" srcId="{8679D1B0-FCAB-4629-A5AD-BB78FB8F1A6C}" destId="{0D4405D5-5C5E-47CB-A086-84EFB036DEB9}" srcOrd="0" destOrd="0" presId="urn:microsoft.com/office/officeart/2008/layout/HorizontalMultiLevelHierarchy"/>
    <dgm:cxn modelId="{BFF6A230-5A4A-4626-9815-AFFF1978C7A6}" type="presParOf" srcId="{8679D1B0-FCAB-4629-A5AD-BB78FB8F1A6C}" destId="{1CFE5E54-1FCA-4793-A9CF-B80FF91F6B42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8F81CB-68F7-4D75-A48D-BB9E62035ACA}">
      <dsp:nvSpPr>
        <dsp:cNvPr id="0" name=""/>
        <dsp:cNvSpPr/>
      </dsp:nvSpPr>
      <dsp:spPr>
        <a:xfrm>
          <a:off x="4130519" y="2175669"/>
          <a:ext cx="541292" cy="14922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0646" y="0"/>
              </a:lnTo>
              <a:lnTo>
                <a:pt x="270646" y="1492270"/>
              </a:lnTo>
              <a:lnTo>
                <a:pt x="541292" y="149227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361479" y="2882118"/>
        <a:ext cx="79370" cy="79370"/>
      </dsp:txXfrm>
    </dsp:sp>
    <dsp:sp modelId="{E0ABAE9C-37DE-44AA-AD4F-FBEC24BD63D9}">
      <dsp:nvSpPr>
        <dsp:cNvPr id="0" name=""/>
        <dsp:cNvSpPr/>
      </dsp:nvSpPr>
      <dsp:spPr>
        <a:xfrm>
          <a:off x="4130519" y="2129647"/>
          <a:ext cx="5412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6021"/>
              </a:moveTo>
              <a:lnTo>
                <a:pt x="270646" y="46021"/>
              </a:lnTo>
              <a:lnTo>
                <a:pt x="270646" y="45720"/>
              </a:lnTo>
              <a:lnTo>
                <a:pt x="541292" y="4572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387632" y="2161835"/>
        <a:ext cx="27064" cy="27064"/>
      </dsp:txXfrm>
    </dsp:sp>
    <dsp:sp modelId="{4174177D-F43A-43BD-9865-2F4FDFD3D4B2}">
      <dsp:nvSpPr>
        <dsp:cNvPr id="0" name=""/>
        <dsp:cNvSpPr/>
      </dsp:nvSpPr>
      <dsp:spPr>
        <a:xfrm>
          <a:off x="4130519" y="683097"/>
          <a:ext cx="541292" cy="1492571"/>
        </a:xfrm>
        <a:custGeom>
          <a:avLst/>
          <a:gdLst/>
          <a:ahLst/>
          <a:cxnLst/>
          <a:rect l="0" t="0" r="0" b="0"/>
          <a:pathLst>
            <a:path>
              <a:moveTo>
                <a:pt x="0" y="1492571"/>
              </a:moveTo>
              <a:lnTo>
                <a:pt x="270646" y="1492571"/>
              </a:lnTo>
              <a:lnTo>
                <a:pt x="270646" y="0"/>
              </a:lnTo>
              <a:lnTo>
                <a:pt x="541292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361472" y="1389690"/>
        <a:ext cx="79384" cy="79384"/>
      </dsp:txXfrm>
    </dsp:sp>
    <dsp:sp modelId="{8EDEA54A-7091-455F-8800-4BDF06F8E9E4}">
      <dsp:nvSpPr>
        <dsp:cNvPr id="0" name=""/>
        <dsp:cNvSpPr/>
      </dsp:nvSpPr>
      <dsp:spPr>
        <a:xfrm rot="16200000">
          <a:off x="817324" y="523742"/>
          <a:ext cx="3322535" cy="33038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Программный бюджет это: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03898" y="1007580"/>
        <a:ext cx="2349387" cy="2336177"/>
      </dsp:txXfrm>
    </dsp:sp>
    <dsp:sp modelId="{F555AA2F-A149-42E2-B400-EEC83206BC79}">
      <dsp:nvSpPr>
        <dsp:cNvPr id="0" name=""/>
        <dsp:cNvSpPr/>
      </dsp:nvSpPr>
      <dsp:spPr>
        <a:xfrm>
          <a:off x="4671811" y="40255"/>
          <a:ext cx="3880414" cy="12856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деятельности всех участников программы за счет полномасштабного охвата всех сфер деятельности органов местного самоуправления и, как следствие, бюджетных ассигнований, находящихся в их распоряжении. 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34573" y="103017"/>
        <a:ext cx="3754890" cy="1160160"/>
      </dsp:txXfrm>
    </dsp:sp>
    <dsp:sp modelId="{7AE235AA-E463-4AC1-970A-1BD4273DB648}">
      <dsp:nvSpPr>
        <dsp:cNvPr id="0" name=""/>
        <dsp:cNvSpPr/>
      </dsp:nvSpPr>
      <dsp:spPr>
        <a:xfrm>
          <a:off x="4671811" y="1532224"/>
          <a:ext cx="3880414" cy="1286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прозрачности расходования бюджетных средств, что позволяет увязать результаты, достигнутые в ходе реализации программ с бюджетными ресурсами, направленными на их достижение. 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34602" y="1595015"/>
        <a:ext cx="3754832" cy="1160704"/>
      </dsp:txXfrm>
    </dsp:sp>
    <dsp:sp modelId="{0D4405D5-5C5E-47CB-A086-84EFB036DEB9}">
      <dsp:nvSpPr>
        <dsp:cNvPr id="0" name=""/>
        <dsp:cNvSpPr/>
      </dsp:nvSpPr>
      <dsp:spPr>
        <a:xfrm>
          <a:off x="4671811" y="3024796"/>
          <a:ext cx="3880414" cy="1286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Четкая определенная ответственность за достижение результатов. Вытекает из необходимости назначения исполнителя и соисполнителей, ответственных за реализацию муниципальной программы. </a:t>
          </a:r>
          <a:endParaRPr lang="ru-RU" sz="1200" kern="1200" dirty="0">
            <a:solidFill>
              <a:srgbClr val="0000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34602" y="3087587"/>
        <a:ext cx="3754832" cy="11607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0.62919</cdr:x>
      <cdr:y>0.90737</cdr:y>
    </cdr:from>
    <cdr:to>
      <cdr:x>0.74126</cdr:x>
      <cdr:y>0.97403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H="1" flipV="1">
          <a:off x="5242549" y="4675383"/>
          <a:ext cx="933798" cy="34347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</cdr:x>
      <cdr:y>0</cdr:y>
    </cdr:from>
    <cdr:to>
      <cdr:x>0.3841</cdr:x>
      <cdr:y>0.17746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-2422412" y="0"/>
          <a:ext cx="3200400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6958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3916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0874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7832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4789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1748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198706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5663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Муниципальные программы </a:t>
          </a:r>
          <a:endParaRPr lang="ru-RU" sz="2400" b="1" dirty="0">
            <a:solidFill>
              <a:srgbClr val="7030A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0.16618</cdr:x>
      <cdr:y>0.17048</cdr:y>
    </cdr:from>
    <cdr:to>
      <cdr:x>0.20276</cdr:x>
      <cdr:y>0.24023</cdr:y>
    </cdr:to>
    <cdr:cxnSp macro="">
      <cdr:nvCxnSpPr>
        <cdr:cNvPr id="4" name="Прямая со стрелкой 3"/>
        <cdr:cNvCxnSpPr/>
      </cdr:nvCxnSpPr>
      <cdr:spPr>
        <a:xfrm xmlns:a="http://schemas.openxmlformats.org/drawingml/2006/main">
          <a:off x="1384650" y="878451"/>
          <a:ext cx="304800" cy="35939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0.68024</cdr:x>
      <cdr:y>0.82254</cdr:y>
    </cdr:from>
    <cdr:to>
      <cdr:x>1</cdr:x>
      <cdr:y>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6206976" y="5689600"/>
          <a:ext cx="2664296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6958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3916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0874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7832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4789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1748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198706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5663" algn="l" defTabSz="913916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Непрограммная часть</a:t>
          </a:r>
          <a:endParaRPr lang="ru-RU" sz="2400" b="1" dirty="0">
            <a:solidFill>
              <a:srgbClr val="7030A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26E34-5080-4FAC-A2A3-306C557DB292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84F62-F56C-4BDE-98E3-B3EDB302D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417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742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344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228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9336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7020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9985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98EBB1-678B-4134-BE85-1209C725D2B6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8556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95F67E-993F-431F-A08C-E45B68AE6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7974" y="4840357"/>
            <a:ext cx="9684026" cy="1515993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D08278-D988-40BA-9D6E-308097626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E6618210-AA3C-4E5C-8A8F-AA37F5428033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1E7A21-8122-4DEB-9367-1A8F2A85A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1B45FA-8D82-49B8-AF8C-62AC87B7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2B82F82-4D2C-48BD-8F54-4A7BAA97B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04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765C3D-4FE4-4016-9516-175CB1F81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6243" y="18616"/>
            <a:ext cx="9810202" cy="1069039"/>
          </a:xfrm>
        </p:spPr>
        <p:txBody>
          <a:bodyPr>
            <a:norm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A558D4-9753-40E4-B34D-D088F2769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A8B73C-8744-4547-AC4E-9445A4254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618210-AA3C-4E5C-8A8F-AA37F5428033}" type="datetimeFigureOut">
              <a:rPr lang="ru-RU" smtClean="0"/>
              <a:pPr/>
              <a:t>14.12.2023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294C85-328D-4160-AFB8-A0579446E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BC8B44-D09A-4DB2-AD13-4D1BCE2A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B82F82-4D2C-48BD-8F54-4A7BAA97B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36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2BEFD3-42A7-40D4-AE15-06B41A69A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D87512-81CE-43DD-83C1-0194C03DC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D38D8C-1E6C-4603-AE65-B38DD4F0D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A582A2-5E7D-485A-896E-2C84108AB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ED6AD7-041E-463D-A9B6-DB4319A12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74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823234-07AF-4BD9-97F7-20AEF9585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C737C2-1435-4654-BF19-C417FA0681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779B334-160F-4633-98A4-4BD9CCBBC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FC676CA-5D96-4C8D-AF68-CA3714030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4A252F-1666-4B65-9D54-C2223B07D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768EB8-F2B8-41A7-A0EF-ED80B6CB7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77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F3AE1C-FF38-4BFE-B712-397DDBF65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3B6923-74C8-4877-9899-406265B94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1ADBBF-CB3D-4567-9DF3-6CF4863A0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9527ED-4BFF-4259-83FB-62B1344553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035884B-89B4-4FAF-BD14-55E24D360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0CD5F7-DAB5-4B57-9579-83889F729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E2A1D4F-1950-45D5-8F32-A72C3C45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338E15C-FDE6-42B0-B55A-DC3B01593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57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5EA09-37D5-4D29-80A2-4F8DDAA3D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64942A8-27BB-4326-8431-C941C67AC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8EBDD14-2718-4270-B20E-8D11D5225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07EFBDD-443E-448A-ACF9-BBC243BE8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06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FC41FED-1608-4666-8886-8A38B1B1C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A495F25-D619-4BCD-8483-4AAD8A39E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209007-F56F-4E5E-8170-15859EA4E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42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41737-08AD-4EDB-9A9F-82017432D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E55DB0-9C64-4E83-8C0E-669DCF469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57EA21E-7F3C-4768-A0F4-5F92150CC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5257C7-91F6-4D0B-A014-3BE165FB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57C62C-18AF-41D7-B700-5244780B3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5D2BE1-3656-432B-AB6C-4143BE916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50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21362-D3D5-4D33-893B-B8BF9C3D1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192DC63-A57D-4768-AFCC-DC6F5A4630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23BAF7-0E12-46CF-AE31-A6DB8A4BF4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2DEB881-C36E-4CE1-9451-D1D43F127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A3163F-5E35-4B0E-848B-8A59A8516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990EEA-544D-4BD6-A216-42BF5DB55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14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4ED08-9090-4A7B-A2A9-6DBCA3869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EB1221-842C-403E-B1A1-91719B5A88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F001B2-1A7C-4CAD-8733-3AEADA4B3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F1A205-2616-4D1B-B0D4-48D4E243C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AABEDE-B4BD-4D75-AE29-38DCED514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55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D1DD495-9850-4117-BDA0-9C259257E2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C87B888-75AB-4F56-88DF-ED76C303B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0A6CAC-4F78-46F2-9AC6-1669A3B08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8210-AA3C-4E5C-8A8F-AA37F5428033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D5F4FE-012B-4560-9DAC-0A43C520E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A8C788-4EC8-4400-93A1-1160414F6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15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presentation-creation.ru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74000">
              <a:schemeClr val="accent1">
                <a:lumMod val="75000"/>
              </a:schemeClr>
            </a:gs>
            <a:gs pos="83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05F1F4-0E35-4F4C-824C-B92D65D34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F0AF37-D72C-41CC-991F-A2CA399C7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12139C-4313-415D-96A1-88AD68ED28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18210-AA3C-4E5C-8A8F-AA37F5428033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1AA7C9-98E5-4D19-8D59-E95304CCA7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79B958-4CDF-4A11-8B51-3F814BF3D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82F82-4D2C-48BD-8F54-4A7BAA97B53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3"/>
            <a:extLst>
              <a:ext uri="{FF2B5EF4-FFF2-40B4-BE49-F238E27FC236}">
                <a16:creationId xmlns:a16="http://schemas.microsoft.com/office/drawing/2014/main" id="{ED67FCFF-73A7-4101-88BC-543CB4B383D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30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mailto:dobrinka@fin.lipetsk.ru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17.svg"/><Relationship Id="rId4" Type="http://schemas.openxmlformats.org/officeDocument/2006/relationships/image" Target="../media/image46.png"/><Relationship Id="rId9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60000"/>
            <a:lumOff val="40000"/>
            <a:alpha val="1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F57FD0-E38D-44FB-923F-05E180AA0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9140" y="2422285"/>
            <a:ext cx="7768167" cy="2429933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 к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проекту решения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районного Совета депутатов 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районном бюджете на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плановый период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605"/>
            <a:ext cx="4549140" cy="586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1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accent1">
                <a:lumMod val="40000"/>
                <a:lumOff val="60000"/>
              </a:schemeClr>
            </a:gs>
            <a:gs pos="95000">
              <a:schemeClr val="accent1">
                <a:lumMod val="75000"/>
              </a:schemeClr>
            </a:gs>
            <a:gs pos="100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227A84-B571-40A6-9442-C07B6F60D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509" y="154082"/>
            <a:ext cx="8965693" cy="106903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Глоссарий</a:t>
            </a:r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573161"/>
            <a:ext cx="116585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 - форма образования и расходования денежных средств, предназначенных для финансового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обеспечения задач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функций государства и местного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самоуправления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" y="2127159"/>
            <a:ext cx="109166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бюджета - де</a:t>
            </a:r>
            <a:r>
              <a:rPr lang="ru-RU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ежные средства поступающие в бюджет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" y="2496491"/>
            <a:ext cx="894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 - денежные средства, выплачиваемые из бюджета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57200" y="2828836"/>
            <a:ext cx="116585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Бюджетная система - совокупность федерального бюджета, бюджетов субъектов Российской Федерации,</a:t>
            </a:r>
          </a:p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местных бюджетов и бюджетов государственных внебюджетных фондов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57200" y="3415078"/>
            <a:ext cx="115315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- средства, предоставляемые одним бюджетом бюджетной системы другому бюджету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системы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7200" y="4010499"/>
            <a:ext cx="116585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Консолидированный бюджет - свод бюджетов бюджетной системы на соответствующей</a:t>
            </a:r>
          </a:p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территории (без учета межбюджетных трансфертов между этими бюджетами)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57200" y="4610664"/>
            <a:ext cx="115315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Дефицит бюджета - превышение расходов бюджета над его доходами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57200" y="4946679"/>
            <a:ext cx="11328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Профицит бюджета - превышение доходов бюджета над его расходами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57201" y="5314955"/>
            <a:ext cx="11590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Бюджетный процесс – регламентируемая законодательством деятельность органов исполнительной власти,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02" y="31161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142339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chemeClr val="accent1">
                <a:lumMod val="40000"/>
                <a:lumOff val="60000"/>
              </a:schemeClr>
            </a:gs>
            <a:gs pos="93000">
              <a:schemeClr val="accent1">
                <a:lumMod val="75000"/>
              </a:schemeClr>
            </a:gs>
            <a:gs pos="100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C7450-6D11-4C0D-8E03-F311D99C3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0043" y="92943"/>
            <a:ext cx="9107557" cy="106903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«Бюджет для граждан»?</a:t>
            </a:r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026A0118-84C7-9919-8E6B-E7F743A53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403" y="1465577"/>
            <a:ext cx="117975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«Бюджет для граждан» – аналитический документ, разрабатываемый в целях предоставления гражданам актуальной информации о проекте</a:t>
            </a:r>
            <a:r>
              <a:rPr lang="en-US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бюджета </a:t>
            </a:r>
            <a:r>
              <a:rPr lang="ru-RU" b="1" i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Добринского</a:t>
            </a:r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 муниципального района в формате, доступном для широкого круга пользователей. В представленной информации отражены положения проекта бюджета муниципального района на предстоящие три года: </a:t>
            </a:r>
            <a:r>
              <a:rPr lang="ru-RU" b="1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2024 </a:t>
            </a:r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год и </a:t>
            </a:r>
            <a:r>
              <a:rPr lang="ru-RU" b="1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2025-20</a:t>
            </a:r>
            <a:r>
              <a:rPr lang="en-US" b="1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2</a:t>
            </a:r>
            <a:r>
              <a:rPr lang="ru-RU" b="1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6 </a:t>
            </a:r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годы. </a:t>
            </a:r>
          </a:p>
          <a:p>
            <a:pPr algn="just">
              <a:buFontTx/>
              <a:buNone/>
            </a:pPr>
            <a:endParaRPr lang="en-US" altLang="zh-CN" b="1" i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                 </a:t>
            </a:r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«Бюджет для граждан» нацелен на получение обратной связи от граждан по интересующим их вопросам.</a:t>
            </a:r>
          </a:p>
          <a:p>
            <a:pPr algn="just">
              <a:buNone/>
            </a:pPr>
            <a:endParaRPr lang="ru-RU" b="1" i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Каждый житель </a:t>
            </a:r>
            <a:r>
              <a:rPr lang="ru-RU" b="1" i="1" dirty="0" err="1">
                <a:solidFill>
                  <a:schemeClr val="bg1"/>
                </a:solidFill>
                <a:cs typeface="Times New Roman" panose="02020603050405020304" pitchFamily="18" charset="0"/>
              </a:rPr>
              <a:t>Добринского</a:t>
            </a:r>
            <a:r>
              <a:rPr lang="ru-RU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 муниципального района является участником формирования бюджета с одной стороны, как налогоплательщик, наполняя доходы бюджета, с другой — он получает часть расходов как потребитель общественных услуг.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22" y="92943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pic>
        <p:nvPicPr>
          <p:cNvPr id="9" name="Рисунок 8" descr="skill-development-programme-8d9defa8c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99529" y="4562872"/>
            <a:ext cx="3769280" cy="229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28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75000"/>
              </a:schemeClr>
            </a:gs>
            <a:gs pos="91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C7450-6D11-4C0D-8E03-F311D99C3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1091" y="81139"/>
            <a:ext cx="8195645" cy="106903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бюджет?</a:t>
            </a:r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026A0118-84C7-9919-8E6B-E7F743A53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 descr="http://xn--b1admineebk.xn--p1ai/tinybrowser/fulls/files/dokumenty/postanovleniya/2018/89/1/1/ilovepdf_com-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7"/>
          <a:stretch/>
        </p:blipFill>
        <p:spPr bwMode="auto">
          <a:xfrm>
            <a:off x="2013626" y="1391054"/>
            <a:ext cx="9130576" cy="5449249"/>
          </a:xfrm>
          <a:prstGeom prst="round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62" y="81139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345475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chemeClr val="accent1">
                <a:lumMod val="40000"/>
                <a:lumOff val="60000"/>
              </a:schemeClr>
            </a:gs>
            <a:gs pos="91000">
              <a:schemeClr val="accent1">
                <a:lumMod val="75000"/>
              </a:schemeClr>
            </a:gs>
            <a:gs pos="95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C7450-6D11-4C0D-8E03-F311D99C3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1000" y="88954"/>
            <a:ext cx="8635912" cy="106903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проекта бюджета</a:t>
            </a:r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026A0118-84C7-9919-8E6B-E7F743A53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t="17925"/>
          <a:stretch/>
        </p:blipFill>
        <p:spPr>
          <a:xfrm>
            <a:off x="1619873" y="1371600"/>
            <a:ext cx="9545584" cy="5486400"/>
          </a:xfrm>
          <a:prstGeom prst="round2Diag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02" y="88954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2788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75000"/>
              </a:schemeClr>
            </a:gs>
            <a:gs pos="94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C7450-6D11-4C0D-8E03-F311D99C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Этапы бюджетного процесса</a:t>
            </a:r>
            <a:endParaRPr lang="ru-RU" altLang="ru-RU" sz="3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026A0118-84C7-9919-8E6B-E7F743A53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4" name="Picture 2" descr="https://image3.slideserve.com/5974837/slide8-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1" b="24229"/>
          <a:stretch/>
        </p:blipFill>
        <p:spPr bwMode="auto">
          <a:xfrm>
            <a:off x="1835468" y="1391055"/>
            <a:ext cx="9308734" cy="5466945"/>
          </a:xfrm>
          <a:prstGeom prst="round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42" y="49801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4045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chemeClr val="accent1">
                <a:lumMod val="40000"/>
                <a:lumOff val="60000"/>
              </a:schemeClr>
            </a:gs>
            <a:gs pos="95000">
              <a:schemeClr val="accent1">
                <a:lumMod val="75000"/>
              </a:schemeClr>
            </a:gs>
            <a:gs pos="100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C7450-6D11-4C0D-8E03-F311D99C3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460" y="68876"/>
            <a:ext cx="10429997" cy="1069039"/>
          </a:xfrm>
        </p:spPr>
        <p:txBody>
          <a:bodyPr>
            <a:noAutofit/>
          </a:bodyPr>
          <a:lstStyle/>
          <a:p>
            <a:pPr algn="ctr"/>
            <a:r>
              <a:rPr lang="ru-RU" alt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Гражданин и его участие  в бюджетном процессе</a:t>
            </a:r>
            <a:endParaRPr lang="ru-RU" altLang="ru-RU" sz="3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026A0118-84C7-9919-8E6B-E7F743A53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pic>
        <p:nvPicPr>
          <p:cNvPr id="4100" name="Picture 4" descr="https://ferzikovo.gosuslugi.ru/netcat_files/795/4073/slayd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5"/>
          <a:stretch/>
        </p:blipFill>
        <p:spPr bwMode="auto">
          <a:xfrm>
            <a:off x="1769454" y="1397780"/>
            <a:ext cx="9374748" cy="5460220"/>
          </a:xfrm>
          <a:prstGeom prst="round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6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8000">
              <a:schemeClr val="accent1">
                <a:lumMod val="40000"/>
                <a:lumOff val="60000"/>
              </a:schemeClr>
            </a:gs>
            <a:gs pos="87000">
              <a:schemeClr val="accent1">
                <a:lumMod val="75000"/>
              </a:schemeClr>
            </a:gs>
            <a:gs pos="92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35">
            <a:extLst>
              <a:ext uri="{FF2B5EF4-FFF2-40B4-BE49-F238E27FC236}">
                <a16:creationId xmlns:a16="http://schemas.microsoft.com/office/drawing/2014/main" id="{E1E4020F-0323-7CDC-8F88-F1EC4AC6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319" y="11851"/>
            <a:ext cx="11243401" cy="1230327"/>
          </a:xfrm>
        </p:spPr>
        <p:txBody>
          <a:bodyPr>
            <a:noAutofit/>
          </a:bodyPr>
          <a:lstStyle/>
          <a:p>
            <a:pPr algn="ctr"/>
            <a:r>
              <a:rPr lang="ru-RU" alt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altLang="ru-RU" sz="36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Добринского</a:t>
            </a:r>
            <a:r>
              <a:rPr lang="ru-RU" alt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муниципального </a:t>
            </a:r>
            <a:r>
              <a:rPr lang="ru-RU" alt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района </a:t>
            </a:r>
            <a:endParaRPr lang="ru-RU" altLang="ru-RU" sz="3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3" name="Прямоугольник: скругленные углы 17">
            <a:extLst>
              <a:ext uri="{FF2B5EF4-FFF2-40B4-BE49-F238E27FC236}">
                <a16:creationId xmlns:a16="http://schemas.microsoft.com/office/drawing/2014/main" id="{B58351F5-68DC-72AD-D0E8-49F4B18EFFC7}"/>
              </a:ext>
            </a:extLst>
          </p:cNvPr>
          <p:cNvSpPr/>
          <p:nvPr/>
        </p:nvSpPr>
        <p:spPr>
          <a:xfrm>
            <a:off x="908708" y="2770648"/>
            <a:ext cx="3110186" cy="3213167"/>
          </a:xfrm>
          <a:prstGeom prst="roundRect">
            <a:avLst>
              <a:gd name="adj" fmla="val 902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139700" stA="50000" endPos="18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4" name="Полилиния: фигура 27">
            <a:extLst>
              <a:ext uri="{FF2B5EF4-FFF2-40B4-BE49-F238E27FC236}">
                <a16:creationId xmlns:a16="http://schemas.microsoft.com/office/drawing/2014/main" id="{93E760FB-CD25-2DE9-82AC-8A6BC2A10C79}"/>
              </a:ext>
            </a:extLst>
          </p:cNvPr>
          <p:cNvSpPr/>
          <p:nvPr/>
        </p:nvSpPr>
        <p:spPr>
          <a:xfrm>
            <a:off x="1209607" y="1716980"/>
            <a:ext cx="2350716" cy="3827786"/>
          </a:xfrm>
          <a:custGeom>
            <a:avLst/>
            <a:gdLst>
              <a:gd name="connsiteX0" fmla="*/ 126032 w 1670466"/>
              <a:gd name="connsiteY0" fmla="*/ 0 h 2408774"/>
              <a:gd name="connsiteX1" fmla="*/ 1559102 w 1670466"/>
              <a:gd name="connsiteY1" fmla="*/ 95323 h 2408774"/>
              <a:gd name="connsiteX2" fmla="*/ 1559102 w 1670466"/>
              <a:gd name="connsiteY2" fmla="*/ 99557 h 2408774"/>
              <a:gd name="connsiteX3" fmla="*/ 1577206 w 1670466"/>
              <a:gd name="connsiteY3" fmla="*/ 102336 h 2408774"/>
              <a:gd name="connsiteX4" fmla="*/ 1670466 w 1670466"/>
              <a:gd name="connsiteY4" fmla="*/ 209306 h 2408774"/>
              <a:gd name="connsiteX5" fmla="*/ 1670466 w 1670466"/>
              <a:gd name="connsiteY5" fmla="*/ 249912 h 2408774"/>
              <a:gd name="connsiteX6" fmla="*/ 1670466 w 1670466"/>
              <a:gd name="connsiteY6" fmla="*/ 1940076 h 2408774"/>
              <a:gd name="connsiteX7" fmla="*/ 1670466 w 1670466"/>
              <a:gd name="connsiteY7" fmla="*/ 2037381 h 2408774"/>
              <a:gd name="connsiteX8" fmla="*/ 1517769 w 1670466"/>
              <a:gd name="connsiteY8" fmla="*/ 2153474 h 2408774"/>
              <a:gd name="connsiteX9" fmla="*/ 636240 w 1670466"/>
              <a:gd name="connsiteY9" fmla="*/ 2153474 h 2408774"/>
              <a:gd name="connsiteX10" fmla="*/ 432000 w 1670466"/>
              <a:gd name="connsiteY10" fmla="*/ 2408774 h 2408774"/>
              <a:gd name="connsiteX11" fmla="*/ 227760 w 1670466"/>
              <a:gd name="connsiteY11" fmla="*/ 2153474 h 2408774"/>
              <a:gd name="connsiteX12" fmla="*/ 152697 w 1670466"/>
              <a:gd name="connsiteY12" fmla="*/ 2153474 h 2408774"/>
              <a:gd name="connsiteX13" fmla="*/ 0 w 1670466"/>
              <a:gd name="connsiteY13" fmla="*/ 2037381 h 2408774"/>
              <a:gd name="connsiteX14" fmla="*/ 0 w 1670466"/>
              <a:gd name="connsiteY14" fmla="*/ 1940076 h 2408774"/>
              <a:gd name="connsiteX15" fmla="*/ 0 w 1670466"/>
              <a:gd name="connsiteY15" fmla="*/ 209306 h 2408774"/>
              <a:gd name="connsiteX16" fmla="*/ 0 w 1670466"/>
              <a:gd name="connsiteY16" fmla="*/ 112000 h 2408774"/>
              <a:gd name="connsiteX17" fmla="*/ 93261 w 1670466"/>
              <a:gd name="connsiteY17" fmla="*/ 5031 h 240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70466" h="2408774">
                <a:moveTo>
                  <a:pt x="126032" y="0"/>
                </a:moveTo>
                <a:lnTo>
                  <a:pt x="1559102" y="95323"/>
                </a:lnTo>
                <a:lnTo>
                  <a:pt x="1559102" y="99557"/>
                </a:lnTo>
                <a:lnTo>
                  <a:pt x="1577206" y="102336"/>
                </a:lnTo>
                <a:cubicBezTo>
                  <a:pt x="1632012" y="119960"/>
                  <a:pt x="1670466" y="161218"/>
                  <a:pt x="1670466" y="209306"/>
                </a:cubicBezTo>
                <a:lnTo>
                  <a:pt x="1670466" y="249912"/>
                </a:lnTo>
                <a:lnTo>
                  <a:pt x="1670466" y="1940076"/>
                </a:lnTo>
                <a:lnTo>
                  <a:pt x="1670466" y="2037381"/>
                </a:lnTo>
                <a:cubicBezTo>
                  <a:pt x="1670466" y="2101498"/>
                  <a:pt x="1602102" y="2153474"/>
                  <a:pt x="1517769" y="2153474"/>
                </a:cubicBezTo>
                <a:lnTo>
                  <a:pt x="636240" y="2153474"/>
                </a:lnTo>
                <a:lnTo>
                  <a:pt x="432000" y="2408774"/>
                </a:lnTo>
                <a:lnTo>
                  <a:pt x="227760" y="2153474"/>
                </a:lnTo>
                <a:lnTo>
                  <a:pt x="152697" y="2153474"/>
                </a:lnTo>
                <a:cubicBezTo>
                  <a:pt x="68365" y="2153474"/>
                  <a:pt x="0" y="2101498"/>
                  <a:pt x="0" y="2037381"/>
                </a:cubicBezTo>
                <a:lnTo>
                  <a:pt x="0" y="1940076"/>
                </a:lnTo>
                <a:lnTo>
                  <a:pt x="0" y="209306"/>
                </a:lnTo>
                <a:lnTo>
                  <a:pt x="0" y="112000"/>
                </a:lnTo>
                <a:cubicBezTo>
                  <a:pt x="0" y="63913"/>
                  <a:pt x="38455" y="22654"/>
                  <a:pt x="93261" y="50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93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95" name="Прямоугольник: скругленные углы 18">
            <a:extLst>
              <a:ext uri="{FF2B5EF4-FFF2-40B4-BE49-F238E27FC236}">
                <a16:creationId xmlns:a16="http://schemas.microsoft.com/office/drawing/2014/main" id="{9DF1C5F5-8A12-DAB9-07D9-3F923EE27378}"/>
              </a:ext>
            </a:extLst>
          </p:cNvPr>
          <p:cNvSpPr/>
          <p:nvPr/>
        </p:nvSpPr>
        <p:spPr>
          <a:xfrm>
            <a:off x="4857086" y="2726905"/>
            <a:ext cx="3129323" cy="3256910"/>
          </a:xfrm>
          <a:prstGeom prst="roundRect">
            <a:avLst>
              <a:gd name="adj" fmla="val 902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139700" stA="50000" endPos="18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6" name="Полилиния: фигура 28">
            <a:extLst>
              <a:ext uri="{FF2B5EF4-FFF2-40B4-BE49-F238E27FC236}">
                <a16:creationId xmlns:a16="http://schemas.microsoft.com/office/drawing/2014/main" id="{B9E3E3EA-9B51-5803-20CD-64469E59F87F}"/>
              </a:ext>
            </a:extLst>
          </p:cNvPr>
          <p:cNvSpPr/>
          <p:nvPr/>
        </p:nvSpPr>
        <p:spPr>
          <a:xfrm rot="10800000">
            <a:off x="5199094" y="1837857"/>
            <a:ext cx="2456572" cy="3706908"/>
          </a:xfrm>
          <a:custGeom>
            <a:avLst/>
            <a:gdLst>
              <a:gd name="connsiteX0" fmla="*/ 1544434 w 1670466"/>
              <a:gd name="connsiteY0" fmla="*/ 2408774 h 2408774"/>
              <a:gd name="connsiteX1" fmla="*/ 111364 w 1670466"/>
              <a:gd name="connsiteY1" fmla="*/ 2313451 h 2408774"/>
              <a:gd name="connsiteX2" fmla="*/ 111364 w 1670466"/>
              <a:gd name="connsiteY2" fmla="*/ 2309217 h 2408774"/>
              <a:gd name="connsiteX3" fmla="*/ 93260 w 1670466"/>
              <a:gd name="connsiteY3" fmla="*/ 2306438 h 2408774"/>
              <a:gd name="connsiteX4" fmla="*/ 0 w 1670466"/>
              <a:gd name="connsiteY4" fmla="*/ 2199468 h 2408774"/>
              <a:gd name="connsiteX5" fmla="*/ 0 w 1670466"/>
              <a:gd name="connsiteY5" fmla="*/ 2158862 h 2408774"/>
              <a:gd name="connsiteX6" fmla="*/ 0 w 1670466"/>
              <a:gd name="connsiteY6" fmla="*/ 468699 h 2408774"/>
              <a:gd name="connsiteX7" fmla="*/ 0 w 1670466"/>
              <a:gd name="connsiteY7" fmla="*/ 371393 h 2408774"/>
              <a:gd name="connsiteX8" fmla="*/ 152697 w 1670466"/>
              <a:gd name="connsiteY8" fmla="*/ 255300 h 2408774"/>
              <a:gd name="connsiteX9" fmla="*/ 1034226 w 1670466"/>
              <a:gd name="connsiteY9" fmla="*/ 255300 h 2408774"/>
              <a:gd name="connsiteX10" fmla="*/ 1238466 w 1670466"/>
              <a:gd name="connsiteY10" fmla="*/ 0 h 2408774"/>
              <a:gd name="connsiteX11" fmla="*/ 1442706 w 1670466"/>
              <a:gd name="connsiteY11" fmla="*/ 255300 h 2408774"/>
              <a:gd name="connsiteX12" fmla="*/ 1517769 w 1670466"/>
              <a:gd name="connsiteY12" fmla="*/ 255300 h 2408774"/>
              <a:gd name="connsiteX13" fmla="*/ 1670466 w 1670466"/>
              <a:gd name="connsiteY13" fmla="*/ 371393 h 2408774"/>
              <a:gd name="connsiteX14" fmla="*/ 1670466 w 1670466"/>
              <a:gd name="connsiteY14" fmla="*/ 468699 h 2408774"/>
              <a:gd name="connsiteX15" fmla="*/ 1670466 w 1670466"/>
              <a:gd name="connsiteY15" fmla="*/ 2199468 h 2408774"/>
              <a:gd name="connsiteX16" fmla="*/ 1670466 w 1670466"/>
              <a:gd name="connsiteY16" fmla="*/ 2296774 h 2408774"/>
              <a:gd name="connsiteX17" fmla="*/ 1577205 w 1670466"/>
              <a:gd name="connsiteY17" fmla="*/ 2403744 h 240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70466" h="2408774">
                <a:moveTo>
                  <a:pt x="1544434" y="2408774"/>
                </a:moveTo>
                <a:lnTo>
                  <a:pt x="111364" y="2313451"/>
                </a:lnTo>
                <a:lnTo>
                  <a:pt x="111364" y="2309217"/>
                </a:lnTo>
                <a:lnTo>
                  <a:pt x="93260" y="2306438"/>
                </a:lnTo>
                <a:cubicBezTo>
                  <a:pt x="38454" y="2288814"/>
                  <a:pt x="0" y="2247556"/>
                  <a:pt x="0" y="2199468"/>
                </a:cubicBezTo>
                <a:lnTo>
                  <a:pt x="0" y="2158862"/>
                </a:lnTo>
                <a:lnTo>
                  <a:pt x="0" y="468699"/>
                </a:lnTo>
                <a:lnTo>
                  <a:pt x="0" y="371393"/>
                </a:lnTo>
                <a:cubicBezTo>
                  <a:pt x="0" y="307276"/>
                  <a:pt x="68364" y="255300"/>
                  <a:pt x="152697" y="255300"/>
                </a:cubicBezTo>
                <a:lnTo>
                  <a:pt x="1034226" y="255300"/>
                </a:lnTo>
                <a:lnTo>
                  <a:pt x="1238466" y="0"/>
                </a:lnTo>
                <a:lnTo>
                  <a:pt x="1442706" y="255300"/>
                </a:lnTo>
                <a:lnTo>
                  <a:pt x="1517769" y="255300"/>
                </a:lnTo>
                <a:cubicBezTo>
                  <a:pt x="1602102" y="255300"/>
                  <a:pt x="1670466" y="307276"/>
                  <a:pt x="1670466" y="371393"/>
                </a:cubicBezTo>
                <a:lnTo>
                  <a:pt x="1670466" y="468699"/>
                </a:lnTo>
                <a:lnTo>
                  <a:pt x="1670466" y="2199468"/>
                </a:lnTo>
                <a:lnTo>
                  <a:pt x="1670466" y="2296774"/>
                </a:lnTo>
                <a:cubicBezTo>
                  <a:pt x="1670466" y="2344861"/>
                  <a:pt x="1632011" y="2386120"/>
                  <a:pt x="1577205" y="240374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93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97" name="Прямоугольник: скругленные углы 21">
            <a:extLst>
              <a:ext uri="{FF2B5EF4-FFF2-40B4-BE49-F238E27FC236}">
                <a16:creationId xmlns:a16="http://schemas.microsoft.com/office/drawing/2014/main" id="{A3E6909A-8F06-23FE-56A9-91D682174322}"/>
              </a:ext>
            </a:extLst>
          </p:cNvPr>
          <p:cNvSpPr/>
          <p:nvPr/>
        </p:nvSpPr>
        <p:spPr>
          <a:xfrm>
            <a:off x="8638162" y="2726905"/>
            <a:ext cx="2863549" cy="3256909"/>
          </a:xfrm>
          <a:prstGeom prst="roundRect">
            <a:avLst>
              <a:gd name="adj" fmla="val 9023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139700" stA="50000" endPos="18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8" name="Полилиния: фигура 29">
            <a:extLst>
              <a:ext uri="{FF2B5EF4-FFF2-40B4-BE49-F238E27FC236}">
                <a16:creationId xmlns:a16="http://schemas.microsoft.com/office/drawing/2014/main" id="{F6944AAD-1CF8-CCA6-DBA5-3974789EE943}"/>
              </a:ext>
            </a:extLst>
          </p:cNvPr>
          <p:cNvSpPr/>
          <p:nvPr/>
        </p:nvSpPr>
        <p:spPr>
          <a:xfrm>
            <a:off x="8920264" y="1962857"/>
            <a:ext cx="2315183" cy="3504088"/>
          </a:xfrm>
          <a:custGeom>
            <a:avLst/>
            <a:gdLst>
              <a:gd name="connsiteX0" fmla="*/ 126032 w 1670466"/>
              <a:gd name="connsiteY0" fmla="*/ 0 h 2408774"/>
              <a:gd name="connsiteX1" fmla="*/ 1559102 w 1670466"/>
              <a:gd name="connsiteY1" fmla="*/ 95323 h 2408774"/>
              <a:gd name="connsiteX2" fmla="*/ 1559102 w 1670466"/>
              <a:gd name="connsiteY2" fmla="*/ 99557 h 2408774"/>
              <a:gd name="connsiteX3" fmla="*/ 1577206 w 1670466"/>
              <a:gd name="connsiteY3" fmla="*/ 102336 h 2408774"/>
              <a:gd name="connsiteX4" fmla="*/ 1670466 w 1670466"/>
              <a:gd name="connsiteY4" fmla="*/ 209306 h 2408774"/>
              <a:gd name="connsiteX5" fmla="*/ 1670466 w 1670466"/>
              <a:gd name="connsiteY5" fmla="*/ 249912 h 2408774"/>
              <a:gd name="connsiteX6" fmla="*/ 1670466 w 1670466"/>
              <a:gd name="connsiteY6" fmla="*/ 1940076 h 2408774"/>
              <a:gd name="connsiteX7" fmla="*/ 1670466 w 1670466"/>
              <a:gd name="connsiteY7" fmla="*/ 2037381 h 2408774"/>
              <a:gd name="connsiteX8" fmla="*/ 1517769 w 1670466"/>
              <a:gd name="connsiteY8" fmla="*/ 2153474 h 2408774"/>
              <a:gd name="connsiteX9" fmla="*/ 636240 w 1670466"/>
              <a:gd name="connsiteY9" fmla="*/ 2153474 h 2408774"/>
              <a:gd name="connsiteX10" fmla="*/ 432000 w 1670466"/>
              <a:gd name="connsiteY10" fmla="*/ 2408774 h 2408774"/>
              <a:gd name="connsiteX11" fmla="*/ 227760 w 1670466"/>
              <a:gd name="connsiteY11" fmla="*/ 2153474 h 2408774"/>
              <a:gd name="connsiteX12" fmla="*/ 152697 w 1670466"/>
              <a:gd name="connsiteY12" fmla="*/ 2153474 h 2408774"/>
              <a:gd name="connsiteX13" fmla="*/ 0 w 1670466"/>
              <a:gd name="connsiteY13" fmla="*/ 2037381 h 2408774"/>
              <a:gd name="connsiteX14" fmla="*/ 0 w 1670466"/>
              <a:gd name="connsiteY14" fmla="*/ 1940076 h 2408774"/>
              <a:gd name="connsiteX15" fmla="*/ 0 w 1670466"/>
              <a:gd name="connsiteY15" fmla="*/ 209306 h 2408774"/>
              <a:gd name="connsiteX16" fmla="*/ 0 w 1670466"/>
              <a:gd name="connsiteY16" fmla="*/ 112000 h 2408774"/>
              <a:gd name="connsiteX17" fmla="*/ 93261 w 1670466"/>
              <a:gd name="connsiteY17" fmla="*/ 5031 h 240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70466" h="2408774">
                <a:moveTo>
                  <a:pt x="126032" y="0"/>
                </a:moveTo>
                <a:lnTo>
                  <a:pt x="1559102" y="95323"/>
                </a:lnTo>
                <a:lnTo>
                  <a:pt x="1559102" y="99557"/>
                </a:lnTo>
                <a:lnTo>
                  <a:pt x="1577206" y="102336"/>
                </a:lnTo>
                <a:cubicBezTo>
                  <a:pt x="1632012" y="119960"/>
                  <a:pt x="1670466" y="161218"/>
                  <a:pt x="1670466" y="209306"/>
                </a:cubicBezTo>
                <a:lnTo>
                  <a:pt x="1670466" y="249912"/>
                </a:lnTo>
                <a:lnTo>
                  <a:pt x="1670466" y="1940076"/>
                </a:lnTo>
                <a:lnTo>
                  <a:pt x="1670466" y="2037381"/>
                </a:lnTo>
                <a:cubicBezTo>
                  <a:pt x="1670466" y="2101498"/>
                  <a:pt x="1602102" y="2153474"/>
                  <a:pt x="1517769" y="2153474"/>
                </a:cubicBezTo>
                <a:lnTo>
                  <a:pt x="636240" y="2153474"/>
                </a:lnTo>
                <a:lnTo>
                  <a:pt x="432000" y="2408774"/>
                </a:lnTo>
                <a:lnTo>
                  <a:pt x="227760" y="2153474"/>
                </a:lnTo>
                <a:lnTo>
                  <a:pt x="152697" y="2153474"/>
                </a:lnTo>
                <a:cubicBezTo>
                  <a:pt x="68365" y="2153474"/>
                  <a:pt x="0" y="2101498"/>
                  <a:pt x="0" y="2037381"/>
                </a:cubicBezTo>
                <a:lnTo>
                  <a:pt x="0" y="1940076"/>
                </a:lnTo>
                <a:lnTo>
                  <a:pt x="0" y="209306"/>
                </a:lnTo>
                <a:lnTo>
                  <a:pt x="0" y="112000"/>
                </a:lnTo>
                <a:cubicBezTo>
                  <a:pt x="0" y="63913"/>
                  <a:pt x="38456" y="22654"/>
                  <a:pt x="93261" y="50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93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3D735C79-5F03-3847-24B9-8749CB9A1750}"/>
              </a:ext>
            </a:extLst>
          </p:cNvPr>
          <p:cNvSpPr txBox="1"/>
          <p:nvPr/>
        </p:nvSpPr>
        <p:spPr>
          <a:xfrm>
            <a:off x="1342816" y="1951480"/>
            <a:ext cx="2009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Налоговые доходы</a:t>
            </a:r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6096D0C4-38F3-D893-482D-945A322F4BF7}"/>
              </a:ext>
            </a:extLst>
          </p:cNvPr>
          <p:cNvSpPr txBox="1"/>
          <p:nvPr/>
        </p:nvSpPr>
        <p:spPr>
          <a:xfrm>
            <a:off x="1342816" y="2428580"/>
            <a:ext cx="200961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 на доходы физических лиц;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акцизы на нефтепродукты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налоги на совокупный доход;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другие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налоги.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D9FA0ED5-7BE8-0F0C-FA36-3DC5025B1C6C}"/>
              </a:ext>
            </a:extLst>
          </p:cNvPr>
          <p:cNvSpPr txBox="1"/>
          <p:nvPr/>
        </p:nvSpPr>
        <p:spPr>
          <a:xfrm>
            <a:off x="5301574" y="1975854"/>
            <a:ext cx="2169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3B0E2B31-DE19-9D60-1900-EB44766B0A58}"/>
              </a:ext>
            </a:extLst>
          </p:cNvPr>
          <p:cNvSpPr txBox="1"/>
          <p:nvPr/>
        </p:nvSpPr>
        <p:spPr>
          <a:xfrm>
            <a:off x="5182766" y="2475913"/>
            <a:ext cx="247290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доходы от использования муниципального имущества;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доходы от продажи муниципального имущества;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плата за негативное воздействие на окружающую среду;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штрафные санкции;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другие.</a:t>
            </a: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A42E3D41-1C01-9B9D-77C1-A0A8D8250DEC}"/>
              </a:ext>
            </a:extLst>
          </p:cNvPr>
          <p:cNvSpPr txBox="1"/>
          <p:nvPr/>
        </p:nvSpPr>
        <p:spPr>
          <a:xfrm>
            <a:off x="9046723" y="2095436"/>
            <a:ext cx="2097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E45FCF88-DAC4-1761-8891-68C607D322ED}"/>
              </a:ext>
            </a:extLst>
          </p:cNvPr>
          <p:cNvSpPr txBox="1"/>
          <p:nvPr/>
        </p:nvSpPr>
        <p:spPr>
          <a:xfrm>
            <a:off x="9087942" y="2651665"/>
            <a:ext cx="205626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 (межбюджетные трансферты), организаций, граждан (кроме налоговых и неналоговых доходов</a:t>
            </a:r>
            <a:r>
              <a:rPr lang="ru-RU" sz="1400" b="1" dirty="0"/>
              <a:t>).</a:t>
            </a:r>
            <a:endParaRPr lang="ru-RU" sz="1400" dirty="0"/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5" y="11851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sp>
        <p:nvSpPr>
          <p:cNvPr id="3" name="Прямоугольник 2"/>
          <p:cNvSpPr/>
          <p:nvPr/>
        </p:nvSpPr>
        <p:spPr>
          <a:xfrm>
            <a:off x="3067006" y="1393870"/>
            <a:ext cx="74316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alt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поступающие в бюджет денежные средства</a:t>
            </a:r>
          </a:p>
        </p:txBody>
      </p:sp>
    </p:spTree>
    <p:extLst>
      <p:ext uri="{BB962C8B-B14F-4D97-AF65-F5344CB8AC3E}">
        <p14:creationId xmlns:p14="http://schemas.microsoft.com/office/powerpoint/2010/main" val="418900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1C5D2-D79E-404F-808B-2667A117F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640" y="115893"/>
            <a:ext cx="10706100" cy="1069039"/>
          </a:xfrm>
        </p:spPr>
        <p:txBody>
          <a:bodyPr>
            <a:noAutofit/>
          </a:bodyPr>
          <a:lstStyle/>
          <a:p>
            <a:pPr algn="ctr" fontAlgn="t"/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</a:t>
            </a: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2024 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</a:t>
            </a: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плановый 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 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годы, </a:t>
            </a:r>
            <a:r>
              <a:rPr lang="ru-RU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4" y="115893"/>
            <a:ext cx="938733" cy="100666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193207"/>
              </p:ext>
            </p:extLst>
          </p:nvPr>
        </p:nvGraphicFramePr>
        <p:xfrm>
          <a:off x="1" y="1184932"/>
          <a:ext cx="12192000" cy="5673065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7288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0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0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889"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Arial"/>
                      </a:endParaRPr>
                    </a:p>
                  </a:txBody>
                  <a:tcPr marL="5207" marR="5207" marT="52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"/>
                      </a:endParaRPr>
                    </a:p>
                  </a:txBody>
                  <a:tcPr marL="5207" marR="5207" marT="52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>
                        <a:latin typeface="Arial"/>
                      </a:endParaRPr>
                    </a:p>
                  </a:txBody>
                  <a:tcPr marL="5207" marR="5207" marT="520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latin typeface="Arial"/>
                      </a:endParaRPr>
                    </a:p>
                  </a:txBody>
                  <a:tcPr marL="5207" marR="5207" marT="5207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2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37312" marR="5207" marT="520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87" marR="5207" marT="520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87" marR="5207" marT="5207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 всего, в том числе: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338 457,6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346 576,3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355 082,7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ПРИБЫЛЬ, ДОХОДЫ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</a:t>
                      </a: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034,9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266 247,5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272 472,5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14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РФ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63 713,9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66 200,0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67 991,4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9 950,0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10 330,0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10 780,0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54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3 758,8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3 798,8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3 838,8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3962977074"/>
                  </a:ext>
                </a:extLst>
              </a:tr>
              <a:tr h="3145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ДОХОДЫ всего, в том числе: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158 096,6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148 558,6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139 644,6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1026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156 000,0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146 500,0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137 700,0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235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5146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914,0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641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55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</a:t>
                      </a:r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657 310,1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596 449,6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567 797,8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66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ДОХОДОВ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1 153 864,3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1 091 584,6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1 062 525,1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07" marR="5207" marT="5207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46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1C5D2-D79E-404F-808B-2667A117F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334" y="37285"/>
            <a:ext cx="11125686" cy="1264597"/>
          </a:xfrm>
        </p:spPr>
        <p:txBody>
          <a:bodyPr>
            <a:noAutofit/>
          </a:bodyPr>
          <a:lstStyle/>
          <a:p>
            <a:pPr algn="ctr" fontAlgn="t"/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Основные характеристики бюджета </a:t>
            </a:r>
            <a:r>
              <a:rPr lang="ru-RU" sz="32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Добринского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района </a:t>
            </a:r>
            <a:b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2024 год и плановый период 2025-2026гг, </a:t>
            </a:r>
            <a:r>
              <a:rPr lang="ru-RU" sz="32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8C63FF-E8A2-05F8-AC94-1D687DF84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590454"/>
            <a:ext cx="7650000" cy="365126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206261"/>
              </p:ext>
            </p:extLst>
          </p:nvPr>
        </p:nvGraphicFramePr>
        <p:xfrm>
          <a:off x="3893529" y="1412133"/>
          <a:ext cx="8298470" cy="544586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074618">
                  <a:extLst>
                    <a:ext uri="{9D8B030D-6E8A-4147-A177-3AD203B41FA5}">
                      <a16:colId xmlns:a16="http://schemas.microsoft.com/office/drawing/2014/main" val="878478226"/>
                    </a:ext>
                  </a:extLst>
                </a:gridCol>
                <a:gridCol w="2074618">
                  <a:extLst>
                    <a:ext uri="{9D8B030D-6E8A-4147-A177-3AD203B41FA5}">
                      <a16:colId xmlns:a16="http://schemas.microsoft.com/office/drawing/2014/main" val="3645884079"/>
                    </a:ext>
                  </a:extLst>
                </a:gridCol>
                <a:gridCol w="2038641">
                  <a:extLst>
                    <a:ext uri="{9D8B030D-6E8A-4147-A177-3AD203B41FA5}">
                      <a16:colId xmlns:a16="http://schemas.microsoft.com/office/drawing/2014/main" val="1180932271"/>
                    </a:ext>
                  </a:extLst>
                </a:gridCol>
                <a:gridCol w="2110593">
                  <a:extLst>
                    <a:ext uri="{9D8B030D-6E8A-4147-A177-3AD203B41FA5}">
                      <a16:colId xmlns:a16="http://schemas.microsoft.com/office/drawing/2014/main" val="3629328581"/>
                    </a:ext>
                  </a:extLst>
                </a:gridCol>
              </a:tblGrid>
              <a:tr h="546109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55895018"/>
                  </a:ext>
                </a:extLst>
              </a:tr>
              <a:tr h="16332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1 153 864,3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1 091 584,6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1 062 525,1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134761244"/>
                  </a:ext>
                </a:extLst>
              </a:tr>
              <a:tr h="16332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1 153 864,3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1 091 584,6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1 062 525,1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797293270"/>
                  </a:ext>
                </a:extLst>
              </a:tr>
              <a:tr h="163325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Дефицит/ Профицит (+/-)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/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545591828"/>
                  </a:ext>
                </a:extLst>
              </a:tr>
            </a:tbl>
          </a:graphicData>
        </a:graphic>
      </p:graphicFrame>
      <p:pic>
        <p:nvPicPr>
          <p:cNvPr id="1026" name="Picture 2" descr="https://fs.znanio.ru/d5af0e/21/50/57aabe02acb572639f9cc64560a884ad9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132"/>
            <a:ext cx="3893529" cy="544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" y="101632"/>
            <a:ext cx="784375" cy="841139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404348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5810">
              <a:srgbClr val="3094BA"/>
            </a:gs>
            <a:gs pos="49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75000"/>
              </a:schemeClr>
            </a:gs>
            <a:gs pos="94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CA6E93-1A82-4EEB-ACA5-BF1631BAD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767" y="18616"/>
            <a:ext cx="9931934" cy="120706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Структура доходов бюджета </a:t>
            </a:r>
            <a:r>
              <a:rPr lang="ru-RU" sz="3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Добринского</a:t>
            </a: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на 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плановый </a:t>
            </a: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период 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2025-2026гг</a:t>
            </a: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670463432"/>
              </p:ext>
            </p:extLst>
          </p:nvPr>
        </p:nvGraphicFramePr>
        <p:xfrm>
          <a:off x="495300" y="1087655"/>
          <a:ext cx="11696700" cy="5862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73" y="18616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120885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75000"/>
              </a:schemeClr>
            </a:gs>
            <a:gs pos="91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FE7ABB-0018-41AF-A740-22B510819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18616"/>
            <a:ext cx="10607039" cy="1069039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Виды межбюджетных трансфертов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E7AA2A9-7D7C-4E20-B318-FA398525EDA0}"/>
              </a:ext>
            </a:extLst>
          </p:cNvPr>
          <p:cNvSpPr/>
          <p:nvPr/>
        </p:nvSpPr>
        <p:spPr>
          <a:xfrm>
            <a:off x="108573" y="2351676"/>
            <a:ext cx="2619656" cy="326653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A177DD30-E41E-4EE5-9D1A-D2F4E70667D0}"/>
              </a:ext>
            </a:extLst>
          </p:cNvPr>
          <p:cNvSpPr/>
          <p:nvPr/>
        </p:nvSpPr>
        <p:spPr>
          <a:xfrm>
            <a:off x="269634" y="1455631"/>
            <a:ext cx="2334383" cy="129553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 лат. «</a:t>
            </a:r>
            <a:r>
              <a:rPr lang="ru-RU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Dotatio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дар, пожертвование)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F53C54-692F-48C8-910E-84504432DC16}"/>
              </a:ext>
            </a:extLst>
          </p:cNvPr>
          <p:cNvSpPr txBox="1"/>
          <p:nvPr/>
        </p:nvSpPr>
        <p:spPr>
          <a:xfrm>
            <a:off x="2246243" y="2046451"/>
            <a:ext cx="1161265" cy="24622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B05F6CA-D89B-4942-B938-C7BCF5A64433}"/>
              </a:ext>
            </a:extLst>
          </p:cNvPr>
          <p:cNvSpPr/>
          <p:nvPr/>
        </p:nvSpPr>
        <p:spPr>
          <a:xfrm>
            <a:off x="2857973" y="2351676"/>
            <a:ext cx="2933925" cy="32559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67FC5225-80C9-4EE3-B42D-95B0677D5DEE}"/>
              </a:ext>
            </a:extLst>
          </p:cNvPr>
          <p:cNvSpPr txBox="1">
            <a:spLocks/>
          </p:cNvSpPr>
          <p:nvPr/>
        </p:nvSpPr>
        <p:spPr>
          <a:xfrm>
            <a:off x="2892768" y="2736597"/>
            <a:ext cx="2809876" cy="2667001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на финансирование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«переданных» другим публично-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правовым образованиям    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3D4403F-E420-4EC5-BA82-813023330D21}"/>
              </a:ext>
            </a:extLst>
          </p:cNvPr>
          <p:cNvSpPr/>
          <p:nvPr/>
        </p:nvSpPr>
        <p:spPr>
          <a:xfrm>
            <a:off x="3142341" y="1450049"/>
            <a:ext cx="2303007" cy="129553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(от лат. «</a:t>
            </a:r>
            <a:r>
              <a:rPr lang="ru-RU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Subvenire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приходить на помощь)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E4156DC-9276-403A-9521-B338071CFC7A}"/>
              </a:ext>
            </a:extLst>
          </p:cNvPr>
          <p:cNvSpPr/>
          <p:nvPr/>
        </p:nvSpPr>
        <p:spPr>
          <a:xfrm>
            <a:off x="5921642" y="2334663"/>
            <a:ext cx="2862313" cy="32899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91095571-92E6-4014-B1BA-B1E2B230979B}"/>
              </a:ext>
            </a:extLst>
          </p:cNvPr>
          <p:cNvSpPr txBox="1">
            <a:spLocks/>
          </p:cNvSpPr>
          <p:nvPr/>
        </p:nvSpPr>
        <p:spPr>
          <a:xfrm>
            <a:off x="5974079" y="2745588"/>
            <a:ext cx="2809876" cy="26670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на условиях долевого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расходов других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0D1BD439-5D15-49B5-BE88-A6F5746D3767}"/>
              </a:ext>
            </a:extLst>
          </p:cNvPr>
          <p:cNvSpPr txBox="1">
            <a:spLocks/>
          </p:cNvSpPr>
          <p:nvPr/>
        </p:nvSpPr>
        <p:spPr>
          <a:xfrm>
            <a:off x="0" y="2826039"/>
            <a:ext cx="2835273" cy="27424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2600" dirty="0" smtClean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определения конкретной цели их использования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3" y="84924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sp>
        <p:nvSpPr>
          <p:cNvPr id="19" name="TextBox 18"/>
          <p:cNvSpPr txBox="1"/>
          <p:nvPr/>
        </p:nvSpPr>
        <p:spPr>
          <a:xfrm>
            <a:off x="1385206" y="5699060"/>
            <a:ext cx="9622423" cy="1015663"/>
          </a:xfrm>
          <a:prstGeom prst="rect">
            <a:avLst/>
          </a:prstGeom>
          <a:solidFill>
            <a:schemeClr val="accent4">
              <a:lumMod val="20000"/>
              <a:lumOff val="80000"/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Aft>
                <a:spcPts val="0"/>
              </a:spcAft>
              <a:defRPr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– основной вид безвозмездных перечислений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400"/>
              </a:lnSpc>
              <a:spcAft>
                <a:spcPts val="0"/>
              </a:spcAft>
              <a:defRPr/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денежные средства, перечисляемые из одного бюджета бюджетной системы Российской Федерации другому.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E4156DC-9276-403A-9521-B338071CFC7A}"/>
              </a:ext>
            </a:extLst>
          </p:cNvPr>
          <p:cNvSpPr/>
          <p:nvPr/>
        </p:nvSpPr>
        <p:spPr>
          <a:xfrm>
            <a:off x="9006293" y="2317650"/>
            <a:ext cx="2886075" cy="32899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из других бюджетов бюджетной системы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F794554A-3FE5-48D7-99B4-6DC57E3A8C74}"/>
              </a:ext>
            </a:extLst>
          </p:cNvPr>
          <p:cNvSpPr/>
          <p:nvPr/>
        </p:nvSpPr>
        <p:spPr>
          <a:xfrm>
            <a:off x="6198096" y="1393527"/>
            <a:ext cx="2333166" cy="135206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(от лат. «</a:t>
            </a:r>
            <a:r>
              <a:rPr lang="ru-RU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Subsidium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-поддержка)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F794554A-3FE5-48D7-99B4-6DC57E3A8C74}"/>
              </a:ext>
            </a:extLst>
          </p:cNvPr>
          <p:cNvSpPr/>
          <p:nvPr/>
        </p:nvSpPr>
        <p:spPr>
          <a:xfrm>
            <a:off x="9258986" y="1421787"/>
            <a:ext cx="2302546" cy="135206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  <a:endParaRPr lang="en-US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13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285" y="304799"/>
            <a:ext cx="10888980" cy="1104901"/>
          </a:xfrm>
        </p:spPr>
        <p:txBody>
          <a:bodyPr>
            <a:noAutofit/>
          </a:bodyPr>
          <a:lstStyle/>
          <a:p>
            <a:pPr algn="ctr" fontAlgn="t"/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межбюджетных трансфертов  бюджета </a:t>
            </a:r>
            <a:r>
              <a:rPr lang="ru-RU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на </a:t>
            </a: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b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плановый период </a:t>
            </a: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2025-2026гг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chemeClr val="tx2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392723105"/>
              </p:ext>
            </p:extLst>
          </p:nvPr>
        </p:nvGraphicFramePr>
        <p:xfrm>
          <a:off x="109058" y="1543574"/>
          <a:ext cx="11967462" cy="5229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8" y="91441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425391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9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75000"/>
              </a:schemeClr>
            </a:gs>
            <a:gs pos="99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2040" y="18617"/>
            <a:ext cx="10994479" cy="1415900"/>
          </a:xfrm>
        </p:spPr>
        <p:txBody>
          <a:bodyPr>
            <a:noAutofit/>
          </a:bodyPr>
          <a:lstStyle/>
          <a:p>
            <a:pPr algn="ctr" fontAlgn="t"/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повышения эффективности и результативности бюджетных расходов бюджет района формируется через реализацию муниципальных программ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821103"/>
              </p:ext>
            </p:extLst>
          </p:nvPr>
        </p:nvGraphicFramePr>
        <p:xfrm>
          <a:off x="2952924" y="1657845"/>
          <a:ext cx="937889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https://i.siteapi.org/6p6jF3J3QZoQ2E6iHH2sqxoqMig=/0x0:900x600/35020bd805b2aeb.ru.s.siteapi.org/img/9uwh3i6es68kc0wcgckko4wwo0wc0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46" y="2788133"/>
            <a:ext cx="3594394" cy="239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46" y="106356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423499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" y="18616"/>
            <a:ext cx="11957385" cy="106903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Программный бюджет </a:t>
            </a:r>
            <a:r>
              <a:rPr lang="ru-RU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</a:t>
            </a:r>
            <a:b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2024 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год.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955098831"/>
              </p:ext>
            </p:extLst>
          </p:nvPr>
        </p:nvGraphicFramePr>
        <p:xfrm>
          <a:off x="2422412" y="1510019"/>
          <a:ext cx="8332275" cy="5152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Овал 4"/>
          <p:cNvSpPr/>
          <p:nvPr/>
        </p:nvSpPr>
        <p:spPr>
          <a:xfrm>
            <a:off x="5597949" y="3248150"/>
            <a:ext cx="1981200" cy="8382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2" tIns="45696" rIns="91392" bIns="45696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1 153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864,3 тыс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" y="84924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380446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940" y="18616"/>
            <a:ext cx="11087100" cy="1069039"/>
          </a:xfrm>
        </p:spPr>
        <p:txBody>
          <a:bodyPr>
            <a:noAutofit/>
          </a:bodyPr>
          <a:lstStyle/>
          <a:p>
            <a:pPr algn="ctr" fontAlgn="t"/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ассигнований районного бюджета </a:t>
            </a:r>
            <a:b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муниципальным программам и непрограммным мероприятиям 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2024 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 </a:t>
            </a:r>
            <a:r>
              <a:rPr lang="ru-RU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8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056391"/>
              </p:ext>
            </p:extLst>
          </p:nvPr>
        </p:nvGraphicFramePr>
        <p:xfrm>
          <a:off x="0" y="1350887"/>
          <a:ext cx="12192000" cy="537437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7617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70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64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11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647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МУНИЦИПАЛЬНОЙ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ПРОГРАММЫ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007">
                <a:tc>
                  <a:txBody>
                    <a:bodyPr/>
                    <a:lstStyle/>
                    <a:p>
                      <a:pPr algn="l"/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"Создание условий для развития экономики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на 2019-2026 годы"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4 006,5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4 498,9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8 746,1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882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"Развитие социальной сферы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на 2019-2026 годы"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208 129,2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186 348,2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186 346,7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231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"Обеспечение населения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качественной инфраструктурой и услугами ЖКХ на 2019-2026 годы 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248 631,5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198 580,6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165 471,9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2231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"Создание условий для обеспечения общественной безопасности населения и территории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на 2019-2026 годы 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12 159,2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10 824,1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10 824,1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1007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"Развитие системы эффективного муниципального управления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на 2019-2026 годы 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114 638,4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100 610,3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99 793,9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3882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"Развитие образования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на 2019-2026 годы 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549 139,4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558 810,6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547 076,6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38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"Профилактика терроризма на территории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2 319,4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1 219,4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1 219,4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3882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"Профилактика экстремизма на территории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Добринского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района"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30,0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30,0 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475">
                <a:tc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Муниципальным программам</a:t>
                      </a:r>
                      <a:endParaRPr lang="ru-RU" sz="1400" b="1" dirty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1 139 053,6   </a:t>
                      </a:r>
                      <a:endParaRPr lang="ru-RU" sz="16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1 060 922,1 </a:t>
                      </a:r>
                      <a:endParaRPr lang="ru-RU" sz="16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1 019 508,7</a:t>
                      </a:r>
                      <a:endParaRPr lang="ru-RU" sz="16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475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расходы районного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14 810,7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30 662,5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43 016,4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6475">
                <a:tc>
                  <a:txBody>
                    <a:bodyPr/>
                    <a:lstStyle/>
                    <a:p>
                      <a:pPr algn="l"/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1400" kern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kumimoji="0"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условно утвержденные расходы</a:t>
                      </a:r>
                      <a:endPara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17 329,8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29 683,7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6475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400" b="1" dirty="0" smtClean="0">
                        <a:solidFill>
                          <a:srgbClr val="FFFF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1 153 864,3</a:t>
                      </a:r>
                      <a:endParaRPr lang="ru-RU" sz="16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1 091 584,6</a:t>
                      </a:r>
                      <a:endParaRPr lang="ru-RU" sz="16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1 062 525,1</a:t>
                      </a:r>
                      <a:endParaRPr lang="ru-RU" sz="1600" b="1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3" y="84924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164253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" y="18616"/>
            <a:ext cx="11939360" cy="1069039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Реализация 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региональных проектов в рамках национальных проектов в 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2024-2026 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36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tx2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83745"/>
              </p:ext>
            </p:extLst>
          </p:nvPr>
        </p:nvGraphicFramePr>
        <p:xfrm>
          <a:off x="-1" y="1410511"/>
          <a:ext cx="12192000" cy="5447489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570475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924900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5004737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251183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238320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02385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92340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 ПРОЕКТ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815830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Творческие люди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кадров учреждений культуры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7,9  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2708251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Культурная среда</a:t>
                      </a:r>
                      <a:endParaRPr lang="ru-RU" sz="18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муниципальных детских школ искусств по видам искусств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6 494,1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</a:tbl>
          </a:graphicData>
        </a:graphic>
      </p:graphicFrame>
      <p:pic>
        <p:nvPicPr>
          <p:cNvPr id="5" name="Picture 2" descr="Хореография эмблема.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816" y="2546662"/>
            <a:ext cx="1651419" cy="120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Летняя культурная среда. 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222" y="4765203"/>
            <a:ext cx="1732825" cy="132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46018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343125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8862" y="18616"/>
            <a:ext cx="10907583" cy="106903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классификации расходов бюджета</a:t>
            </a:r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IMG_0074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570"/>
          <a:stretch>
            <a:fillRect/>
          </a:stretch>
        </p:blipFill>
        <p:spPr>
          <a:xfrm>
            <a:off x="28253" y="1430216"/>
            <a:ext cx="12085593" cy="3735754"/>
          </a:xfrm>
          <a:prstGeom prst="rect">
            <a:avLst/>
          </a:prstGeom>
          <a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tile tx="0" ty="0" sx="100000" sy="100000" flip="none" algn="tl"/>
          </a:blipFill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238182" y="5165970"/>
            <a:ext cx="920708" cy="169203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177800">
              <a:schemeClr val="accent4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222921" y="5165968"/>
            <a:ext cx="928524" cy="1692032"/>
          </a:xfrm>
          <a:prstGeom prst="rect">
            <a:avLst/>
          </a:prstGeom>
          <a:solidFill>
            <a:schemeClr val="bg1"/>
          </a:solidFill>
          <a:ln w="38100">
            <a:solidFill>
              <a:srgbClr val="6D8838"/>
            </a:solidFill>
          </a:ln>
          <a:effectLst>
            <a:glow rad="127000">
              <a:srgbClr val="83A343">
                <a:alpha val="40000"/>
              </a:srgb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0800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Культура, кинематография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151446" y="5165969"/>
            <a:ext cx="976923" cy="1692030"/>
          </a:xfrm>
          <a:prstGeom prst="rect">
            <a:avLst/>
          </a:prstGeom>
          <a:solidFill>
            <a:schemeClr val="bg1"/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1000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214339" y="5165967"/>
            <a:ext cx="851875" cy="169203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114300">
              <a:schemeClr val="accent6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Физическая культура и спорт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0152185" y="5165968"/>
            <a:ext cx="976924" cy="169202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1200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1183818" y="5165967"/>
            <a:ext cx="914397" cy="169203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Условно-утверждаемые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62" y="4454526"/>
            <a:ext cx="579420" cy="591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5197228" y="5165968"/>
            <a:ext cx="922217" cy="169203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0600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Охрана окружающей среды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73046" y="5165968"/>
            <a:ext cx="984738" cy="169203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0400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273907" y="5165969"/>
            <a:ext cx="1899138" cy="1692031"/>
          </a:xfrm>
          <a:prstGeom prst="rect">
            <a:avLst/>
          </a:prstGeom>
          <a:solidFill>
            <a:schemeClr val="bg1"/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0300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Национальная безопасность и правоохранительная деятельность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89168" y="5165968"/>
            <a:ext cx="859694" cy="1692032"/>
          </a:xfrm>
          <a:prstGeom prst="rect">
            <a:avLst/>
          </a:prstGeom>
          <a:solidFill>
            <a:schemeClr val="bg1"/>
          </a:solidFill>
          <a:ln w="38100">
            <a:solidFill>
              <a:srgbClr val="B00000"/>
            </a:solidFill>
          </a:ln>
          <a:effectLst>
            <a:glow rad="88900">
              <a:schemeClr val="accent2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Общегосударственные вопросы</a:t>
            </a:r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46018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4233534" y="5165970"/>
            <a:ext cx="933937" cy="1692030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  <a:effectLst>
            <a:glow rad="177800">
              <a:schemeClr val="accent4">
                <a:satMod val="175000"/>
                <a:alpha val="40000"/>
              </a:schemeClr>
            </a:glow>
          </a:effectLst>
        </p:spPr>
        <p:txBody>
          <a:bodyPr vert="vert27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0500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rgbClr val="F286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95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940" y="89201"/>
            <a:ext cx="11910060" cy="1069039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районного бюджета на 2024 год </a:t>
            </a:r>
            <a:b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плановый период 2025 и 2026  годов. </a:t>
            </a:r>
            <a:r>
              <a:rPr lang="ru-RU" sz="32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899747"/>
              </p:ext>
            </p:extLst>
          </p:nvPr>
        </p:nvGraphicFramePr>
        <p:xfrm>
          <a:off x="0" y="1158240"/>
          <a:ext cx="12192000" cy="56997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118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02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515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566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16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128 818,2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116 488,0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115 671,6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46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13 447,0</a:t>
                      </a:r>
                    </a:p>
                    <a:p>
                      <a:pPr algn="r"/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12 111,9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12 111,9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127 587,8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91 771,6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96 510,2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69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хозяйство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114 780,3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109 821,5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81 821,5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589 082,2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580 826,6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563 492,6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124 592,0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108 468,6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108 381,9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48 350,9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48 111,0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48 196,1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1 845,3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1 590,0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1 590,0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17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20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массовой информации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5 216,0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4 921,0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4 921,0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178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 </a:t>
                      </a:r>
                      <a:endParaRPr lang="ru-RU" sz="20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17 329,8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29 683,7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2178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2000" b="1" dirty="0" smtClean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1 153 864,3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1 091 584,6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1 062 525,1 </a:t>
                      </a:r>
                      <a:endParaRPr lang="ru-RU" sz="20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46018"/>
            <a:ext cx="873227" cy="936421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3495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chemeClr val="accent1">
                <a:lumMod val="40000"/>
                <a:lumOff val="60000"/>
              </a:schemeClr>
            </a:gs>
            <a:gs pos="95000">
              <a:schemeClr val="accent1">
                <a:lumMod val="75000"/>
              </a:schemeClr>
            </a:gs>
            <a:gs pos="99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" y="18616"/>
            <a:ext cx="11858325" cy="117788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Структура расходов </a:t>
            </a:r>
            <a:r>
              <a:rPr lang="ru-RU" sz="28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Добринского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муниципального </a:t>
            </a:r>
            <a:b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района по отраслям на 2024 год.</a:t>
            </a:r>
            <a:endParaRPr lang="ru-RU" sz="2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523052626"/>
              </p:ext>
            </p:extLst>
          </p:nvPr>
        </p:nvGraphicFramePr>
        <p:xfrm>
          <a:off x="1" y="1412776"/>
          <a:ext cx="12056444" cy="5368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" y="18616"/>
            <a:ext cx="906780" cy="972402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103046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chemeClr val="accent1">
                <a:lumMod val="40000"/>
                <a:lumOff val="60000"/>
              </a:schemeClr>
            </a:gs>
            <a:gs pos="94000">
              <a:schemeClr val="accent1">
                <a:lumMod val="75000"/>
              </a:schemeClr>
            </a:gs>
            <a:gs pos="98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20" y="18616"/>
            <a:ext cx="12016740" cy="1372439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Структура расходов </a:t>
            </a:r>
            <a:r>
              <a:rPr lang="ru-RU" sz="32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Добринского</a:t>
            </a: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муниципального </a:t>
            </a:r>
            <a:b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района по отраслям на 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плановый период 2025-2026 годы.</a:t>
            </a:r>
            <a:endParaRPr lang="ru-RU" sz="31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656647079"/>
              </p:ext>
            </p:extLst>
          </p:nvPr>
        </p:nvGraphicFramePr>
        <p:xfrm>
          <a:off x="1907701" y="1508131"/>
          <a:ext cx="8712968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941160818"/>
              </p:ext>
            </p:extLst>
          </p:nvPr>
        </p:nvGraphicFramePr>
        <p:xfrm>
          <a:off x="2699069" y="1508131"/>
          <a:ext cx="8496944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5" y="0"/>
            <a:ext cx="873231" cy="936436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190692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256150"/>
              </p:ext>
            </p:extLst>
          </p:nvPr>
        </p:nvGraphicFramePr>
        <p:xfrm>
          <a:off x="0" y="1409349"/>
          <a:ext cx="12192001" cy="544865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35625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824205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4128402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58432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57007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88330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225872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876053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Капитальный ремонт КНС 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переданным полномочиям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Добринскому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с/с на проведение второго этапа работ по капитальному ремонту КНС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1 404,0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8223281"/>
                  </a:ext>
                </a:extLst>
              </a:tr>
              <a:tr h="917334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ТКО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254250" indent="0" algn="l" fontAlgn="ctr">
                        <a:buFont typeface="Arial" panose="020B0604020202020204" pitchFamily="34" charset="0"/>
                        <a:buNone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контейнеров ТКО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832,5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51101372"/>
                  </a:ext>
                </a:extLst>
              </a:tr>
              <a:tr h="690203">
                <a:tc row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водоснабжения и водоотведения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части сохранения и развития имеющегося потенциала мощности централизованных систем</a:t>
                      </a:r>
                      <a:endParaRPr lang="ru-RU" sz="1400" b="0" i="0" u="none" strike="noStrike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42 500,0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39 000,0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38 000,0</a:t>
                      </a:r>
                      <a:endParaRPr lang="ru-RU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88052982"/>
                  </a:ext>
                </a:extLst>
              </a:tr>
              <a:tr h="658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i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 строительства , реконструкции(модернизации), приобретения объектов капитального строительства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51 000,0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60 000,0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33 000,0</a:t>
                      </a:r>
                    </a:p>
                    <a:p>
                      <a:pPr algn="ctr" fontAlgn="ctr"/>
                      <a:endParaRPr lang="ru-RU" sz="16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01918287"/>
                  </a:ext>
                </a:extLst>
              </a:tr>
              <a:tr h="108087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Энергосбережение и повышение энергетической эффективности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возмещение затрат по теплоснабжению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12 035,0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10 821,5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10 821,5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93" y="4512440"/>
            <a:ext cx="1975951" cy="108352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97280" y="57175"/>
            <a:ext cx="107975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населения </a:t>
            </a:r>
            <a:r>
              <a:rPr lang="ru-RU" sz="2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качественной инфраструктурой и услугами 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ЖКХ., </a:t>
            </a:r>
            <a:r>
              <a:rPr lang="ru-RU" sz="28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2" y="57175"/>
            <a:ext cx="873231" cy="936436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394" y="3497492"/>
            <a:ext cx="1975950" cy="9374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392" y="2011704"/>
            <a:ext cx="1975951" cy="11378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394" y="5797823"/>
            <a:ext cx="1975950" cy="100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5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169763"/>
              </p:ext>
            </p:extLst>
          </p:nvPr>
        </p:nvGraphicFramePr>
        <p:xfrm>
          <a:off x="-1" y="1349809"/>
          <a:ext cx="12192001" cy="548450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0475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924901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4904880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344149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248139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199457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295464">
                <a:tc gridSpan="2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143647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транспортного обслуживания населения автомобильным транспортом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16 000,0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14 000,0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14 000,0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1081881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Дорожная деятельность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дорог общего пользования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содержание дорог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90 543,2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66 200,0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67 991,4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1525129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потребительского рынка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285750" indent="-285750" algn="ctr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условий для обеспечения услугами торговли и бытового обслуживания поселений</a:t>
                      </a:r>
                    </a:p>
                    <a:p>
                      <a:pPr marL="285750" indent="-285750" algn="ctr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возмещение расходов по ремонту автолавок и замене шин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1 567,6 </a:t>
                      </a:r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380,1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2 090,0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380,1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6 328,0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380,1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431362358"/>
                  </a:ext>
                </a:extLst>
              </a:tr>
              <a:tr h="1438380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кооперации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Мероприятия на поддержку осуществления деятельности сельскохозяйственных кредитных потребительских кооперативов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1 908,7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1 878,7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1 888,0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6286091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61040"/>
            <a:ext cx="1552952" cy="7407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64" y="2811429"/>
            <a:ext cx="1524788" cy="10176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64" y="3925154"/>
            <a:ext cx="1524788" cy="127084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63" y="5442928"/>
            <a:ext cx="1511221" cy="129315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699260" y="199831"/>
            <a:ext cx="8488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Национальная </a:t>
            </a:r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экономика, </a:t>
            </a:r>
            <a:r>
              <a:rPr lang="ru-RU" sz="32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.</a:t>
            </a:r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0" y="94086"/>
            <a:ext cx="873231" cy="936436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200509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075846"/>
              </p:ext>
            </p:extLst>
          </p:nvPr>
        </p:nvGraphicFramePr>
        <p:xfrm>
          <a:off x="15999" y="1382334"/>
          <a:ext cx="12176002" cy="547566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55946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703996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5345763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47365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40094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82838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225263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740624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районе функционирует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детских садов, которые посещают 412 детей дошкольного возраста в 21 группе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72 911,5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68 760,9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69 661,7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2549794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общеобразовательного процесса проходит в 11 школах и 13 филиалах в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.:</a:t>
                      </a:r>
                    </a:p>
                    <a:p>
                      <a:pPr algn="ctr" fontAlgn="ctr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автотранспорта для подвоза детей </a:t>
                      </a: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342900" indent="-34290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выполнение требований пожарной безопасности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421 927,7 </a:t>
                      </a:r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2 451,5 </a:t>
                      </a:r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428 592,8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15 106,4 </a:t>
                      </a:r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411 310,9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2 676,1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11 540,0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1303447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территории района 4 учреждения представляю услуги по дополнительному образованию детей: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ДЮЦ «Ритм»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школа искусств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Бассейн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«Жемчужина»</a:t>
                      </a: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детско-юношеская спортивная школа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69 187,4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59 168,9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61 062,4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158158"/>
                  </a:ext>
                </a:extLst>
              </a:tr>
              <a:tr h="656537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Оздоровление детей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t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оздоровительной компании детей в 14 лагерях с дневным пребыванием, 8 палаточных лагерях и в 2 лагерях труда и отдыха.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4 912,9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4 912,9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4 912,9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1362358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86" y="1638300"/>
            <a:ext cx="1187624" cy="6480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89" y="2857921"/>
            <a:ext cx="1210547" cy="11521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038" y="5066424"/>
            <a:ext cx="1117898" cy="8384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389" y="6247114"/>
            <a:ext cx="1169160" cy="61088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74520" y="151530"/>
            <a:ext cx="79324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Образование, </a:t>
            </a:r>
            <a:r>
              <a:rPr lang="ru-RU" sz="36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86" y="103632"/>
            <a:ext cx="873231" cy="936436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3577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926797"/>
              </p:ext>
            </p:extLst>
          </p:nvPr>
        </p:nvGraphicFramePr>
        <p:xfrm>
          <a:off x="0" y="1400961"/>
          <a:ext cx="12191999" cy="54752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0473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1924899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5192859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58432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61894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83442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235111">
                <a:tc gridSpan="2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2950372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Государственная поддержка культуры из них: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рамках регионального проекта «Творческие люди» на повышение квалификации работников культуры</a:t>
                      </a: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организацию библиотечного обслуживания населения в части комплектования книжных фондов библиотек муниципального района</a:t>
                      </a: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МБУК «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Добринская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централизованная клубная система»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МБУК "</a:t>
                      </a:r>
                      <a:r>
                        <a:rPr lang="ru-RU" sz="14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Добринская</a:t>
                      </a:r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ЦБС"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88 164,9 </a:t>
                      </a:r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7,9 </a:t>
                      </a:r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268,2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37 617,5 </a:t>
                      </a:r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33 984,0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76 697,8 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8,4 </a:t>
                      </a: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266,2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31 715,5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31 825,4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76 629,8 </a:t>
                      </a:r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244,0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31 678,2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31 825,4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2271557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Прочие мероприятия в сфере культуры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 них: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районных мероприятий, фестивалей, конкурсов</a:t>
                      </a: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ctr" fontAlgn="ctr">
                        <a:buFont typeface="Arial" panose="020B0604020202020204" pitchFamily="34" charset="0"/>
                        <a:buChar char="•"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бюджетного учреждения «Центр обслуживания учреждений культуры»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36 427,0 </a:t>
                      </a: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4 219,2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28 053,9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31 770,9 </a:t>
                      </a: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4 219,2 </a:t>
                      </a: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24 020,5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31 752,1 </a:t>
                      </a:r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4 219,2 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24 001,7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78" y="5165581"/>
            <a:ext cx="1187624" cy="9124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42" y="2529037"/>
            <a:ext cx="1062496" cy="9921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2" y="110524"/>
            <a:ext cx="873231" cy="936436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sp>
        <p:nvSpPr>
          <p:cNvPr id="2" name="Прямоугольник 1"/>
          <p:cNvSpPr/>
          <p:nvPr/>
        </p:nvSpPr>
        <p:spPr>
          <a:xfrm>
            <a:off x="1355602" y="151531"/>
            <a:ext cx="98457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Культура и </a:t>
            </a: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кинематография, </a:t>
            </a:r>
            <a:r>
              <a:rPr lang="ru-RU" sz="36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07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Объект 5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596639408"/>
              </p:ext>
            </p:extLst>
          </p:nvPr>
        </p:nvGraphicFramePr>
        <p:xfrm>
          <a:off x="0" y="1396691"/>
          <a:ext cx="12192000" cy="546130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41256">
                  <a:extLst>
                    <a:ext uri="{9D8B030D-6E8A-4147-A177-3AD203B41FA5}">
                      <a16:colId xmlns:a16="http://schemas.microsoft.com/office/drawing/2014/main" val="1701069721"/>
                    </a:ext>
                  </a:extLst>
                </a:gridCol>
                <a:gridCol w="2160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862">
                  <a:extLst>
                    <a:ext uri="{9D8B030D-6E8A-4147-A177-3AD203B41FA5}">
                      <a16:colId xmlns:a16="http://schemas.microsoft.com/office/drawing/2014/main" val="1687235653"/>
                    </a:ext>
                  </a:extLst>
                </a:gridCol>
                <a:gridCol w="3581478">
                  <a:extLst>
                    <a:ext uri="{9D8B030D-6E8A-4147-A177-3AD203B41FA5}">
                      <a16:colId xmlns:a16="http://schemas.microsoft.com/office/drawing/2014/main" val="1588340637"/>
                    </a:ext>
                  </a:extLst>
                </a:gridCol>
              </a:tblGrid>
              <a:tr h="252569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01.10.2023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(достигнута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январе 2018г)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50003239"/>
                  </a:ext>
                </a:extLst>
              </a:tr>
              <a:tr h="252569">
                <a:tc gridSpan="3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общеобразовательных организаций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53336658"/>
                  </a:ext>
                </a:extLst>
              </a:tr>
              <a:tr h="220998">
                <a:tc rowSpan="4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651612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44 840 руб.</a:t>
                      </a: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61290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+8.0%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34818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41 520 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229425"/>
                  </a:ext>
                </a:extLst>
              </a:tr>
              <a:tr h="220832"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22754132"/>
                  </a:ext>
                </a:extLst>
              </a:tr>
              <a:tr h="252569">
                <a:tc gridSpan="3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дошкольных организаций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38742353"/>
                  </a:ext>
                </a:extLst>
              </a:tr>
              <a:tr h="220998">
                <a:tc rowSpan="4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89853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42 150 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015709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293248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39 029 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440193"/>
                  </a:ext>
                </a:extLst>
              </a:tr>
              <a:tr h="220832"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13766291"/>
                  </a:ext>
                </a:extLst>
              </a:tr>
              <a:tr h="252569">
                <a:tc gridSpan="3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дополнительного образования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44364761"/>
                  </a:ext>
                </a:extLst>
              </a:tr>
              <a:tr h="220998">
                <a:tc rowSpan="4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328144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840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801868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+8.0%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833389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41 520 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959907"/>
                  </a:ext>
                </a:extLst>
              </a:tr>
              <a:tr h="220832"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5459388"/>
                  </a:ext>
                </a:extLst>
              </a:tr>
              <a:tr h="252569">
                <a:tc gridSpan="3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Работники учреждений культуры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07716398"/>
                  </a:ext>
                </a:extLst>
              </a:tr>
              <a:tr h="220998">
                <a:tc rowSpan="4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6864976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44 840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98589431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+8.0%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22440762"/>
                  </a:ext>
                </a:extLst>
              </a:tr>
              <a:tr h="220998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41 520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05234343"/>
                  </a:ext>
                </a:extLst>
              </a:tr>
            </a:tbl>
          </a:graphicData>
        </a:graphic>
      </p:graphicFrame>
      <p:sp>
        <p:nvSpPr>
          <p:cNvPr id="13" name="Стрелка вверх 12"/>
          <p:cNvSpPr/>
          <p:nvPr/>
        </p:nvSpPr>
        <p:spPr>
          <a:xfrm>
            <a:off x="9415042" y="1674001"/>
            <a:ext cx="2021237" cy="1061191"/>
          </a:xfrm>
          <a:prstGeom prst="upArrow">
            <a:avLst>
              <a:gd name="adj1" fmla="val 85629"/>
              <a:gd name="adj2" fmla="val 2263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среднемесячного дохода от трудовой деятельности в регионе</a:t>
            </a:r>
          </a:p>
          <a:p>
            <a:pPr algn="ctr"/>
            <a:endParaRPr lang="ru-RU" sz="1400" dirty="0"/>
          </a:p>
        </p:txBody>
      </p:sp>
      <p:sp>
        <p:nvSpPr>
          <p:cNvPr id="14" name="Стрелка вверх 13"/>
          <p:cNvSpPr/>
          <p:nvPr/>
        </p:nvSpPr>
        <p:spPr>
          <a:xfrm>
            <a:off x="9401426" y="3072877"/>
            <a:ext cx="2134114" cy="1029874"/>
          </a:xfrm>
          <a:prstGeom prst="upArrow">
            <a:avLst>
              <a:gd name="adj1" fmla="val 83399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 к средней заработной плате в общем образовании</a:t>
            </a:r>
          </a:p>
          <a:p>
            <a:pPr algn="ctr"/>
            <a:endParaRPr lang="ru-RU" sz="1400" dirty="0"/>
          </a:p>
        </p:txBody>
      </p:sp>
      <p:sp>
        <p:nvSpPr>
          <p:cNvPr id="15" name="Стрелка вверх 14"/>
          <p:cNvSpPr/>
          <p:nvPr/>
        </p:nvSpPr>
        <p:spPr>
          <a:xfrm>
            <a:off x="9340847" y="4399679"/>
            <a:ext cx="2255272" cy="1044472"/>
          </a:xfrm>
          <a:prstGeom prst="upArrow">
            <a:avLst>
              <a:gd name="adj1" fmla="val 86094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средней заработной платы учителей</a:t>
            </a:r>
          </a:p>
          <a:p>
            <a:pPr algn="ctr"/>
            <a:endParaRPr lang="ru-RU" sz="1400" dirty="0"/>
          </a:p>
        </p:txBody>
      </p:sp>
      <p:sp>
        <p:nvSpPr>
          <p:cNvPr id="16" name="Стрелка вверх 15"/>
          <p:cNvSpPr/>
          <p:nvPr/>
        </p:nvSpPr>
        <p:spPr>
          <a:xfrm>
            <a:off x="9367199" y="5778937"/>
            <a:ext cx="2228920" cy="1060688"/>
          </a:xfrm>
          <a:prstGeom prst="upArrow">
            <a:avLst>
              <a:gd name="adj1" fmla="val 84379"/>
              <a:gd name="adj2" fmla="val 23787"/>
            </a:avLst>
          </a:prstGeom>
          <a:solidFill>
            <a:srgbClr val="71A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среднемесячного дохода от трудовой деятельности в регионе</a:t>
            </a:r>
          </a:p>
          <a:p>
            <a:pPr algn="ctr"/>
            <a:endParaRPr lang="ru-RU" sz="14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82" y="1882469"/>
            <a:ext cx="1186189" cy="87037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86" y="3238626"/>
            <a:ext cx="1360780" cy="92745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886" y="4651863"/>
            <a:ext cx="1412896" cy="86343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346" y="5958106"/>
            <a:ext cx="1168025" cy="88151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50620" y="0"/>
            <a:ext cx="108585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Реализация Указа Президента РФ №597 в сфере </a:t>
            </a:r>
          </a:p>
          <a:p>
            <a:pPr algn="ctr" fontAlgn="t"/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образования и культуры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2" y="70391"/>
            <a:ext cx="873231" cy="936436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395618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955742"/>
              </p:ext>
            </p:extLst>
          </p:nvPr>
        </p:nvGraphicFramePr>
        <p:xfrm>
          <a:off x="9728" y="1395773"/>
          <a:ext cx="12182272" cy="57233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78944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2192635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009721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57507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61048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82417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361588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1580199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Пенсионное обеспечение лиц, получающих доплату к пенсии по старости и выслуге лет муниципальных служащих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10 300,0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10 300,0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10 300,0</a:t>
                      </a:r>
                    </a:p>
                    <a:p>
                      <a:pPr algn="ctr" fontAlgn="ctr"/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  <a:tr h="2065926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Социальные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выплаты на обеспечение питания учащихся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21 013,1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20 773,2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20 858,3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0543337"/>
                  </a:ext>
                </a:extLst>
              </a:tr>
              <a:tr h="1715602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 algn="ctr" fontAlgn="ctr">
                        <a:buFont typeface="Arial" panose="020B0604020202020204" pitchFamily="34" charset="0"/>
                        <a:buNone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Материальная  поддержка  ребенка  в  семье  опекуна  (попечителя)  и  приемной а  также  вознаграждение,  причитающееся  приемному  родителю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10 352,7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10 352,7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10 352,7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462332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584960" y="331131"/>
            <a:ext cx="8778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Социальная </a:t>
            </a: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политика, </a:t>
            </a:r>
            <a:r>
              <a:rPr lang="ru-RU" sz="4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42" y="56865"/>
            <a:ext cx="841658" cy="90257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196" y="1820155"/>
            <a:ext cx="1986223" cy="14379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196" y="3682527"/>
            <a:ext cx="2016704" cy="14235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399" y="5542413"/>
            <a:ext cx="1973020" cy="147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583282"/>
              </p:ext>
            </p:extLst>
          </p:nvPr>
        </p:nvGraphicFramePr>
        <p:xfrm>
          <a:off x="1" y="1702340"/>
          <a:ext cx="12192000" cy="51556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50918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2202147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022777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62528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65649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8798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910293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424536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расходы на физическую культуру и спорт </a:t>
                      </a:r>
                      <a:endParaRPr lang="ru-RU" sz="1600" b="0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1 845,3 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1 590,0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1 590,0 </a:t>
                      </a:r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577340" y="336196"/>
            <a:ext cx="9669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Физическая культура и </a:t>
            </a: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спорт, </a:t>
            </a:r>
            <a:r>
              <a:rPr lang="ru-RU" sz="36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73" y="3623655"/>
            <a:ext cx="2530813" cy="17694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25" y="97762"/>
            <a:ext cx="910739" cy="976658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202987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2720" y="125621"/>
            <a:ext cx="10155880" cy="1069039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</a:t>
            </a:r>
            <a:r>
              <a:rPr lang="ru-RU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информации, </a:t>
            </a:r>
            <a:r>
              <a:rPr lang="ru-RU" sz="4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614119"/>
              </p:ext>
            </p:extLst>
          </p:nvPr>
        </p:nvGraphicFramePr>
        <p:xfrm>
          <a:off x="0" y="1463040"/>
          <a:ext cx="12192000" cy="5394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50918">
                  <a:extLst>
                    <a:ext uri="{9D8B030D-6E8A-4147-A177-3AD203B41FA5}">
                      <a16:colId xmlns:a16="http://schemas.microsoft.com/office/drawing/2014/main" val="3091565275"/>
                    </a:ext>
                  </a:extLst>
                </a:gridCol>
                <a:gridCol w="2202146">
                  <a:extLst>
                    <a:ext uri="{9D8B030D-6E8A-4147-A177-3AD203B41FA5}">
                      <a16:colId xmlns:a16="http://schemas.microsoft.com/office/drawing/2014/main" val="2640174099"/>
                    </a:ext>
                  </a:extLst>
                </a:gridCol>
                <a:gridCol w="3022777">
                  <a:extLst>
                    <a:ext uri="{9D8B030D-6E8A-4147-A177-3AD203B41FA5}">
                      <a16:colId xmlns:a16="http://schemas.microsoft.com/office/drawing/2014/main" val="3882517329"/>
                    </a:ext>
                  </a:extLst>
                </a:gridCol>
                <a:gridCol w="1162529">
                  <a:extLst>
                    <a:ext uri="{9D8B030D-6E8A-4147-A177-3AD203B41FA5}">
                      <a16:colId xmlns:a16="http://schemas.microsoft.com/office/drawing/2014/main" val="3223007651"/>
                    </a:ext>
                  </a:extLst>
                </a:gridCol>
                <a:gridCol w="1065649">
                  <a:extLst>
                    <a:ext uri="{9D8B030D-6E8A-4147-A177-3AD203B41FA5}">
                      <a16:colId xmlns:a16="http://schemas.microsoft.com/office/drawing/2014/main" val="1049540005"/>
                    </a:ext>
                  </a:extLst>
                </a:gridCol>
                <a:gridCol w="1287981">
                  <a:extLst>
                    <a:ext uri="{9D8B030D-6E8A-4147-A177-3AD203B41FA5}">
                      <a16:colId xmlns:a16="http://schemas.microsoft.com/office/drawing/2014/main" val="1180288029"/>
                    </a:ext>
                  </a:extLst>
                </a:gridCol>
              </a:tblGrid>
              <a:tr h="952544">
                <a:tc gridSpan="2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329071"/>
                  </a:ext>
                </a:extLst>
              </a:tr>
              <a:tr h="4442416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«Районная газета «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Добринские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вести»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поддержку автономного учреждения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5 216,0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4 921,0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4 921,0 </a:t>
                      </a:r>
                      <a:endParaRPr lang="ru-RU" sz="16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310872310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99" y="3229248"/>
            <a:ext cx="2607130" cy="18625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62" y="125621"/>
            <a:ext cx="783138" cy="839823"/>
          </a:xfrm>
          <a:prstGeom prst="rect">
            <a:avLst/>
          </a:prstGeom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228600"/>
          </a:sp3d>
        </p:spPr>
      </p:pic>
    </p:spTree>
    <p:extLst>
      <p:ext uri="{BB962C8B-B14F-4D97-AF65-F5344CB8AC3E}">
        <p14:creationId xmlns:p14="http://schemas.microsoft.com/office/powerpoint/2010/main" val="400746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>
              <a:lumMod val="20000"/>
              <a:lumOff val="80000"/>
              <a:alpha val="64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финансов Администрации </a:t>
            </a:r>
            <a:r>
              <a:rPr lang="ru-RU" sz="2200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Липецкой области </a:t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200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2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презентация </a:t>
            </a: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 к проекту решения</a:t>
            </a:r>
          </a:p>
          <a:p>
            <a:pPr algn="ctr"/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 районном бюджете на 2024 год и плановый период 2025 и 2026 годов». </a:t>
            </a:r>
            <a:br>
              <a:rPr lang="ru-RU" sz="1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для контактов: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Адрес:   399430, Липецкая область,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п. Добринка,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ул. Октябрьская, д.25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47462 (2-17-58)</a:t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dobrinka@fin.lipetsk.ru</a:t>
            </a: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</a:t>
            </a:r>
            <a:br>
              <a:rPr lang="ru-RU" sz="13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</a:t>
            </a:r>
            <a:br>
              <a:rPr lang="ru-RU" sz="13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О.А.Быкова</a:t>
            </a:r>
            <a:r>
              <a:rPr lang="en-US" sz="13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3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75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chemeClr val="accent1">
                <a:lumMod val="40000"/>
                <a:lumOff val="60000"/>
              </a:schemeClr>
            </a:gs>
            <a:gs pos="92000">
              <a:schemeClr val="accent1">
                <a:lumMod val="75000"/>
              </a:schemeClr>
            </a:gs>
            <a:gs pos="100000">
              <a:schemeClr val="accent1">
                <a:lumMod val="75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9">
            <a:extLst>
              <a:ext uri="{FF2B5EF4-FFF2-40B4-BE49-F238E27FC236}">
                <a16:creationId xmlns:a16="http://schemas.microsoft.com/office/drawing/2014/main" id="{BF0EED55-FE1E-4D07-A485-2CF0E8D949AF}"/>
              </a:ext>
            </a:extLst>
          </p:cNvPr>
          <p:cNvSpPr txBox="1">
            <a:spLocks/>
          </p:cNvSpPr>
          <p:nvPr/>
        </p:nvSpPr>
        <p:spPr>
          <a:xfrm>
            <a:off x="3334872" y="1548148"/>
            <a:ext cx="5522258" cy="2330432"/>
          </a:xfrm>
          <a:prstGeom prst="rect">
            <a:avLst/>
          </a:prstGeom>
          <a:effectLst>
            <a:outerShdw blurRad="50800" dist="38100" dir="5400000" algn="t" rotWithShape="0">
              <a:schemeClr val="accent4">
                <a:lumMod val="50000"/>
                <a:alpha val="40000"/>
              </a:scheme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72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20CA76-C9A4-4495-9D41-FF027E9B05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435373" y="4781407"/>
            <a:ext cx="630000" cy="630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22DB77-80CC-4533-AEDE-C686E0E82C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5335373" y="4777336"/>
            <a:ext cx="630000" cy="630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ADB208-687C-47E4-B050-7A7B30CBD24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6235373" y="4777336"/>
            <a:ext cx="630000" cy="630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A31FCC-6806-4872-AE8F-0314A7FC92C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/>
        </p:blipFill>
        <p:spPr>
          <a:xfrm>
            <a:off x="7135373" y="4777336"/>
            <a:ext cx="630000" cy="630000"/>
          </a:xfrm>
          <a:prstGeom prst="rect">
            <a:avLst/>
          </a:prstGeom>
        </p:spPr>
      </p:pic>
      <p:sp>
        <p:nvSpPr>
          <p:cNvPr id="9" name="Текст 11">
            <a:extLst>
              <a:ext uri="{FF2B5EF4-FFF2-40B4-BE49-F238E27FC236}">
                <a16:creationId xmlns:a16="http://schemas.microsoft.com/office/drawing/2014/main" id="{6EEE8B7E-965E-45E9-8CCF-D1EDC2F89D80}"/>
              </a:ext>
            </a:extLst>
          </p:cNvPr>
          <p:cNvSpPr txBox="1">
            <a:spLocks/>
          </p:cNvSpPr>
          <p:nvPr/>
        </p:nvSpPr>
        <p:spPr>
          <a:xfrm>
            <a:off x="2608499" y="2882976"/>
            <a:ext cx="6975002" cy="17057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05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3041</TotalTime>
  <Words>1899</Words>
  <Application>Microsoft Office PowerPoint</Application>
  <PresentationFormat>Широкоэкранный</PresentationFormat>
  <Paragraphs>627</Paragraphs>
  <Slides>31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等线</vt:lpstr>
      <vt:lpstr>Times New Roman</vt:lpstr>
      <vt:lpstr>Wingdings</vt:lpstr>
      <vt:lpstr>Тема Office</vt:lpstr>
      <vt:lpstr>Бюджет для граждан к проекту решения Добринского районного Совета депутатов   «О районном бюджете на 2024 год  и на плановый период 2025 и 2026 годов»</vt:lpstr>
      <vt:lpstr>Глоссарий</vt:lpstr>
      <vt:lpstr>Что такое «Бюджет для граждан»?</vt:lpstr>
      <vt:lpstr>Что такое бюджет?</vt:lpstr>
      <vt:lpstr>Этапы проекта бюджета</vt:lpstr>
      <vt:lpstr>Этапы бюджетного процесса</vt:lpstr>
      <vt:lpstr>Гражданин и его участие  в бюджетном процессе</vt:lpstr>
      <vt:lpstr>Доходы бюджета Добринского муниципального  района </vt:lpstr>
      <vt:lpstr>Доходы бюджета Добринского муниципального района  на 2024 год и плановый период 2025-2026 годы, тыс.руб.</vt:lpstr>
      <vt:lpstr>Основные характеристики бюджета Добринского района  на 2024 год и плановый период 2025-2026гг, тыс.руб.</vt:lpstr>
      <vt:lpstr>Структура доходов бюджета Добринского муниципального района на 2024 год и плановый период 2025-2026гг.</vt:lpstr>
      <vt:lpstr>Виды межбюджетных трансфертов</vt:lpstr>
      <vt:lpstr>Структура межбюджетных трансфертов  бюджета Добринского муниципального района на 2024 год  и плановый период 2025-2026гг. </vt:lpstr>
      <vt:lpstr>В целях повышения эффективности и результативности бюджетных расходов бюджет района формируется через реализацию муниципальных программ</vt:lpstr>
      <vt:lpstr>Программный бюджет Добринского муниципального района   на 2024 год.</vt:lpstr>
      <vt:lpstr>Распределение ассигнований районного бюджета  по муниципальным программам и непрограммным мероприятиям на 2024 год и плановый период 2025-2026 гг., тыс.руб.</vt:lpstr>
      <vt:lpstr> Реализация региональных проектов в рамках национальных проектов в 2024-2026 гг., тыс.руб. </vt:lpstr>
      <vt:lpstr>Разделы классификации расходов бюджета</vt:lpstr>
      <vt:lpstr>Структура расходов районного бюджета на 2024 год  и плановый период 2025 и 2026  годов. тыс.руб.</vt:lpstr>
      <vt:lpstr>Структура расходов Добринского муниципального  района по отраслям на 2024 год.</vt:lpstr>
      <vt:lpstr>Структура расходов Добринского муниципального  района по отраслям на плановый период 2025-2026 годы.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Средства массовой информации, тыс.руб.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Поиск партнера  по бизнесу</dc:title>
  <dc:creator>User Obstinate</dc:creator>
  <cp:lastModifiedBy>Вера</cp:lastModifiedBy>
  <cp:revision>174</cp:revision>
  <cp:lastPrinted>2023-11-22T08:30:29Z</cp:lastPrinted>
  <dcterms:created xsi:type="dcterms:W3CDTF">2021-07-26T06:07:50Z</dcterms:created>
  <dcterms:modified xsi:type="dcterms:W3CDTF">2023-12-14T05:23:39Z</dcterms:modified>
</cp:coreProperties>
</file>