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7" r:id="rId2"/>
    <p:sldId id="259" r:id="rId3"/>
    <p:sldId id="260" r:id="rId4"/>
    <p:sldId id="261" r:id="rId5"/>
    <p:sldId id="265" r:id="rId6"/>
    <p:sldId id="266" r:id="rId7"/>
    <p:sldId id="267" r:id="rId8"/>
    <p:sldId id="269" r:id="rId9"/>
    <p:sldId id="270" r:id="rId10"/>
    <p:sldId id="271" r:id="rId11"/>
    <p:sldId id="272" r:id="rId12"/>
    <p:sldId id="273" r:id="rId13"/>
    <p:sldId id="279" r:id="rId14"/>
    <p:sldId id="280" r:id="rId15"/>
    <p:sldId id="276" r:id="rId16"/>
    <p:sldId id="277" r:id="rId17"/>
    <p:sldId id="278" r:id="rId18"/>
    <p:sldId id="281" r:id="rId19"/>
    <p:sldId id="284" r:id="rId20"/>
    <p:sldId id="287" r:id="rId21"/>
    <p:sldId id="294" r:id="rId22"/>
    <p:sldId id="296" r:id="rId23"/>
    <p:sldId id="293" r:id="rId24"/>
    <p:sldId id="286" r:id="rId25"/>
    <p:sldId id="289" r:id="rId26"/>
    <p:sldId id="290" r:id="rId27"/>
    <p:sldId id="291" r:id="rId28"/>
    <p:sldId id="292" r:id="rId29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3759" autoAdjust="0"/>
  </p:normalViewPr>
  <p:slideViewPr>
    <p:cSldViewPr>
      <p:cViewPr varScale="1">
        <p:scale>
          <a:sx n="120" d="100"/>
          <a:sy n="120" d="100"/>
        </p:scale>
        <p:origin x="1344" y="22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00B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3.0864197530864196E-3"/>
                  <c:y val="-8.6799286559984673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237 508,7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543209876543323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143 985,0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0864197530864196E-3"/>
                  <c:y val="-8.6799286559985853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580 166,7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3"/>
                <c:pt idx="0">
                  <c:v>Налоговые доходы, 24,7%</c:v>
                </c:pt>
                <c:pt idx="1">
                  <c:v>Неналоговые доходы, 15,0%</c:v>
                </c:pt>
                <c:pt idx="2">
                  <c:v>Безвозмездные поступления, 60,3%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 formatCode="0.0">
                  <c:v>237508.7</c:v>
                </c:pt>
                <c:pt idx="1">
                  <c:v>143985</c:v>
                </c:pt>
                <c:pt idx="2" formatCode="#,##0.00">
                  <c:v>580166.69999999995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2023 год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2019 год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00B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0.16903342529277943"/>
                  <c:y val="2.57787296386376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8651964170237725"/>
                  <c:y val="-9.738631196818683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2240351486718508"/>
                  <c:y val="-3.150733622500162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3"/>
                <c:pt idx="0">
                  <c:v>Налоговые доходы, 29,2%</c:v>
                </c:pt>
                <c:pt idx="1">
                  <c:v>Неналоговые доходы, 16,8%</c:v>
                </c:pt>
                <c:pt idx="2">
                  <c:v>Безвозмездные поступления, 54,0%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 formatCode="0.0">
                  <c:v>247990.8</c:v>
                </c:pt>
                <c:pt idx="1">
                  <c:v>143032</c:v>
                </c:pt>
                <c:pt idx="2">
                  <c:v>458037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2024 год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год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00B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0.1720417851799293"/>
                  <c:y val="1.718581975909179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22246782566370152"/>
                  <c:y val="-9.738631196818683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1568326934512478"/>
                  <c:y val="-3.437163951818358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3"/>
                <c:pt idx="0">
                  <c:v>Налоговые доходы 28,6%</c:v>
                </c:pt>
                <c:pt idx="1">
                  <c:v>Неналоговые доходы 16,2%</c:v>
                </c:pt>
                <c:pt idx="2">
                  <c:v>Безвозмездные поступления 55,2%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 formatCode="0.0">
                  <c:v>251604.3</c:v>
                </c:pt>
                <c:pt idx="1">
                  <c:v>143090</c:v>
                </c:pt>
                <c:pt idx="2">
                  <c:v>486263.5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"/>
          <c:w val="0.5876163061538594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7150" dist="38100" dir="5400000" algn="ctr" rotWithShape="0">
                  <a:scrgbClr r="0" g="0" b="0">
                    <a:shade val="9000"/>
                    <a:satMod val="105000"/>
                    <a:alpha val="48000"/>
                  </a:scrgb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57150" dist="38100" dir="5400000" algn="ctr" rotWithShape="0">
                  <a:scrgbClr r="0" g="0" b="0">
                    <a:shade val="9000"/>
                    <a:satMod val="105000"/>
                    <a:alpha val="48000"/>
                  </a:scrgbClr>
                </a:outerShdw>
              </a:effectLst>
              <a:sp3d/>
            </c:spPr>
          </c:dPt>
          <c:dPt>
            <c:idx val="2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57150" dist="38100" dir="5400000" algn="ctr" rotWithShape="0">
                  <a:scrgbClr r="0" g="0" b="0">
                    <a:shade val="9000"/>
                    <a:satMod val="105000"/>
                    <a:alpha val="48000"/>
                  </a:scrgbClr>
                </a:outerShdw>
              </a:effectLst>
              <a:sp3d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7150" dist="38100" dir="5400000" algn="ctr" rotWithShape="0">
                  <a:scrgbClr r="0" g="0" b="0">
                    <a:shade val="9000"/>
                    <a:satMod val="105000"/>
                    <a:alpha val="48000"/>
                  </a:scrgbClr>
                </a:outerShdw>
              </a:effectLst>
              <a:sp3d/>
            </c:spPr>
          </c:dPt>
          <c:dPt>
            <c:idx val="4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57150" dist="38100" dir="5400000" algn="ctr" rotWithShape="0">
                  <a:scrgbClr r="0" g="0" b="0">
                    <a:shade val="9000"/>
                    <a:satMod val="105000"/>
                    <a:alpha val="48000"/>
                  </a:scrgbClr>
                </a:outerShdw>
              </a:effectLst>
              <a:sp3d/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98000"/>
                      <a:shade val="25000"/>
                      <a:satMod val="250000"/>
                    </a:schemeClr>
                  </a:gs>
                  <a:gs pos="68000">
                    <a:schemeClr val="accent6">
                      <a:tint val="86000"/>
                      <a:satMod val="115000"/>
                    </a:schemeClr>
                  </a:gs>
                  <a:gs pos="100000">
                    <a:schemeClr val="accent6">
                      <a:tint val="50000"/>
                      <a:satMod val="15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ln>
                <a:noFill/>
              </a:ln>
              <a:effectLst>
                <a:outerShdw blurRad="57150" dist="38100" dir="5400000" algn="ctr" rotWithShape="0">
                  <a:scrgbClr r="0" g="0" b="0">
                    <a:shade val="9000"/>
                    <a:satMod val="105000"/>
                    <a:alpha val="48000"/>
                  </a:scrgbClr>
                </a:outerShdw>
              </a:effectLst>
              <a:sp3d/>
            </c:spPr>
          </c:dPt>
          <c:dPt>
            <c:idx val="6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57150" dist="38100" dir="5400000" algn="ctr" rotWithShape="0">
                  <a:scrgbClr r="0" g="0" b="0">
                    <a:shade val="9000"/>
                    <a:satMod val="105000"/>
                    <a:alpha val="48000"/>
                  </a:scrgbClr>
                </a:outerShdw>
              </a:effectLst>
              <a:sp3d/>
            </c:spPr>
          </c:dPt>
          <c:dPt>
            <c:idx val="7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57150" dist="38100" dir="5400000" algn="ctr" rotWithShape="0">
                  <a:scrgbClr r="0" g="0" b="0">
                    <a:shade val="9000"/>
                    <a:satMod val="105000"/>
                    <a:alpha val="48000"/>
                  </a:scrgbClr>
                </a:outerShdw>
              </a:effectLst>
              <a:sp3d/>
            </c:spPr>
          </c:dPt>
          <c:dPt>
            <c:idx val="8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57150" dist="38100" dir="5400000" algn="ctr" rotWithShape="0">
                  <a:scrgbClr r="0" g="0" b="0">
                    <a:shade val="9000"/>
                    <a:satMod val="105000"/>
                    <a:alpha val="48000"/>
                  </a:scrgbClr>
                </a:outerShdw>
              </a:effectLst>
              <a:sp3d/>
            </c:spPr>
          </c:dPt>
          <c:dLbls>
            <c:dLbl>
              <c:idx val="3"/>
              <c:layout>
                <c:manualLayout>
                  <c:x val="-1.0629810916110346E-2"/>
                  <c:y val="2.6826091098448163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0"/>
                  <c:y val="0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Лист1!$A$2:$A$10</c:f>
              <c:strCache>
                <c:ptCount val="9"/>
                <c:pt idx="0">
                  <c:v>Общегосударственные вопросы  </c:v>
                </c:pt>
                <c:pt idx="1">
                  <c:v>Национальная безопасность и правоохранительная деятельность
</c:v>
                </c:pt>
                <c:pt idx="2">
                  <c:v>Национальная экономика </c:v>
                </c:pt>
                <c:pt idx="3">
                  <c:v>Социальная политика</c:v>
                </c:pt>
                <c:pt idx="4">
                  <c:v>Образование</c:v>
                </c:pt>
                <c:pt idx="5">
                  <c:v>Культура, кинематография</c:v>
                </c:pt>
                <c:pt idx="6">
                  <c:v>Средства массовой информации</c:v>
                </c:pt>
                <c:pt idx="7">
                  <c:v>Жилищно-коммунальное хозяйство</c:v>
                </c:pt>
                <c:pt idx="8">
                  <c:v>Физическая культура и спорт</c:v>
                </c:pt>
              </c:strCache>
            </c:strRef>
          </c:cat>
          <c:val>
            <c:numRef>
              <c:f>Лист1!$B$2:$B$10</c:f>
              <c:numCache>
                <c:formatCode>0.0</c:formatCode>
                <c:ptCount val="9"/>
                <c:pt idx="0" formatCode="General">
                  <c:v>10.5</c:v>
                </c:pt>
                <c:pt idx="1">
                  <c:v>1.1000000000000001</c:v>
                </c:pt>
                <c:pt idx="2" formatCode="General">
                  <c:v>17.5</c:v>
                </c:pt>
                <c:pt idx="3">
                  <c:v>5.0999999999999996</c:v>
                </c:pt>
                <c:pt idx="4">
                  <c:v>51.1</c:v>
                </c:pt>
                <c:pt idx="5" formatCode="General">
                  <c:v>9.3000000000000007</c:v>
                </c:pt>
                <c:pt idx="6" formatCode="General">
                  <c:v>0.4</c:v>
                </c:pt>
                <c:pt idx="7" formatCode="General">
                  <c:v>4.5999999999999996</c:v>
                </c:pt>
                <c:pt idx="8" formatCode="General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5941370793631962"/>
          <c:y val="4.0883596521226306E-2"/>
          <c:w val="0.43999680986102085"/>
          <c:h val="0.9430207488197047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Relationship Id="rId4" Type="http://schemas.openxmlformats.org/officeDocument/2006/relationships/image" Target="../media/image1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Relationship Id="rId4" Type="http://schemas.openxmlformats.org/officeDocument/2006/relationships/image" Target="../media/image1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9EE459-82DA-4D09-ABC3-11859FD35D39}" type="doc">
      <dgm:prSet loTypeId="urn:microsoft.com/office/officeart/2005/8/layout/vList4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2814004-D686-4050-BA42-04A072AA0895}">
      <dgm:prSet phldrT="[Текст]" custT="1"/>
      <dgm:spPr>
        <a:solidFill>
          <a:schemeClr val="accent4"/>
        </a:solidFill>
      </dgm:spPr>
      <dgm:t>
        <a:bodyPr/>
        <a:lstStyle/>
        <a:p>
          <a:pPr algn="ctr"/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 налог на доходы физических лиц</a:t>
          </a:r>
          <a:endParaRPr lang="ru-RU" sz="18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5D4858B-08A3-44ED-86F8-461CA99BC2E4}" type="parTrans" cxnId="{2589718A-73C4-4E24-8B5D-359DE111D3BB}">
      <dgm:prSet/>
      <dgm:spPr/>
      <dgm:t>
        <a:bodyPr/>
        <a:lstStyle/>
        <a:p>
          <a:endParaRPr lang="ru-RU"/>
        </a:p>
      </dgm:t>
    </dgm:pt>
    <dgm:pt modelId="{961BE293-E881-43FA-A8AB-550692059179}" type="sibTrans" cxnId="{2589718A-73C4-4E24-8B5D-359DE111D3BB}">
      <dgm:prSet/>
      <dgm:spPr/>
      <dgm:t>
        <a:bodyPr/>
        <a:lstStyle/>
        <a:p>
          <a:endParaRPr lang="ru-RU"/>
        </a:p>
      </dgm:t>
    </dgm:pt>
    <dgm:pt modelId="{1BE3339B-4F5D-40D0-AAEE-184097C52124}">
      <dgm:prSet phldrT="[Текст]" custT="1"/>
      <dgm:spPr>
        <a:solidFill>
          <a:schemeClr val="accent4"/>
        </a:solidFill>
      </dgm:spPr>
      <dgm:t>
        <a:bodyPr/>
        <a:lstStyle/>
        <a:p>
          <a:pPr algn="ctr"/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   налоги на совокупный доход (единый сельскохозяйственный налог)</a:t>
          </a:r>
          <a:endParaRPr lang="ru-RU" sz="18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779A5DB-717A-4F2E-AF36-61E4F762C21B}" type="parTrans" cxnId="{825AE86C-595E-4A79-BC13-13BADCAEE42A}">
      <dgm:prSet/>
      <dgm:spPr/>
      <dgm:t>
        <a:bodyPr/>
        <a:lstStyle/>
        <a:p>
          <a:endParaRPr lang="ru-RU"/>
        </a:p>
      </dgm:t>
    </dgm:pt>
    <dgm:pt modelId="{894D58B5-B30E-404B-AF06-1AF55E90A33D}" type="sibTrans" cxnId="{825AE86C-595E-4A79-BC13-13BADCAEE42A}">
      <dgm:prSet/>
      <dgm:spPr/>
      <dgm:t>
        <a:bodyPr/>
        <a:lstStyle/>
        <a:p>
          <a:endParaRPr lang="ru-RU"/>
        </a:p>
      </dgm:t>
    </dgm:pt>
    <dgm:pt modelId="{0CEF1269-A44F-44E7-A24F-69582639C932}">
      <dgm:prSet phldrT="[Текст]" custT="1"/>
      <dgm:spPr>
        <a:solidFill>
          <a:schemeClr val="accent4"/>
        </a:solidFill>
      </dgm:spPr>
      <dgm:t>
        <a:bodyPr/>
        <a:lstStyle/>
        <a:p>
          <a:pPr algn="ctr"/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     налог,  взимаемый  в  связи  с  применением  патентной системы налогообложения</a:t>
          </a:r>
          <a:endParaRPr lang="ru-RU" sz="18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A7E1EE4-0116-4458-BB60-42AB823F1585}" type="parTrans" cxnId="{D977B023-C5A1-43A6-8700-937569420900}">
      <dgm:prSet/>
      <dgm:spPr/>
      <dgm:t>
        <a:bodyPr/>
        <a:lstStyle/>
        <a:p>
          <a:endParaRPr lang="ru-RU"/>
        </a:p>
      </dgm:t>
    </dgm:pt>
    <dgm:pt modelId="{FF3EB390-9DA9-47FF-BD21-15F9458D5EB2}" type="sibTrans" cxnId="{D977B023-C5A1-43A6-8700-937569420900}">
      <dgm:prSet/>
      <dgm:spPr/>
      <dgm:t>
        <a:bodyPr/>
        <a:lstStyle/>
        <a:p>
          <a:endParaRPr lang="ru-RU"/>
        </a:p>
      </dgm:t>
    </dgm:pt>
    <dgm:pt modelId="{208D9FAA-9401-4386-A978-BDA8D3A131C9}">
      <dgm:prSet phldrT="[Текст]" custT="1"/>
      <dgm:spPr>
        <a:solidFill>
          <a:schemeClr val="accent4"/>
        </a:solidFill>
      </dgm:spPr>
      <dgm:t>
        <a:bodyPr/>
        <a:lstStyle/>
        <a:p>
          <a:pPr algn="ctr"/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  акцизы  на  автомобильный  и  прямогонный  бензин,  дизельное  топливо,  моторные  масла  для  дизельных  и  (или)  карбюраторных  (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инжекторных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)  двигателей</a:t>
          </a:r>
          <a:endParaRPr lang="ru-RU" sz="18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A266C92-4851-426B-85F9-FE06DB090A0B}" type="parTrans" cxnId="{8C52EB48-6645-4244-9DD5-17B14C023EAB}">
      <dgm:prSet/>
      <dgm:spPr/>
      <dgm:t>
        <a:bodyPr/>
        <a:lstStyle/>
        <a:p>
          <a:endParaRPr lang="ru-RU"/>
        </a:p>
      </dgm:t>
    </dgm:pt>
    <dgm:pt modelId="{6071B97A-4DA7-45D8-A14D-E7E6B6060117}" type="sibTrans" cxnId="{8C52EB48-6645-4244-9DD5-17B14C023EAB}">
      <dgm:prSet/>
      <dgm:spPr/>
      <dgm:t>
        <a:bodyPr/>
        <a:lstStyle/>
        <a:p>
          <a:endParaRPr lang="ru-RU"/>
        </a:p>
      </dgm:t>
    </dgm:pt>
    <dgm:pt modelId="{624D1BD6-AF1E-486D-B1F9-7DC25094AE10}" type="pres">
      <dgm:prSet presAssocID="{579EE459-82DA-4D09-ABC3-11859FD35D39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20BC777-322A-47A9-B787-C5B7392B6E7C}" type="pres">
      <dgm:prSet presAssocID="{82814004-D686-4050-BA42-04A072AA0895}" presName="comp" presStyleCnt="0"/>
      <dgm:spPr/>
    </dgm:pt>
    <dgm:pt modelId="{8AA39501-FA55-4532-B35E-E86F7AE58E09}" type="pres">
      <dgm:prSet presAssocID="{82814004-D686-4050-BA42-04A072AA0895}" presName="box" presStyleLbl="node1" presStyleIdx="0" presStyleCnt="4" custLinFactNeighborX="127" custLinFactNeighborY="-838"/>
      <dgm:spPr/>
      <dgm:t>
        <a:bodyPr/>
        <a:lstStyle/>
        <a:p>
          <a:endParaRPr lang="ru-RU"/>
        </a:p>
      </dgm:t>
    </dgm:pt>
    <dgm:pt modelId="{54AC4603-DCBF-4D36-B675-B50E4F1D39B0}" type="pres">
      <dgm:prSet presAssocID="{82814004-D686-4050-BA42-04A072AA0895}" presName="img" presStyleLbl="fgImgPlace1" presStyleIdx="0" presStyleCnt="4" custScaleX="94296" custScaleY="103290" custLinFactNeighborX="69187" custLinFactNeighborY="303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6C0A6C32-A9CF-46C1-8164-199D0F8FDC46}" type="pres">
      <dgm:prSet presAssocID="{82814004-D686-4050-BA42-04A072AA0895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BA66DE-286D-4ED9-ACA7-9C306ECCE366}" type="pres">
      <dgm:prSet presAssocID="{961BE293-E881-43FA-A8AB-550692059179}" presName="spacer" presStyleCnt="0"/>
      <dgm:spPr/>
    </dgm:pt>
    <dgm:pt modelId="{3981F2EF-55CC-4097-83E6-6AAD5AC05EE4}" type="pres">
      <dgm:prSet presAssocID="{208D9FAA-9401-4386-A978-BDA8D3A131C9}" presName="comp" presStyleCnt="0"/>
      <dgm:spPr/>
    </dgm:pt>
    <dgm:pt modelId="{9AEE5775-3A47-475A-BD66-531DDB52C7DB}" type="pres">
      <dgm:prSet presAssocID="{208D9FAA-9401-4386-A978-BDA8D3A131C9}" presName="box" presStyleLbl="node1" presStyleIdx="1" presStyleCnt="4"/>
      <dgm:spPr/>
      <dgm:t>
        <a:bodyPr/>
        <a:lstStyle/>
        <a:p>
          <a:endParaRPr lang="ru-RU"/>
        </a:p>
      </dgm:t>
    </dgm:pt>
    <dgm:pt modelId="{43DE756C-079E-4360-AFB7-52489D79EC23}" type="pres">
      <dgm:prSet presAssocID="{208D9FAA-9401-4386-A978-BDA8D3A131C9}" presName="img" presStyleLbl="fgImgPlace1" presStyleIdx="1" presStyleCnt="4" custScaleX="100195" custScaleY="105409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6000" b="-46000"/>
          </a:stretch>
        </a:blipFill>
      </dgm:spPr>
      <dgm:t>
        <a:bodyPr/>
        <a:lstStyle/>
        <a:p>
          <a:endParaRPr lang="ru-RU"/>
        </a:p>
      </dgm:t>
    </dgm:pt>
    <dgm:pt modelId="{2F41D233-9CD0-4AF2-A05E-EEF0FD3B97ED}" type="pres">
      <dgm:prSet presAssocID="{208D9FAA-9401-4386-A978-BDA8D3A131C9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06BAFE-6C92-445B-9D30-3CB90A075342}" type="pres">
      <dgm:prSet presAssocID="{6071B97A-4DA7-45D8-A14D-E7E6B6060117}" presName="spacer" presStyleCnt="0"/>
      <dgm:spPr/>
    </dgm:pt>
    <dgm:pt modelId="{4924853B-ACF2-4538-91FD-2DBB4A76B8E1}" type="pres">
      <dgm:prSet presAssocID="{1BE3339B-4F5D-40D0-AAEE-184097C52124}" presName="comp" presStyleCnt="0"/>
      <dgm:spPr/>
    </dgm:pt>
    <dgm:pt modelId="{90FD1728-012A-4328-9A5A-DCF5E766D99B}" type="pres">
      <dgm:prSet presAssocID="{1BE3339B-4F5D-40D0-AAEE-184097C52124}" presName="box" presStyleLbl="node1" presStyleIdx="2" presStyleCnt="4"/>
      <dgm:spPr/>
      <dgm:t>
        <a:bodyPr/>
        <a:lstStyle/>
        <a:p>
          <a:endParaRPr lang="ru-RU"/>
        </a:p>
      </dgm:t>
    </dgm:pt>
    <dgm:pt modelId="{CCECE198-849D-44BE-9713-E8783111089D}" type="pres">
      <dgm:prSet presAssocID="{1BE3339B-4F5D-40D0-AAEE-184097C52124}" presName="img" presStyleLbl="fgImgPlace1" presStyleIdx="2" presStyleCnt="4" custLinFactNeighborX="73603" custLinFactNeighborY="-91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69DB2FB9-5569-43D1-9B91-104504C15DB1}" type="pres">
      <dgm:prSet presAssocID="{1BE3339B-4F5D-40D0-AAEE-184097C52124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A630EB-B844-47B6-B919-3ECA5F7C9A42}" type="pres">
      <dgm:prSet presAssocID="{894D58B5-B30E-404B-AF06-1AF55E90A33D}" presName="spacer" presStyleCnt="0"/>
      <dgm:spPr/>
    </dgm:pt>
    <dgm:pt modelId="{862E02EA-632E-4167-86D5-B7FFC911A77C}" type="pres">
      <dgm:prSet presAssocID="{0CEF1269-A44F-44E7-A24F-69582639C932}" presName="comp" presStyleCnt="0"/>
      <dgm:spPr/>
    </dgm:pt>
    <dgm:pt modelId="{1F65F898-8FC8-4B7E-871A-91F9DC7FFC5D}" type="pres">
      <dgm:prSet presAssocID="{0CEF1269-A44F-44E7-A24F-69582639C932}" presName="box" presStyleLbl="node1" presStyleIdx="3" presStyleCnt="4"/>
      <dgm:spPr/>
      <dgm:t>
        <a:bodyPr/>
        <a:lstStyle/>
        <a:p>
          <a:endParaRPr lang="ru-RU"/>
        </a:p>
      </dgm:t>
    </dgm:pt>
    <dgm:pt modelId="{1032F5C1-4C48-4B37-A839-98DD4E911BE2}" type="pres">
      <dgm:prSet presAssocID="{0CEF1269-A44F-44E7-A24F-69582639C932}" presName="img" presStyleLbl="fgImgPlace1" presStyleIdx="3" presStyleCnt="4" custLinFactNeighborX="33860" custLinFactNeighborY="-2887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</dgm:spPr>
      <dgm:t>
        <a:bodyPr/>
        <a:lstStyle/>
        <a:p>
          <a:endParaRPr lang="ru-RU"/>
        </a:p>
      </dgm:t>
    </dgm:pt>
    <dgm:pt modelId="{A7DEB490-6212-463A-AA7B-F3A0112965D6}" type="pres">
      <dgm:prSet presAssocID="{0CEF1269-A44F-44E7-A24F-69582639C932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866B81B-D9B2-4283-82ED-69B22F28CBE0}" type="presOf" srcId="{0CEF1269-A44F-44E7-A24F-69582639C932}" destId="{A7DEB490-6212-463A-AA7B-F3A0112965D6}" srcOrd="1" destOrd="0" presId="urn:microsoft.com/office/officeart/2005/8/layout/vList4#1"/>
    <dgm:cxn modelId="{FF787FEA-CECE-4110-973E-F1B3BB638ED2}" type="presOf" srcId="{82814004-D686-4050-BA42-04A072AA0895}" destId="{8AA39501-FA55-4532-B35E-E86F7AE58E09}" srcOrd="0" destOrd="0" presId="urn:microsoft.com/office/officeart/2005/8/layout/vList4#1"/>
    <dgm:cxn modelId="{0213FAEC-C1DD-4B42-8558-9DF417BB3B39}" type="presOf" srcId="{579EE459-82DA-4D09-ABC3-11859FD35D39}" destId="{624D1BD6-AF1E-486D-B1F9-7DC25094AE10}" srcOrd="0" destOrd="0" presId="urn:microsoft.com/office/officeart/2005/8/layout/vList4#1"/>
    <dgm:cxn modelId="{D977B023-C5A1-43A6-8700-937569420900}" srcId="{579EE459-82DA-4D09-ABC3-11859FD35D39}" destId="{0CEF1269-A44F-44E7-A24F-69582639C932}" srcOrd="3" destOrd="0" parTransId="{2A7E1EE4-0116-4458-BB60-42AB823F1585}" sibTransId="{FF3EB390-9DA9-47FF-BD21-15F9458D5EB2}"/>
    <dgm:cxn modelId="{8C52EB48-6645-4244-9DD5-17B14C023EAB}" srcId="{579EE459-82DA-4D09-ABC3-11859FD35D39}" destId="{208D9FAA-9401-4386-A978-BDA8D3A131C9}" srcOrd="1" destOrd="0" parTransId="{EA266C92-4851-426B-85F9-FE06DB090A0B}" sibTransId="{6071B97A-4DA7-45D8-A14D-E7E6B6060117}"/>
    <dgm:cxn modelId="{C6F6803D-A998-47CB-8BA5-A2B19FDDA4C0}" type="presOf" srcId="{208D9FAA-9401-4386-A978-BDA8D3A131C9}" destId="{2F41D233-9CD0-4AF2-A05E-EEF0FD3B97ED}" srcOrd="1" destOrd="0" presId="urn:microsoft.com/office/officeart/2005/8/layout/vList4#1"/>
    <dgm:cxn modelId="{B1B4E9C4-F89E-405F-9E8E-82D0E2BF34BC}" type="presOf" srcId="{1BE3339B-4F5D-40D0-AAEE-184097C52124}" destId="{90FD1728-012A-4328-9A5A-DCF5E766D99B}" srcOrd="0" destOrd="0" presId="urn:microsoft.com/office/officeart/2005/8/layout/vList4#1"/>
    <dgm:cxn modelId="{D115F279-7BA6-44AB-9435-249DEFE7C86D}" type="presOf" srcId="{0CEF1269-A44F-44E7-A24F-69582639C932}" destId="{1F65F898-8FC8-4B7E-871A-91F9DC7FFC5D}" srcOrd="0" destOrd="0" presId="urn:microsoft.com/office/officeart/2005/8/layout/vList4#1"/>
    <dgm:cxn modelId="{88914620-FEF0-4E10-B48B-E81939EF9489}" type="presOf" srcId="{1BE3339B-4F5D-40D0-AAEE-184097C52124}" destId="{69DB2FB9-5569-43D1-9B91-104504C15DB1}" srcOrd="1" destOrd="0" presId="urn:microsoft.com/office/officeart/2005/8/layout/vList4#1"/>
    <dgm:cxn modelId="{C6E60D22-DC4A-4BDF-A0FA-287FB4C54ECD}" type="presOf" srcId="{208D9FAA-9401-4386-A978-BDA8D3A131C9}" destId="{9AEE5775-3A47-475A-BD66-531DDB52C7DB}" srcOrd="0" destOrd="0" presId="urn:microsoft.com/office/officeart/2005/8/layout/vList4#1"/>
    <dgm:cxn modelId="{2A479A88-D066-4BFF-BAD8-12AAB2CCB150}" type="presOf" srcId="{82814004-D686-4050-BA42-04A072AA0895}" destId="{6C0A6C32-A9CF-46C1-8164-199D0F8FDC46}" srcOrd="1" destOrd="0" presId="urn:microsoft.com/office/officeart/2005/8/layout/vList4#1"/>
    <dgm:cxn modelId="{2589718A-73C4-4E24-8B5D-359DE111D3BB}" srcId="{579EE459-82DA-4D09-ABC3-11859FD35D39}" destId="{82814004-D686-4050-BA42-04A072AA0895}" srcOrd="0" destOrd="0" parTransId="{F5D4858B-08A3-44ED-86F8-461CA99BC2E4}" sibTransId="{961BE293-E881-43FA-A8AB-550692059179}"/>
    <dgm:cxn modelId="{825AE86C-595E-4A79-BC13-13BADCAEE42A}" srcId="{579EE459-82DA-4D09-ABC3-11859FD35D39}" destId="{1BE3339B-4F5D-40D0-AAEE-184097C52124}" srcOrd="2" destOrd="0" parTransId="{3779A5DB-717A-4F2E-AF36-61E4F762C21B}" sibTransId="{894D58B5-B30E-404B-AF06-1AF55E90A33D}"/>
    <dgm:cxn modelId="{638C3AD9-8821-406D-9D46-B2B017B8F228}" type="presParOf" srcId="{624D1BD6-AF1E-486D-B1F9-7DC25094AE10}" destId="{C20BC777-322A-47A9-B787-C5B7392B6E7C}" srcOrd="0" destOrd="0" presId="urn:microsoft.com/office/officeart/2005/8/layout/vList4#1"/>
    <dgm:cxn modelId="{1E0D3A9C-6C24-4FC6-87A6-50079D5A299F}" type="presParOf" srcId="{C20BC777-322A-47A9-B787-C5B7392B6E7C}" destId="{8AA39501-FA55-4532-B35E-E86F7AE58E09}" srcOrd="0" destOrd="0" presId="urn:microsoft.com/office/officeart/2005/8/layout/vList4#1"/>
    <dgm:cxn modelId="{539225D9-7E0C-4B66-88DE-474E881364AA}" type="presParOf" srcId="{C20BC777-322A-47A9-B787-C5B7392B6E7C}" destId="{54AC4603-DCBF-4D36-B675-B50E4F1D39B0}" srcOrd="1" destOrd="0" presId="urn:microsoft.com/office/officeart/2005/8/layout/vList4#1"/>
    <dgm:cxn modelId="{F52BACF7-1AB3-435F-A4B7-392304785256}" type="presParOf" srcId="{C20BC777-322A-47A9-B787-C5B7392B6E7C}" destId="{6C0A6C32-A9CF-46C1-8164-199D0F8FDC46}" srcOrd="2" destOrd="0" presId="urn:microsoft.com/office/officeart/2005/8/layout/vList4#1"/>
    <dgm:cxn modelId="{34488C1C-E0F5-49AA-AF9A-160980EC1924}" type="presParOf" srcId="{624D1BD6-AF1E-486D-B1F9-7DC25094AE10}" destId="{D6BA66DE-286D-4ED9-ACA7-9C306ECCE366}" srcOrd="1" destOrd="0" presId="urn:microsoft.com/office/officeart/2005/8/layout/vList4#1"/>
    <dgm:cxn modelId="{5FBF7DAE-E1D3-464B-9758-CA89BC6F8010}" type="presParOf" srcId="{624D1BD6-AF1E-486D-B1F9-7DC25094AE10}" destId="{3981F2EF-55CC-4097-83E6-6AAD5AC05EE4}" srcOrd="2" destOrd="0" presId="urn:microsoft.com/office/officeart/2005/8/layout/vList4#1"/>
    <dgm:cxn modelId="{993FBF83-E349-4CD2-97A4-CC098EE8C428}" type="presParOf" srcId="{3981F2EF-55CC-4097-83E6-6AAD5AC05EE4}" destId="{9AEE5775-3A47-475A-BD66-531DDB52C7DB}" srcOrd="0" destOrd="0" presId="urn:microsoft.com/office/officeart/2005/8/layout/vList4#1"/>
    <dgm:cxn modelId="{3B499EF4-84C6-4079-AC59-FFBFD587F78C}" type="presParOf" srcId="{3981F2EF-55CC-4097-83E6-6AAD5AC05EE4}" destId="{43DE756C-079E-4360-AFB7-52489D79EC23}" srcOrd="1" destOrd="0" presId="urn:microsoft.com/office/officeart/2005/8/layout/vList4#1"/>
    <dgm:cxn modelId="{E75CF49B-B37B-4E8A-842B-790317703B28}" type="presParOf" srcId="{3981F2EF-55CC-4097-83E6-6AAD5AC05EE4}" destId="{2F41D233-9CD0-4AF2-A05E-EEF0FD3B97ED}" srcOrd="2" destOrd="0" presId="urn:microsoft.com/office/officeart/2005/8/layout/vList4#1"/>
    <dgm:cxn modelId="{EED7DDE5-7DA9-4825-B0E0-D5DC7AFDF717}" type="presParOf" srcId="{624D1BD6-AF1E-486D-B1F9-7DC25094AE10}" destId="{E206BAFE-6C92-445B-9D30-3CB90A075342}" srcOrd="3" destOrd="0" presId="urn:microsoft.com/office/officeart/2005/8/layout/vList4#1"/>
    <dgm:cxn modelId="{EB556423-90D7-4910-9EFD-1DEB6A318990}" type="presParOf" srcId="{624D1BD6-AF1E-486D-B1F9-7DC25094AE10}" destId="{4924853B-ACF2-4538-91FD-2DBB4A76B8E1}" srcOrd="4" destOrd="0" presId="urn:microsoft.com/office/officeart/2005/8/layout/vList4#1"/>
    <dgm:cxn modelId="{1CD6919F-E3E1-4581-B65B-237B0B12AF47}" type="presParOf" srcId="{4924853B-ACF2-4538-91FD-2DBB4A76B8E1}" destId="{90FD1728-012A-4328-9A5A-DCF5E766D99B}" srcOrd="0" destOrd="0" presId="urn:microsoft.com/office/officeart/2005/8/layout/vList4#1"/>
    <dgm:cxn modelId="{3293CB79-673C-44C1-810A-70D5B95FFEF9}" type="presParOf" srcId="{4924853B-ACF2-4538-91FD-2DBB4A76B8E1}" destId="{CCECE198-849D-44BE-9713-E8783111089D}" srcOrd="1" destOrd="0" presId="urn:microsoft.com/office/officeart/2005/8/layout/vList4#1"/>
    <dgm:cxn modelId="{2CCFCDCD-2C4B-4FBA-A3DC-8D489C6DB645}" type="presParOf" srcId="{4924853B-ACF2-4538-91FD-2DBB4A76B8E1}" destId="{69DB2FB9-5569-43D1-9B91-104504C15DB1}" srcOrd="2" destOrd="0" presId="urn:microsoft.com/office/officeart/2005/8/layout/vList4#1"/>
    <dgm:cxn modelId="{00FE7961-A5B1-4D40-BD53-6BBA7B977EB8}" type="presParOf" srcId="{624D1BD6-AF1E-486D-B1F9-7DC25094AE10}" destId="{C1A630EB-B844-47B6-B919-3ECA5F7C9A42}" srcOrd="5" destOrd="0" presId="urn:microsoft.com/office/officeart/2005/8/layout/vList4#1"/>
    <dgm:cxn modelId="{B445A0CD-CEFD-4484-8FFA-3148E9ECFF6B}" type="presParOf" srcId="{624D1BD6-AF1E-486D-B1F9-7DC25094AE10}" destId="{862E02EA-632E-4167-86D5-B7FFC911A77C}" srcOrd="6" destOrd="0" presId="urn:microsoft.com/office/officeart/2005/8/layout/vList4#1"/>
    <dgm:cxn modelId="{52C5F950-F25C-40B7-824F-DA8BC8DB2B3C}" type="presParOf" srcId="{862E02EA-632E-4167-86D5-B7FFC911A77C}" destId="{1F65F898-8FC8-4B7E-871A-91F9DC7FFC5D}" srcOrd="0" destOrd="0" presId="urn:microsoft.com/office/officeart/2005/8/layout/vList4#1"/>
    <dgm:cxn modelId="{08D60208-6AB2-4CB0-A830-AE149546A44E}" type="presParOf" srcId="{862E02EA-632E-4167-86D5-B7FFC911A77C}" destId="{1032F5C1-4C48-4B37-A839-98DD4E911BE2}" srcOrd="1" destOrd="0" presId="urn:microsoft.com/office/officeart/2005/8/layout/vList4#1"/>
    <dgm:cxn modelId="{61C8CC89-0CF5-4383-ADE9-CE1D447FCD53}" type="presParOf" srcId="{862E02EA-632E-4167-86D5-B7FFC911A77C}" destId="{A7DEB490-6212-463A-AA7B-F3A0112965D6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63EDCCD-9AE3-4212-B6F4-C4F8E081A048}" type="doc">
      <dgm:prSet loTypeId="urn:microsoft.com/office/officeart/2005/8/layout/vList4#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5AF6A07-00C9-42FA-AD24-661C5E76317A}">
      <dgm:prSet phldrT="[Текст]" custT="1"/>
      <dgm:spPr>
        <a:solidFill>
          <a:schemeClr val="accent4"/>
        </a:solidFill>
      </dgm:spPr>
      <dgm:t>
        <a:bodyPr/>
        <a:lstStyle/>
        <a:p>
          <a:pPr algn="ctr"/>
          <a:r>
            <a:rPr lang="ru-RU" sz="18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Штрафы, санкции</a:t>
          </a:r>
          <a:endParaRPr lang="ru-RU" sz="18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FEE12AB-962F-4E2B-B8C3-17B805C8F6C0}" type="parTrans" cxnId="{B8A58BBC-AC0A-4091-8B07-871E797C19A5}">
      <dgm:prSet/>
      <dgm:spPr/>
      <dgm:t>
        <a:bodyPr/>
        <a:lstStyle/>
        <a:p>
          <a:endParaRPr lang="ru-RU"/>
        </a:p>
      </dgm:t>
    </dgm:pt>
    <dgm:pt modelId="{DE015339-9B81-49A5-8D62-CDA73A33D608}" type="sibTrans" cxnId="{B8A58BBC-AC0A-4091-8B07-871E797C19A5}">
      <dgm:prSet/>
      <dgm:spPr/>
      <dgm:t>
        <a:bodyPr/>
        <a:lstStyle/>
        <a:p>
          <a:endParaRPr lang="ru-RU"/>
        </a:p>
      </dgm:t>
    </dgm:pt>
    <dgm:pt modelId="{28B14A39-F018-4F16-8A8E-6AB0A4E0925D}">
      <dgm:prSet phldrT="[Текст]" custT="1"/>
      <dgm:spPr>
        <a:solidFill>
          <a:schemeClr val="accent4"/>
        </a:solidFill>
      </dgm:spPr>
      <dgm:t>
        <a:bodyPr/>
        <a:lstStyle/>
        <a:p>
          <a:pPr algn="ctr"/>
          <a:r>
            <a:rPr lang="ru-RU" sz="18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Государственная  пошлина</a:t>
          </a:r>
          <a:endParaRPr lang="ru-RU" sz="18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7EB1FC3-3186-44E8-98DB-E698B4750C1F}" type="parTrans" cxnId="{DD07609B-4540-47F8-9A3B-F340F4046126}">
      <dgm:prSet/>
      <dgm:spPr/>
      <dgm:t>
        <a:bodyPr/>
        <a:lstStyle/>
        <a:p>
          <a:endParaRPr lang="ru-RU"/>
        </a:p>
      </dgm:t>
    </dgm:pt>
    <dgm:pt modelId="{B04C0CFD-A7EF-4578-B16E-511276B66B9D}" type="sibTrans" cxnId="{DD07609B-4540-47F8-9A3B-F340F4046126}">
      <dgm:prSet/>
      <dgm:spPr/>
      <dgm:t>
        <a:bodyPr/>
        <a:lstStyle/>
        <a:p>
          <a:endParaRPr lang="ru-RU"/>
        </a:p>
      </dgm:t>
    </dgm:pt>
    <dgm:pt modelId="{DAE8E89C-9547-431B-A386-86677968B8B8}">
      <dgm:prSet phldrT="[Текст]" custT="1"/>
      <dgm:spPr>
        <a:solidFill>
          <a:schemeClr val="accent4"/>
        </a:solidFill>
      </dgm:spPr>
      <dgm:t>
        <a:bodyPr/>
        <a:lstStyle/>
        <a:p>
          <a:pPr algn="ctr"/>
          <a:r>
            <a:rPr lang="ru-RU" sz="18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Доходы  от  использования  имущества,  находящегося  в  государственной  и  муниципальной  собственности</a:t>
          </a:r>
          <a:endParaRPr lang="ru-RU" sz="18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660A8E7-966C-4B3B-AC52-10A965F034E4}" type="parTrans" cxnId="{220E0520-9473-42C1-8572-FE4F2A56563D}">
      <dgm:prSet/>
      <dgm:spPr/>
      <dgm:t>
        <a:bodyPr/>
        <a:lstStyle/>
        <a:p>
          <a:endParaRPr lang="ru-RU"/>
        </a:p>
      </dgm:t>
    </dgm:pt>
    <dgm:pt modelId="{06AD872B-927D-4C1F-BD25-B116CB0F958C}" type="sibTrans" cxnId="{220E0520-9473-42C1-8572-FE4F2A56563D}">
      <dgm:prSet/>
      <dgm:spPr/>
      <dgm:t>
        <a:bodyPr/>
        <a:lstStyle/>
        <a:p>
          <a:endParaRPr lang="ru-RU"/>
        </a:p>
      </dgm:t>
    </dgm:pt>
    <dgm:pt modelId="{AB72EB0A-33CB-415B-BCA1-B4C81FD5F080}">
      <dgm:prSet phldrT="[Текст]" custT="1"/>
      <dgm:spPr>
        <a:solidFill>
          <a:schemeClr val="accent4"/>
        </a:solidFill>
      </dgm:spPr>
      <dgm:t>
        <a:bodyPr/>
        <a:lstStyle/>
        <a:p>
          <a:pPr algn="l">
            <a:lnSpc>
              <a:spcPct val="90000"/>
            </a:lnSpc>
          </a:pPr>
          <a:r>
            <a:rPr lang="ru-RU" sz="18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Платежи  при  пользовании  природными </a:t>
          </a:r>
        </a:p>
        <a:p>
          <a:pPr algn="ctr">
            <a:lnSpc>
              <a:spcPct val="100000"/>
            </a:lnSpc>
          </a:pPr>
          <a:r>
            <a:rPr lang="ru-RU" sz="18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ресурсами</a:t>
          </a:r>
          <a:endParaRPr lang="ru-RU" sz="18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92E43A3-DD06-4271-B249-4E8A29B694AF}" type="parTrans" cxnId="{C563ADEC-3054-46C2-9E64-15AC8A7432C6}">
      <dgm:prSet/>
      <dgm:spPr/>
      <dgm:t>
        <a:bodyPr/>
        <a:lstStyle/>
        <a:p>
          <a:endParaRPr lang="ru-RU"/>
        </a:p>
      </dgm:t>
    </dgm:pt>
    <dgm:pt modelId="{8A489B28-CE27-47F1-BE18-9294ABFB1D6F}" type="sibTrans" cxnId="{C563ADEC-3054-46C2-9E64-15AC8A7432C6}">
      <dgm:prSet/>
      <dgm:spPr/>
      <dgm:t>
        <a:bodyPr/>
        <a:lstStyle/>
        <a:p>
          <a:endParaRPr lang="ru-RU"/>
        </a:p>
      </dgm:t>
    </dgm:pt>
    <dgm:pt modelId="{0A0BCE4F-F2C0-4278-969F-F6490997108D}">
      <dgm:prSet phldrT="[Текст]" custT="1"/>
      <dgm:spPr>
        <a:solidFill>
          <a:schemeClr val="accent4"/>
        </a:solidFill>
      </dgm:spPr>
      <dgm:t>
        <a:bodyPr/>
        <a:lstStyle/>
        <a:p>
          <a:pPr algn="ctr"/>
          <a:r>
            <a:rPr lang="ru-RU" sz="18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Доходы  от  продажи  материальных  и  нематериальных  активов</a:t>
          </a:r>
          <a:endParaRPr lang="ru-RU" sz="18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C95497C-101B-42E6-AD80-003A56F25A51}" type="parTrans" cxnId="{DBD68DE0-E567-469E-B1B8-CD098BE28135}">
      <dgm:prSet/>
      <dgm:spPr/>
      <dgm:t>
        <a:bodyPr/>
        <a:lstStyle/>
        <a:p>
          <a:endParaRPr lang="ru-RU"/>
        </a:p>
      </dgm:t>
    </dgm:pt>
    <dgm:pt modelId="{B1FFBCB0-2BD0-496E-B24F-0A5EA8BAB055}" type="sibTrans" cxnId="{DBD68DE0-E567-469E-B1B8-CD098BE28135}">
      <dgm:prSet/>
      <dgm:spPr/>
      <dgm:t>
        <a:bodyPr/>
        <a:lstStyle/>
        <a:p>
          <a:endParaRPr lang="ru-RU"/>
        </a:p>
      </dgm:t>
    </dgm:pt>
    <dgm:pt modelId="{E5CDBA5C-3FA3-47D6-B4AC-580B83C567F1}" type="pres">
      <dgm:prSet presAssocID="{763EDCCD-9AE3-4212-B6F4-C4F8E081A048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A77631F-3B09-43D5-B1FF-D34425E02A4C}" type="pres">
      <dgm:prSet presAssocID="{28B14A39-F018-4F16-8A8E-6AB0A4E0925D}" presName="comp" presStyleCnt="0"/>
      <dgm:spPr/>
    </dgm:pt>
    <dgm:pt modelId="{1FD9D600-2B11-4485-ADEC-D8264912C430}" type="pres">
      <dgm:prSet presAssocID="{28B14A39-F018-4F16-8A8E-6AB0A4E0925D}" presName="box" presStyleLbl="node1" presStyleIdx="0" presStyleCnt="5" custLinFactNeighborY="9648"/>
      <dgm:spPr/>
      <dgm:t>
        <a:bodyPr/>
        <a:lstStyle/>
        <a:p>
          <a:endParaRPr lang="ru-RU"/>
        </a:p>
      </dgm:t>
    </dgm:pt>
    <dgm:pt modelId="{D47C1952-B301-425B-BFCD-E4B9469595F5}" type="pres">
      <dgm:prSet presAssocID="{28B14A39-F018-4F16-8A8E-6AB0A4E0925D}" presName="img" presStyleLbl="fgImgPlace1" presStyleIdx="0" presStyleCnt="5" custScaleX="90148" custScaleY="114996" custLinFactX="12980" custLinFactNeighborX="100000" custLinFactNeighborY="-44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2000" b="-42000"/>
          </a:stretch>
        </a:blipFill>
      </dgm:spPr>
      <dgm:t>
        <a:bodyPr/>
        <a:lstStyle/>
        <a:p>
          <a:endParaRPr lang="ru-RU"/>
        </a:p>
      </dgm:t>
    </dgm:pt>
    <dgm:pt modelId="{EE9600D8-68E2-468B-B4AB-57F006E960EE}" type="pres">
      <dgm:prSet presAssocID="{28B14A39-F018-4F16-8A8E-6AB0A4E0925D}" presName="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1735E9-5D54-4024-83AC-793FC9F440C6}" type="pres">
      <dgm:prSet presAssocID="{B04C0CFD-A7EF-4578-B16E-511276B66B9D}" presName="spacer" presStyleCnt="0"/>
      <dgm:spPr/>
    </dgm:pt>
    <dgm:pt modelId="{963A5346-6B89-4116-B3F2-54A850F61929}" type="pres">
      <dgm:prSet presAssocID="{DAE8E89C-9547-431B-A386-86677968B8B8}" presName="comp" presStyleCnt="0"/>
      <dgm:spPr/>
    </dgm:pt>
    <dgm:pt modelId="{F0B3AE81-D0B8-45C3-9365-A43C15ABE30E}" type="pres">
      <dgm:prSet presAssocID="{DAE8E89C-9547-431B-A386-86677968B8B8}" presName="box" presStyleLbl="node1" presStyleIdx="1" presStyleCnt="5"/>
      <dgm:spPr/>
      <dgm:t>
        <a:bodyPr/>
        <a:lstStyle/>
        <a:p>
          <a:endParaRPr lang="ru-RU"/>
        </a:p>
      </dgm:t>
    </dgm:pt>
    <dgm:pt modelId="{C95C4C26-0A00-4DD4-9585-ACB7DAF498D1}" type="pres">
      <dgm:prSet presAssocID="{DAE8E89C-9547-431B-A386-86677968B8B8}" presName="img" presStyleLbl="fgImgPlace1" presStyleIdx="1" presStyleCnt="5" custScaleX="95317" custScaleY="10659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3000" b="-53000"/>
          </a:stretch>
        </a:blipFill>
      </dgm:spPr>
      <dgm:t>
        <a:bodyPr/>
        <a:lstStyle/>
        <a:p>
          <a:endParaRPr lang="ru-RU"/>
        </a:p>
      </dgm:t>
    </dgm:pt>
    <dgm:pt modelId="{00D1FBE7-6837-4799-80EB-7503F009746D}" type="pres">
      <dgm:prSet presAssocID="{DAE8E89C-9547-431B-A386-86677968B8B8}" presName="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000413-0006-41D8-B2DA-5F9C75D2940B}" type="pres">
      <dgm:prSet presAssocID="{06AD872B-927D-4C1F-BD25-B116CB0F958C}" presName="spacer" presStyleCnt="0"/>
      <dgm:spPr/>
    </dgm:pt>
    <dgm:pt modelId="{448EC375-FD40-4F99-9944-9C791F4ADB57}" type="pres">
      <dgm:prSet presAssocID="{AB72EB0A-33CB-415B-BCA1-B4C81FD5F080}" presName="comp" presStyleCnt="0"/>
      <dgm:spPr/>
    </dgm:pt>
    <dgm:pt modelId="{77A150C8-C30B-41C5-8A30-6AA2DC24AB33}" type="pres">
      <dgm:prSet presAssocID="{AB72EB0A-33CB-415B-BCA1-B4C81FD5F080}" presName="box" presStyleLbl="node1" presStyleIdx="2" presStyleCnt="5"/>
      <dgm:spPr/>
      <dgm:t>
        <a:bodyPr/>
        <a:lstStyle/>
        <a:p>
          <a:endParaRPr lang="ru-RU"/>
        </a:p>
      </dgm:t>
    </dgm:pt>
    <dgm:pt modelId="{A6F20541-12B9-4E9A-B9FC-28942D0E71C7}" type="pres">
      <dgm:prSet presAssocID="{AB72EB0A-33CB-415B-BCA1-B4C81FD5F080}" presName="img" presStyleLbl="fgImgPlace1" presStyleIdx="2" presStyleCnt="5" custScaleX="88771" custLinFactX="187450" custLinFactNeighborX="200000" custLinFactNeighborY="2271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7000" b="-27000"/>
          </a:stretch>
        </a:blipFill>
      </dgm:spPr>
      <dgm:t>
        <a:bodyPr/>
        <a:lstStyle/>
        <a:p>
          <a:endParaRPr lang="ru-RU"/>
        </a:p>
      </dgm:t>
    </dgm:pt>
    <dgm:pt modelId="{BC372989-F73F-4CB6-AED8-537A00BB066C}" type="pres">
      <dgm:prSet presAssocID="{AB72EB0A-33CB-415B-BCA1-B4C81FD5F080}" presName="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DE27AC-AAA1-4799-975E-CEFACCA5FB14}" type="pres">
      <dgm:prSet presAssocID="{8A489B28-CE27-47F1-BE18-9294ABFB1D6F}" presName="spacer" presStyleCnt="0"/>
      <dgm:spPr/>
    </dgm:pt>
    <dgm:pt modelId="{9BE5420A-2DC2-4215-A831-BDA45D1E7CC0}" type="pres">
      <dgm:prSet presAssocID="{0A0BCE4F-F2C0-4278-969F-F6490997108D}" presName="comp" presStyleCnt="0"/>
      <dgm:spPr/>
    </dgm:pt>
    <dgm:pt modelId="{CECDAA7B-2302-4501-8CD2-805223CB1597}" type="pres">
      <dgm:prSet presAssocID="{0A0BCE4F-F2C0-4278-969F-F6490997108D}" presName="box" presStyleLbl="node1" presStyleIdx="3" presStyleCnt="5"/>
      <dgm:spPr/>
      <dgm:t>
        <a:bodyPr/>
        <a:lstStyle/>
        <a:p>
          <a:endParaRPr lang="ru-RU"/>
        </a:p>
      </dgm:t>
    </dgm:pt>
    <dgm:pt modelId="{52ABEA9C-A071-4FF4-B822-00D4562D8329}" type="pres">
      <dgm:prSet presAssocID="{0A0BCE4F-F2C0-4278-969F-F6490997108D}" presName="img" presStyleLbl="fgImgPlace1" presStyleIdx="3" presStyleCnt="5" custScaleX="86485" custScaleY="91550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3000" b="-53000"/>
          </a:stretch>
        </a:blipFill>
      </dgm:spPr>
      <dgm:t>
        <a:bodyPr/>
        <a:lstStyle/>
        <a:p>
          <a:endParaRPr lang="ru-RU"/>
        </a:p>
      </dgm:t>
    </dgm:pt>
    <dgm:pt modelId="{A80D3943-8F9D-4757-B254-31C58C372494}" type="pres">
      <dgm:prSet presAssocID="{0A0BCE4F-F2C0-4278-969F-F6490997108D}" presName="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73AA43-6612-40FF-BA6C-B34CEAA50BD4}" type="pres">
      <dgm:prSet presAssocID="{B1FFBCB0-2BD0-496E-B24F-0A5EA8BAB055}" presName="spacer" presStyleCnt="0"/>
      <dgm:spPr/>
    </dgm:pt>
    <dgm:pt modelId="{5832727F-DE65-4E85-9B55-765A350A1296}" type="pres">
      <dgm:prSet presAssocID="{65AF6A07-00C9-42FA-AD24-661C5E76317A}" presName="comp" presStyleCnt="0"/>
      <dgm:spPr/>
    </dgm:pt>
    <dgm:pt modelId="{843D3D39-D245-45C9-8029-26EE2994DE97}" type="pres">
      <dgm:prSet presAssocID="{65AF6A07-00C9-42FA-AD24-661C5E76317A}" presName="box" presStyleLbl="node1" presStyleIdx="4" presStyleCnt="5" custLinFactNeighborX="-1548" custLinFactNeighborY="-2309"/>
      <dgm:spPr/>
      <dgm:t>
        <a:bodyPr/>
        <a:lstStyle/>
        <a:p>
          <a:endParaRPr lang="ru-RU"/>
        </a:p>
      </dgm:t>
    </dgm:pt>
    <dgm:pt modelId="{72140218-D027-46D7-AC59-32F15CBE5E01}" type="pres">
      <dgm:prSet presAssocID="{65AF6A07-00C9-42FA-AD24-661C5E76317A}" presName="img" presStyleLbl="fgImgPlace1" presStyleIdx="4" presStyleCnt="5" custScaleX="91169" custScaleY="94530" custLinFactX="3638" custLinFactNeighborX="100000" custLinFactNeighborY="-5251"/>
      <dgm:spPr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8000" b="-28000"/>
          </a:stretch>
        </a:blipFill>
      </dgm:spPr>
      <dgm:t>
        <a:bodyPr/>
        <a:lstStyle/>
        <a:p>
          <a:endParaRPr lang="ru-RU"/>
        </a:p>
      </dgm:t>
    </dgm:pt>
    <dgm:pt modelId="{A7C1E36C-32BA-4211-89AB-9765D706242D}" type="pres">
      <dgm:prSet presAssocID="{65AF6A07-00C9-42FA-AD24-661C5E76317A}" presName="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563ADEC-3054-46C2-9E64-15AC8A7432C6}" srcId="{763EDCCD-9AE3-4212-B6F4-C4F8E081A048}" destId="{AB72EB0A-33CB-415B-BCA1-B4C81FD5F080}" srcOrd="2" destOrd="0" parTransId="{992E43A3-DD06-4271-B249-4E8A29B694AF}" sibTransId="{8A489B28-CE27-47F1-BE18-9294ABFB1D6F}"/>
    <dgm:cxn modelId="{B8A58BBC-AC0A-4091-8B07-871E797C19A5}" srcId="{763EDCCD-9AE3-4212-B6F4-C4F8E081A048}" destId="{65AF6A07-00C9-42FA-AD24-661C5E76317A}" srcOrd="4" destOrd="0" parTransId="{AFEE12AB-962F-4E2B-B8C3-17B805C8F6C0}" sibTransId="{DE015339-9B81-49A5-8D62-CDA73A33D608}"/>
    <dgm:cxn modelId="{5F6905E3-1788-43C8-B1EA-9D7262F1588D}" type="presOf" srcId="{DAE8E89C-9547-431B-A386-86677968B8B8}" destId="{F0B3AE81-D0B8-45C3-9365-A43C15ABE30E}" srcOrd="0" destOrd="0" presId="urn:microsoft.com/office/officeart/2005/8/layout/vList4#2"/>
    <dgm:cxn modelId="{DA6F1A4F-2039-424D-926B-BA84443E7FF2}" type="presOf" srcId="{0A0BCE4F-F2C0-4278-969F-F6490997108D}" destId="{CECDAA7B-2302-4501-8CD2-805223CB1597}" srcOrd="0" destOrd="0" presId="urn:microsoft.com/office/officeart/2005/8/layout/vList4#2"/>
    <dgm:cxn modelId="{CDC5583B-45D3-425B-8918-7AD20C72D31A}" type="presOf" srcId="{28B14A39-F018-4F16-8A8E-6AB0A4E0925D}" destId="{1FD9D600-2B11-4485-ADEC-D8264912C430}" srcOrd="0" destOrd="0" presId="urn:microsoft.com/office/officeart/2005/8/layout/vList4#2"/>
    <dgm:cxn modelId="{220E0520-9473-42C1-8572-FE4F2A56563D}" srcId="{763EDCCD-9AE3-4212-B6F4-C4F8E081A048}" destId="{DAE8E89C-9547-431B-A386-86677968B8B8}" srcOrd="1" destOrd="0" parTransId="{2660A8E7-966C-4B3B-AC52-10A965F034E4}" sibTransId="{06AD872B-927D-4C1F-BD25-B116CB0F958C}"/>
    <dgm:cxn modelId="{886F4A58-5F51-4D26-B75A-850B389F4AA3}" type="presOf" srcId="{0A0BCE4F-F2C0-4278-969F-F6490997108D}" destId="{A80D3943-8F9D-4757-B254-31C58C372494}" srcOrd="1" destOrd="0" presId="urn:microsoft.com/office/officeart/2005/8/layout/vList4#2"/>
    <dgm:cxn modelId="{DD07609B-4540-47F8-9A3B-F340F4046126}" srcId="{763EDCCD-9AE3-4212-B6F4-C4F8E081A048}" destId="{28B14A39-F018-4F16-8A8E-6AB0A4E0925D}" srcOrd="0" destOrd="0" parTransId="{77EB1FC3-3186-44E8-98DB-E698B4750C1F}" sibTransId="{B04C0CFD-A7EF-4578-B16E-511276B66B9D}"/>
    <dgm:cxn modelId="{E25FC402-D49A-46A2-B93A-F13B35853352}" type="presOf" srcId="{65AF6A07-00C9-42FA-AD24-661C5E76317A}" destId="{843D3D39-D245-45C9-8029-26EE2994DE97}" srcOrd="0" destOrd="0" presId="urn:microsoft.com/office/officeart/2005/8/layout/vList4#2"/>
    <dgm:cxn modelId="{59189FEA-7131-4153-AF1E-E6ED0B108163}" type="presOf" srcId="{AB72EB0A-33CB-415B-BCA1-B4C81FD5F080}" destId="{77A150C8-C30B-41C5-8A30-6AA2DC24AB33}" srcOrd="0" destOrd="0" presId="urn:microsoft.com/office/officeart/2005/8/layout/vList4#2"/>
    <dgm:cxn modelId="{1A9E9422-BB77-44BE-AE39-D720CEEE1E2B}" type="presOf" srcId="{DAE8E89C-9547-431B-A386-86677968B8B8}" destId="{00D1FBE7-6837-4799-80EB-7503F009746D}" srcOrd="1" destOrd="0" presId="urn:microsoft.com/office/officeart/2005/8/layout/vList4#2"/>
    <dgm:cxn modelId="{DBD68DE0-E567-469E-B1B8-CD098BE28135}" srcId="{763EDCCD-9AE3-4212-B6F4-C4F8E081A048}" destId="{0A0BCE4F-F2C0-4278-969F-F6490997108D}" srcOrd="3" destOrd="0" parTransId="{DC95497C-101B-42E6-AD80-003A56F25A51}" sibTransId="{B1FFBCB0-2BD0-496E-B24F-0A5EA8BAB055}"/>
    <dgm:cxn modelId="{D706945D-2BDB-44C6-B6E6-DBF953A1FE8E}" type="presOf" srcId="{28B14A39-F018-4F16-8A8E-6AB0A4E0925D}" destId="{EE9600D8-68E2-468B-B4AB-57F006E960EE}" srcOrd="1" destOrd="0" presId="urn:microsoft.com/office/officeart/2005/8/layout/vList4#2"/>
    <dgm:cxn modelId="{2C4A3094-F422-45A9-8E96-738ACE9C1064}" type="presOf" srcId="{763EDCCD-9AE3-4212-B6F4-C4F8E081A048}" destId="{E5CDBA5C-3FA3-47D6-B4AC-580B83C567F1}" srcOrd="0" destOrd="0" presId="urn:microsoft.com/office/officeart/2005/8/layout/vList4#2"/>
    <dgm:cxn modelId="{21D64BCA-600A-4C3D-8C6F-7C6971746CC9}" type="presOf" srcId="{AB72EB0A-33CB-415B-BCA1-B4C81FD5F080}" destId="{BC372989-F73F-4CB6-AED8-537A00BB066C}" srcOrd="1" destOrd="0" presId="urn:microsoft.com/office/officeart/2005/8/layout/vList4#2"/>
    <dgm:cxn modelId="{9BA20759-153E-469D-88EE-3F8DE1B150D5}" type="presOf" srcId="{65AF6A07-00C9-42FA-AD24-661C5E76317A}" destId="{A7C1E36C-32BA-4211-89AB-9765D706242D}" srcOrd="1" destOrd="0" presId="urn:microsoft.com/office/officeart/2005/8/layout/vList4#2"/>
    <dgm:cxn modelId="{5AE17BCE-CA6A-44C9-B656-F0D2D7763824}" type="presParOf" srcId="{E5CDBA5C-3FA3-47D6-B4AC-580B83C567F1}" destId="{BA77631F-3B09-43D5-B1FF-D34425E02A4C}" srcOrd="0" destOrd="0" presId="urn:microsoft.com/office/officeart/2005/8/layout/vList4#2"/>
    <dgm:cxn modelId="{E70504BB-07CE-445B-8BD2-27A4FFD2B824}" type="presParOf" srcId="{BA77631F-3B09-43D5-B1FF-D34425E02A4C}" destId="{1FD9D600-2B11-4485-ADEC-D8264912C430}" srcOrd="0" destOrd="0" presId="urn:microsoft.com/office/officeart/2005/8/layout/vList4#2"/>
    <dgm:cxn modelId="{4DC0C6B9-993F-495A-8B60-11700EFA5AD5}" type="presParOf" srcId="{BA77631F-3B09-43D5-B1FF-D34425E02A4C}" destId="{D47C1952-B301-425B-BFCD-E4B9469595F5}" srcOrd="1" destOrd="0" presId="urn:microsoft.com/office/officeart/2005/8/layout/vList4#2"/>
    <dgm:cxn modelId="{0AE0074E-759F-485E-9D89-F1D1C186D8B5}" type="presParOf" srcId="{BA77631F-3B09-43D5-B1FF-D34425E02A4C}" destId="{EE9600D8-68E2-468B-B4AB-57F006E960EE}" srcOrd="2" destOrd="0" presId="urn:microsoft.com/office/officeart/2005/8/layout/vList4#2"/>
    <dgm:cxn modelId="{6DE2AC70-8AF8-448E-9426-60663B72C3A5}" type="presParOf" srcId="{E5CDBA5C-3FA3-47D6-B4AC-580B83C567F1}" destId="{DA1735E9-5D54-4024-83AC-793FC9F440C6}" srcOrd="1" destOrd="0" presId="urn:microsoft.com/office/officeart/2005/8/layout/vList4#2"/>
    <dgm:cxn modelId="{CF7AF54A-E6DB-44A8-8C75-D3930358ABAA}" type="presParOf" srcId="{E5CDBA5C-3FA3-47D6-B4AC-580B83C567F1}" destId="{963A5346-6B89-4116-B3F2-54A850F61929}" srcOrd="2" destOrd="0" presId="urn:microsoft.com/office/officeart/2005/8/layout/vList4#2"/>
    <dgm:cxn modelId="{5F076B52-E607-438B-8A37-58D85DA6BABE}" type="presParOf" srcId="{963A5346-6B89-4116-B3F2-54A850F61929}" destId="{F0B3AE81-D0B8-45C3-9365-A43C15ABE30E}" srcOrd="0" destOrd="0" presId="urn:microsoft.com/office/officeart/2005/8/layout/vList4#2"/>
    <dgm:cxn modelId="{B5747912-3356-4AD9-9CDE-A2E9E7CB8C91}" type="presParOf" srcId="{963A5346-6B89-4116-B3F2-54A850F61929}" destId="{C95C4C26-0A00-4DD4-9585-ACB7DAF498D1}" srcOrd="1" destOrd="0" presId="urn:microsoft.com/office/officeart/2005/8/layout/vList4#2"/>
    <dgm:cxn modelId="{701C3083-969C-4FB7-BB8C-43180E39C6D0}" type="presParOf" srcId="{963A5346-6B89-4116-B3F2-54A850F61929}" destId="{00D1FBE7-6837-4799-80EB-7503F009746D}" srcOrd="2" destOrd="0" presId="urn:microsoft.com/office/officeart/2005/8/layout/vList4#2"/>
    <dgm:cxn modelId="{388E46BF-1139-44C3-A7B0-D02EF1848753}" type="presParOf" srcId="{E5CDBA5C-3FA3-47D6-B4AC-580B83C567F1}" destId="{49000413-0006-41D8-B2DA-5F9C75D2940B}" srcOrd="3" destOrd="0" presId="urn:microsoft.com/office/officeart/2005/8/layout/vList4#2"/>
    <dgm:cxn modelId="{A70AEC33-9688-4078-8F0D-C7F6E5593121}" type="presParOf" srcId="{E5CDBA5C-3FA3-47D6-B4AC-580B83C567F1}" destId="{448EC375-FD40-4F99-9944-9C791F4ADB57}" srcOrd="4" destOrd="0" presId="urn:microsoft.com/office/officeart/2005/8/layout/vList4#2"/>
    <dgm:cxn modelId="{F64D798B-456B-4D5D-9522-6D8CC644563C}" type="presParOf" srcId="{448EC375-FD40-4F99-9944-9C791F4ADB57}" destId="{77A150C8-C30B-41C5-8A30-6AA2DC24AB33}" srcOrd="0" destOrd="0" presId="urn:microsoft.com/office/officeart/2005/8/layout/vList4#2"/>
    <dgm:cxn modelId="{9F17DEFD-8431-4E49-9B88-D5DC62CC9C70}" type="presParOf" srcId="{448EC375-FD40-4F99-9944-9C791F4ADB57}" destId="{A6F20541-12B9-4E9A-B9FC-28942D0E71C7}" srcOrd="1" destOrd="0" presId="urn:microsoft.com/office/officeart/2005/8/layout/vList4#2"/>
    <dgm:cxn modelId="{BD8F81CB-2113-49E8-9236-644259472847}" type="presParOf" srcId="{448EC375-FD40-4F99-9944-9C791F4ADB57}" destId="{BC372989-F73F-4CB6-AED8-537A00BB066C}" srcOrd="2" destOrd="0" presId="urn:microsoft.com/office/officeart/2005/8/layout/vList4#2"/>
    <dgm:cxn modelId="{F29B02FE-D2B0-4FE2-BE4B-AF1C09B90B7E}" type="presParOf" srcId="{E5CDBA5C-3FA3-47D6-B4AC-580B83C567F1}" destId="{1CDE27AC-AAA1-4799-975E-CEFACCA5FB14}" srcOrd="5" destOrd="0" presId="urn:microsoft.com/office/officeart/2005/8/layout/vList4#2"/>
    <dgm:cxn modelId="{C6900425-717A-472D-96B7-427B2759BDBE}" type="presParOf" srcId="{E5CDBA5C-3FA3-47D6-B4AC-580B83C567F1}" destId="{9BE5420A-2DC2-4215-A831-BDA45D1E7CC0}" srcOrd="6" destOrd="0" presId="urn:microsoft.com/office/officeart/2005/8/layout/vList4#2"/>
    <dgm:cxn modelId="{241D6018-3EB1-4F34-B3ED-4A286E75CD6E}" type="presParOf" srcId="{9BE5420A-2DC2-4215-A831-BDA45D1E7CC0}" destId="{CECDAA7B-2302-4501-8CD2-805223CB1597}" srcOrd="0" destOrd="0" presId="urn:microsoft.com/office/officeart/2005/8/layout/vList4#2"/>
    <dgm:cxn modelId="{5D95E51B-8456-443C-AD0B-A3AAAAF0209D}" type="presParOf" srcId="{9BE5420A-2DC2-4215-A831-BDA45D1E7CC0}" destId="{52ABEA9C-A071-4FF4-B822-00D4562D8329}" srcOrd="1" destOrd="0" presId="urn:microsoft.com/office/officeart/2005/8/layout/vList4#2"/>
    <dgm:cxn modelId="{1C2F0BA7-7DFB-44FD-B761-A422BA5288C3}" type="presParOf" srcId="{9BE5420A-2DC2-4215-A831-BDA45D1E7CC0}" destId="{A80D3943-8F9D-4757-B254-31C58C372494}" srcOrd="2" destOrd="0" presId="urn:microsoft.com/office/officeart/2005/8/layout/vList4#2"/>
    <dgm:cxn modelId="{7E5DB69F-64DB-4A9D-B4BF-973A0C401AA2}" type="presParOf" srcId="{E5CDBA5C-3FA3-47D6-B4AC-580B83C567F1}" destId="{2473AA43-6612-40FF-BA6C-B34CEAA50BD4}" srcOrd="7" destOrd="0" presId="urn:microsoft.com/office/officeart/2005/8/layout/vList4#2"/>
    <dgm:cxn modelId="{D98060F4-6EE4-4468-A2FE-04D94D2B340D}" type="presParOf" srcId="{E5CDBA5C-3FA3-47D6-B4AC-580B83C567F1}" destId="{5832727F-DE65-4E85-9B55-765A350A1296}" srcOrd="8" destOrd="0" presId="urn:microsoft.com/office/officeart/2005/8/layout/vList4#2"/>
    <dgm:cxn modelId="{C3E1C28C-5BC9-42AE-9D7E-554FC7766C55}" type="presParOf" srcId="{5832727F-DE65-4E85-9B55-765A350A1296}" destId="{843D3D39-D245-45C9-8029-26EE2994DE97}" srcOrd="0" destOrd="0" presId="urn:microsoft.com/office/officeart/2005/8/layout/vList4#2"/>
    <dgm:cxn modelId="{6AC823F4-B147-4AB6-BE18-093AFF6E9DBB}" type="presParOf" srcId="{5832727F-DE65-4E85-9B55-765A350A1296}" destId="{72140218-D027-46D7-AC59-32F15CBE5E01}" srcOrd="1" destOrd="0" presId="urn:microsoft.com/office/officeart/2005/8/layout/vList4#2"/>
    <dgm:cxn modelId="{500F9D21-A70F-4F89-A012-E5BDCFBCC10B}" type="presParOf" srcId="{5832727F-DE65-4E85-9B55-765A350A1296}" destId="{A7C1E36C-32BA-4211-89AB-9765D706242D}" srcOrd="2" destOrd="0" presId="urn:microsoft.com/office/officeart/2005/8/layout/vList4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F7A787B-F8DA-4F75-A576-30D0B6851A28}" type="doc">
      <dgm:prSet loTypeId="urn:microsoft.com/office/officeart/2005/8/layout/chevron2" loCatId="list" qsTypeId="urn:microsoft.com/office/officeart/2005/8/quickstyle/3d6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BCAF43-EADA-4DA3-B385-A8B6DB437426}">
      <dgm:prSet custT="1"/>
      <dgm:spPr>
        <a:solidFill>
          <a:schemeClr val="accent3"/>
        </a:solidFill>
      </dgm:spPr>
      <dgm:t>
        <a:bodyPr/>
        <a:lstStyle/>
        <a:p>
          <a:endParaRPr lang="ru-RU" sz="18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C210DFC-71F1-498F-BF0D-2F13066C94C4}" type="parTrans" cxnId="{B916A341-2BC0-44C9-827B-A9A7F7954F0F}">
      <dgm:prSet/>
      <dgm:spPr/>
      <dgm:t>
        <a:bodyPr/>
        <a:lstStyle/>
        <a:p>
          <a:endParaRPr lang="ru-RU"/>
        </a:p>
      </dgm:t>
    </dgm:pt>
    <dgm:pt modelId="{FB4D7B8D-E9F1-4644-80C8-2E0B3DC82240}" type="sibTrans" cxnId="{B916A341-2BC0-44C9-827B-A9A7F7954F0F}">
      <dgm:prSet/>
      <dgm:spPr/>
      <dgm:t>
        <a:bodyPr/>
        <a:lstStyle/>
        <a:p>
          <a:endParaRPr lang="ru-RU"/>
        </a:p>
      </dgm:t>
    </dgm:pt>
    <dgm:pt modelId="{32A67163-9CA7-44ED-AF6F-F7B66C1D8CB0}">
      <dgm:prSet custT="1"/>
      <dgm:spPr>
        <a:solidFill>
          <a:srgbClr val="FF0000"/>
        </a:solidFill>
      </dgm:spPr>
      <dgm:t>
        <a:bodyPr/>
        <a:lstStyle/>
        <a:p>
          <a:endParaRPr lang="ru-RU" sz="18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9B2798E-EA34-4795-A689-91CE81FA8820}" type="parTrans" cxnId="{9B32D4D6-8354-4B5B-90CF-8E27AA16FF43}">
      <dgm:prSet/>
      <dgm:spPr/>
      <dgm:t>
        <a:bodyPr/>
        <a:lstStyle/>
        <a:p>
          <a:endParaRPr lang="ru-RU"/>
        </a:p>
      </dgm:t>
    </dgm:pt>
    <dgm:pt modelId="{6BF246D8-CB33-4B59-9542-2BDCEBDBE9F5}" type="sibTrans" cxnId="{9B32D4D6-8354-4B5B-90CF-8E27AA16FF43}">
      <dgm:prSet/>
      <dgm:spPr/>
      <dgm:t>
        <a:bodyPr/>
        <a:lstStyle/>
        <a:p>
          <a:endParaRPr lang="ru-RU"/>
        </a:p>
      </dgm:t>
    </dgm:pt>
    <dgm:pt modelId="{716E9FB6-45BC-4F80-B760-8A03B6ACF4B5}">
      <dgm:prSet custT="1"/>
      <dgm:spPr>
        <a:solidFill>
          <a:schemeClr val="accent4"/>
        </a:solidFill>
      </dgm:spPr>
      <dgm:t>
        <a:bodyPr/>
        <a:lstStyle/>
        <a:p>
          <a:endParaRPr lang="ru-RU" sz="18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15EE6E3-2E57-46EE-A00E-BBEF1FB72A14}" type="parTrans" cxnId="{0E05092F-5A0A-4011-8CD2-961FEA67B42F}">
      <dgm:prSet/>
      <dgm:spPr/>
      <dgm:t>
        <a:bodyPr/>
        <a:lstStyle/>
        <a:p>
          <a:endParaRPr lang="ru-RU"/>
        </a:p>
      </dgm:t>
    </dgm:pt>
    <dgm:pt modelId="{ED30A7FE-0864-419F-B163-AF6AD5AB421F}" type="sibTrans" cxnId="{0E05092F-5A0A-4011-8CD2-961FEA67B42F}">
      <dgm:prSet/>
      <dgm:spPr/>
      <dgm:t>
        <a:bodyPr/>
        <a:lstStyle/>
        <a:p>
          <a:endParaRPr lang="ru-RU"/>
        </a:p>
      </dgm:t>
    </dgm:pt>
    <dgm:pt modelId="{699D3620-8BD7-4032-83AA-0ED2FC6CDB0E}">
      <dgm:prSet custT="1"/>
      <dgm:spPr>
        <a:solidFill>
          <a:srgbClr val="FF0000">
            <a:alpha val="90000"/>
          </a:srgbClr>
        </a:solidFill>
      </dgm:spPr>
      <dgm:t>
        <a:bodyPr/>
        <a:lstStyle/>
        <a:p>
          <a:r>
            <a:rPr lang="ru-RU" sz="2800" b="0" dirty="0" smtClean="0">
              <a:latin typeface="Times New Roman" pitchFamily="18" charset="0"/>
              <a:cs typeface="Times New Roman" pitchFamily="18" charset="0"/>
            </a:rPr>
            <a:t>Дотации бюджетам субъектов   Российской Федерации и муниципальных образований</a:t>
          </a:r>
          <a:endParaRPr lang="ru-RU" sz="2800" dirty="0"/>
        </a:p>
      </dgm:t>
    </dgm:pt>
    <dgm:pt modelId="{73D09229-094B-4798-B82C-E1AFE58D0ECA}" type="sibTrans" cxnId="{45D7F9CE-65FB-43A7-AA23-7F28981404F5}">
      <dgm:prSet/>
      <dgm:spPr/>
      <dgm:t>
        <a:bodyPr/>
        <a:lstStyle/>
        <a:p>
          <a:endParaRPr lang="ru-RU"/>
        </a:p>
      </dgm:t>
    </dgm:pt>
    <dgm:pt modelId="{8CDA489D-C215-48E4-BD2C-8C5A978AF0DA}" type="parTrans" cxnId="{45D7F9CE-65FB-43A7-AA23-7F28981404F5}">
      <dgm:prSet/>
      <dgm:spPr/>
      <dgm:t>
        <a:bodyPr/>
        <a:lstStyle/>
        <a:p>
          <a:endParaRPr lang="ru-RU"/>
        </a:p>
      </dgm:t>
    </dgm:pt>
    <dgm:pt modelId="{10290F50-356D-4518-B6D9-2018AC348872}">
      <dgm:prSet custT="1"/>
      <dgm:spPr>
        <a:solidFill>
          <a:schemeClr val="accent3">
            <a:alpha val="90000"/>
          </a:schemeClr>
        </a:solidFill>
      </dgm:spPr>
      <dgm:t>
        <a:bodyPr/>
        <a:lstStyle/>
        <a:p>
          <a:r>
            <a:rPr lang="ru-RU" sz="2800" b="0" dirty="0" smtClean="0">
              <a:latin typeface="Times New Roman" pitchFamily="18" charset="0"/>
              <a:cs typeface="Times New Roman" pitchFamily="18" charset="0"/>
            </a:rPr>
            <a:t>Субвенции бюджетам субъектов Российской Федерации и муниципальных образований </a:t>
          </a:r>
          <a:endParaRPr lang="ru-RU" sz="2800" dirty="0"/>
        </a:p>
      </dgm:t>
    </dgm:pt>
    <dgm:pt modelId="{EA219072-7EB8-40D9-83EF-A73016776EF1}" type="parTrans" cxnId="{E8B418C0-C55A-4AE2-955D-09D06F9A5F2B}">
      <dgm:prSet/>
      <dgm:spPr/>
      <dgm:t>
        <a:bodyPr/>
        <a:lstStyle/>
        <a:p>
          <a:endParaRPr lang="ru-RU"/>
        </a:p>
      </dgm:t>
    </dgm:pt>
    <dgm:pt modelId="{0D710437-953F-4D47-9FAB-EF780EE0E656}" type="sibTrans" cxnId="{E8B418C0-C55A-4AE2-955D-09D06F9A5F2B}">
      <dgm:prSet/>
      <dgm:spPr/>
      <dgm:t>
        <a:bodyPr/>
        <a:lstStyle/>
        <a:p>
          <a:endParaRPr lang="ru-RU"/>
        </a:p>
      </dgm:t>
    </dgm:pt>
    <dgm:pt modelId="{D146F8EF-BBD4-45C8-A448-FC45056D36D0}">
      <dgm:prSet custT="1"/>
      <dgm:spPr>
        <a:solidFill>
          <a:schemeClr val="accent4">
            <a:alpha val="90000"/>
          </a:schemeClr>
        </a:solidFill>
      </dgm:spPr>
      <dgm:t>
        <a:bodyPr/>
        <a:lstStyle/>
        <a:p>
          <a:r>
            <a:rPr lang="ru-RU" sz="2800" b="0" dirty="0" smtClean="0">
              <a:latin typeface="Times New Roman" pitchFamily="18" charset="0"/>
              <a:cs typeface="Times New Roman" pitchFamily="18" charset="0"/>
            </a:rPr>
            <a:t>Субсидии бюджетам субъектов Российской Федерации и муниципальных образований </a:t>
          </a:r>
          <a:endParaRPr lang="ru-RU" sz="2800" dirty="0"/>
        </a:p>
      </dgm:t>
    </dgm:pt>
    <dgm:pt modelId="{87C3899C-00D4-469C-97BA-8AD195CA47EC}" type="parTrans" cxnId="{DAAF2067-5D4C-4BA3-98FF-6C76FF90ABFE}">
      <dgm:prSet/>
      <dgm:spPr/>
      <dgm:t>
        <a:bodyPr/>
        <a:lstStyle/>
        <a:p>
          <a:endParaRPr lang="ru-RU"/>
        </a:p>
      </dgm:t>
    </dgm:pt>
    <dgm:pt modelId="{711C4A57-7BDF-4EC5-B538-0CC8F8A4FE42}" type="sibTrans" cxnId="{DAAF2067-5D4C-4BA3-98FF-6C76FF90ABFE}">
      <dgm:prSet/>
      <dgm:spPr/>
      <dgm:t>
        <a:bodyPr/>
        <a:lstStyle/>
        <a:p>
          <a:endParaRPr lang="ru-RU"/>
        </a:p>
      </dgm:t>
    </dgm:pt>
    <dgm:pt modelId="{EE4FE253-F92E-43B3-A886-F17344F8CE46}">
      <dgm:prSet/>
      <dgm:spPr/>
      <dgm:t>
        <a:bodyPr/>
        <a:lstStyle/>
        <a:p>
          <a:endParaRPr lang="ru-RU"/>
        </a:p>
      </dgm:t>
    </dgm:pt>
    <dgm:pt modelId="{23F12074-E9B9-4D9B-A62B-F3F98464562B}" type="parTrans" cxnId="{F2827F33-92CA-428B-AD0D-2FCED51430F2}">
      <dgm:prSet/>
      <dgm:spPr/>
      <dgm:t>
        <a:bodyPr/>
        <a:lstStyle/>
        <a:p>
          <a:endParaRPr lang="ru-RU"/>
        </a:p>
      </dgm:t>
    </dgm:pt>
    <dgm:pt modelId="{38C2FEB3-FB1E-4029-8E25-DB6048B1CB8F}" type="sibTrans" cxnId="{F2827F33-92CA-428B-AD0D-2FCED51430F2}">
      <dgm:prSet/>
      <dgm:spPr/>
      <dgm:t>
        <a:bodyPr/>
        <a:lstStyle/>
        <a:p>
          <a:endParaRPr lang="ru-RU"/>
        </a:p>
      </dgm:t>
    </dgm:pt>
    <dgm:pt modelId="{64A6EC3D-F145-405F-9C8F-2F574AE7B9AB}">
      <dgm:prSet custT="1"/>
      <dgm:spPr>
        <a:solidFill>
          <a:schemeClr val="accent1">
            <a:alpha val="90000"/>
          </a:schemeClr>
        </a:solidFill>
      </dgm:spPr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Иные межбюджетные трансферты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7FD175-EDBD-4ADE-8B63-CF2392591153}" type="parTrans" cxnId="{670E7C94-858E-4D10-9D29-E55CDA761A93}">
      <dgm:prSet/>
      <dgm:spPr/>
      <dgm:t>
        <a:bodyPr/>
        <a:lstStyle/>
        <a:p>
          <a:endParaRPr lang="ru-RU"/>
        </a:p>
      </dgm:t>
    </dgm:pt>
    <dgm:pt modelId="{86C44265-884E-4158-87E0-4A59872AD3CE}" type="sibTrans" cxnId="{670E7C94-858E-4D10-9D29-E55CDA761A93}">
      <dgm:prSet/>
      <dgm:spPr/>
      <dgm:t>
        <a:bodyPr/>
        <a:lstStyle/>
        <a:p>
          <a:endParaRPr lang="ru-RU"/>
        </a:p>
      </dgm:t>
    </dgm:pt>
    <dgm:pt modelId="{CF85246E-793D-490B-B976-3D7C126FADC4}" type="pres">
      <dgm:prSet presAssocID="{3F7A787B-F8DA-4F75-A576-30D0B6851A2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0389911-07EA-4DAA-8CB9-6E6BBC747325}" type="pres">
      <dgm:prSet presAssocID="{32A67163-9CA7-44ED-AF6F-F7B66C1D8CB0}" presName="composite" presStyleCnt="0"/>
      <dgm:spPr/>
      <dgm:t>
        <a:bodyPr/>
        <a:lstStyle/>
        <a:p>
          <a:endParaRPr lang="ru-RU"/>
        </a:p>
      </dgm:t>
    </dgm:pt>
    <dgm:pt modelId="{60FF9739-8A7E-4022-BF91-EB41CECC277C}" type="pres">
      <dgm:prSet presAssocID="{32A67163-9CA7-44ED-AF6F-F7B66C1D8CB0}" presName="parentText" presStyleLbl="alignNode1" presStyleIdx="0" presStyleCnt="4" custLinFactNeighborX="-6007" custLinFactNeighborY="-431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05F5F4-5768-4EA2-86BF-74B485756C9E}" type="pres">
      <dgm:prSet presAssocID="{32A67163-9CA7-44ED-AF6F-F7B66C1D8CB0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654F01-8F49-43F2-A687-F21DA950EBE6}" type="pres">
      <dgm:prSet presAssocID="{6BF246D8-CB33-4B59-9542-2BDCEBDBE9F5}" presName="sp" presStyleCnt="0"/>
      <dgm:spPr/>
      <dgm:t>
        <a:bodyPr/>
        <a:lstStyle/>
        <a:p>
          <a:endParaRPr lang="ru-RU"/>
        </a:p>
      </dgm:t>
    </dgm:pt>
    <dgm:pt modelId="{C5FCC33D-DA2E-4D54-B16B-8F83C7A51D96}" type="pres">
      <dgm:prSet presAssocID="{B0BCAF43-EADA-4DA3-B385-A8B6DB437426}" presName="composite" presStyleCnt="0"/>
      <dgm:spPr/>
      <dgm:t>
        <a:bodyPr/>
        <a:lstStyle/>
        <a:p>
          <a:endParaRPr lang="ru-RU"/>
        </a:p>
      </dgm:t>
    </dgm:pt>
    <dgm:pt modelId="{59ACBE3C-4D84-4CC8-869B-DC66A3043D7F}" type="pres">
      <dgm:prSet presAssocID="{B0BCAF43-EADA-4DA3-B385-A8B6DB437426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4CAE1C-3685-48C2-9945-40D48FC36D49}" type="pres">
      <dgm:prSet presAssocID="{B0BCAF43-EADA-4DA3-B385-A8B6DB437426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9F8645-6B2C-4448-97FF-5A1F41F5B77C}" type="pres">
      <dgm:prSet presAssocID="{FB4D7B8D-E9F1-4644-80C8-2E0B3DC82240}" presName="sp" presStyleCnt="0"/>
      <dgm:spPr/>
      <dgm:t>
        <a:bodyPr/>
        <a:lstStyle/>
        <a:p>
          <a:endParaRPr lang="ru-RU"/>
        </a:p>
      </dgm:t>
    </dgm:pt>
    <dgm:pt modelId="{24FDA315-C098-472B-9AA8-C4E90D32C331}" type="pres">
      <dgm:prSet presAssocID="{716E9FB6-45BC-4F80-B760-8A03B6ACF4B5}" presName="composite" presStyleCnt="0"/>
      <dgm:spPr/>
      <dgm:t>
        <a:bodyPr/>
        <a:lstStyle/>
        <a:p>
          <a:endParaRPr lang="ru-RU"/>
        </a:p>
      </dgm:t>
    </dgm:pt>
    <dgm:pt modelId="{A08DEBBD-96DE-4874-98E7-42E5D775EFFA}" type="pres">
      <dgm:prSet presAssocID="{716E9FB6-45BC-4F80-B760-8A03B6ACF4B5}" presName="parentText" presStyleLbl="alignNode1" presStyleIdx="2" presStyleCnt="4" custLinFactNeighborX="-3883" custLinFactNeighborY="-541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FCF86C-FF76-46AE-92D2-AFD513FDC4AE}" type="pres">
      <dgm:prSet presAssocID="{716E9FB6-45BC-4F80-B760-8A03B6ACF4B5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549921-DA40-41D0-8508-B7A74546C507}" type="pres">
      <dgm:prSet presAssocID="{ED30A7FE-0864-419F-B163-AF6AD5AB421F}" presName="sp" presStyleCnt="0"/>
      <dgm:spPr/>
    </dgm:pt>
    <dgm:pt modelId="{C74AE725-A1CD-4EA0-B726-28E8BE8F26DA}" type="pres">
      <dgm:prSet presAssocID="{EE4FE253-F92E-43B3-A886-F17344F8CE46}" presName="composite" presStyleCnt="0"/>
      <dgm:spPr/>
    </dgm:pt>
    <dgm:pt modelId="{F2F88272-BB0C-4F79-9EBA-D780B80E7D0D}" type="pres">
      <dgm:prSet presAssocID="{EE4FE253-F92E-43B3-A886-F17344F8CE46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6EBD46-3878-46F1-A015-E3496E4CDADF}" type="pres">
      <dgm:prSet presAssocID="{EE4FE253-F92E-43B3-A886-F17344F8CE46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053DF1-F97E-4F24-9728-5B73AC4B1344}" type="presOf" srcId="{10290F50-356D-4518-B6D9-2018AC348872}" destId="{DF4CAE1C-3685-48C2-9945-40D48FC36D49}" srcOrd="0" destOrd="0" presId="urn:microsoft.com/office/officeart/2005/8/layout/chevron2"/>
    <dgm:cxn modelId="{6BABF2C3-6EAF-4878-817F-1646C43B78B3}" type="presOf" srcId="{EE4FE253-F92E-43B3-A886-F17344F8CE46}" destId="{F2F88272-BB0C-4F79-9EBA-D780B80E7D0D}" srcOrd="0" destOrd="0" presId="urn:microsoft.com/office/officeart/2005/8/layout/chevron2"/>
    <dgm:cxn modelId="{F2827F33-92CA-428B-AD0D-2FCED51430F2}" srcId="{3F7A787B-F8DA-4F75-A576-30D0B6851A28}" destId="{EE4FE253-F92E-43B3-A886-F17344F8CE46}" srcOrd="3" destOrd="0" parTransId="{23F12074-E9B9-4D9B-A62B-F3F98464562B}" sibTransId="{38C2FEB3-FB1E-4029-8E25-DB6048B1CB8F}"/>
    <dgm:cxn modelId="{45D7F9CE-65FB-43A7-AA23-7F28981404F5}" srcId="{32A67163-9CA7-44ED-AF6F-F7B66C1D8CB0}" destId="{699D3620-8BD7-4032-83AA-0ED2FC6CDB0E}" srcOrd="0" destOrd="0" parTransId="{8CDA489D-C215-48E4-BD2C-8C5A978AF0DA}" sibTransId="{73D09229-094B-4798-B82C-E1AFE58D0ECA}"/>
    <dgm:cxn modelId="{0E05092F-5A0A-4011-8CD2-961FEA67B42F}" srcId="{3F7A787B-F8DA-4F75-A576-30D0B6851A28}" destId="{716E9FB6-45BC-4F80-B760-8A03B6ACF4B5}" srcOrd="2" destOrd="0" parTransId="{715EE6E3-2E57-46EE-A00E-BBEF1FB72A14}" sibTransId="{ED30A7FE-0864-419F-B163-AF6AD5AB421F}"/>
    <dgm:cxn modelId="{F1907695-134E-4573-8229-A9BF4838776D}" type="presOf" srcId="{D146F8EF-BBD4-45C8-A448-FC45056D36D0}" destId="{2FFCF86C-FF76-46AE-92D2-AFD513FDC4AE}" srcOrd="0" destOrd="0" presId="urn:microsoft.com/office/officeart/2005/8/layout/chevron2"/>
    <dgm:cxn modelId="{B916A341-2BC0-44C9-827B-A9A7F7954F0F}" srcId="{3F7A787B-F8DA-4F75-A576-30D0B6851A28}" destId="{B0BCAF43-EADA-4DA3-B385-A8B6DB437426}" srcOrd="1" destOrd="0" parTransId="{3C210DFC-71F1-498F-BF0D-2F13066C94C4}" sibTransId="{FB4D7B8D-E9F1-4644-80C8-2E0B3DC82240}"/>
    <dgm:cxn modelId="{DAAF2067-5D4C-4BA3-98FF-6C76FF90ABFE}" srcId="{716E9FB6-45BC-4F80-B760-8A03B6ACF4B5}" destId="{D146F8EF-BBD4-45C8-A448-FC45056D36D0}" srcOrd="0" destOrd="0" parTransId="{87C3899C-00D4-469C-97BA-8AD195CA47EC}" sibTransId="{711C4A57-7BDF-4EC5-B538-0CC8F8A4FE42}"/>
    <dgm:cxn modelId="{A86C4605-30F0-4534-AAFB-4137DA3DAE61}" type="presOf" srcId="{B0BCAF43-EADA-4DA3-B385-A8B6DB437426}" destId="{59ACBE3C-4D84-4CC8-869B-DC66A3043D7F}" srcOrd="0" destOrd="0" presId="urn:microsoft.com/office/officeart/2005/8/layout/chevron2"/>
    <dgm:cxn modelId="{FA0F0151-818E-46C8-B97E-20D4D93DD520}" type="presOf" srcId="{32A67163-9CA7-44ED-AF6F-F7B66C1D8CB0}" destId="{60FF9739-8A7E-4022-BF91-EB41CECC277C}" srcOrd="0" destOrd="0" presId="urn:microsoft.com/office/officeart/2005/8/layout/chevron2"/>
    <dgm:cxn modelId="{EC500E27-0B74-471B-959C-D1D46800A235}" type="presOf" srcId="{716E9FB6-45BC-4F80-B760-8A03B6ACF4B5}" destId="{A08DEBBD-96DE-4874-98E7-42E5D775EFFA}" srcOrd="0" destOrd="0" presId="urn:microsoft.com/office/officeart/2005/8/layout/chevron2"/>
    <dgm:cxn modelId="{06FF2FBD-B76B-4626-955A-E6D14A62A1DC}" type="presOf" srcId="{64A6EC3D-F145-405F-9C8F-2F574AE7B9AB}" destId="{8B6EBD46-3878-46F1-A015-E3496E4CDADF}" srcOrd="0" destOrd="0" presId="urn:microsoft.com/office/officeart/2005/8/layout/chevron2"/>
    <dgm:cxn modelId="{670E7C94-858E-4D10-9D29-E55CDA761A93}" srcId="{EE4FE253-F92E-43B3-A886-F17344F8CE46}" destId="{64A6EC3D-F145-405F-9C8F-2F574AE7B9AB}" srcOrd="0" destOrd="0" parTransId="{3F7FD175-EDBD-4ADE-8B63-CF2392591153}" sibTransId="{86C44265-884E-4158-87E0-4A59872AD3CE}"/>
    <dgm:cxn modelId="{E21FE013-411F-4234-A29C-44CC04694EAF}" type="presOf" srcId="{3F7A787B-F8DA-4F75-A576-30D0B6851A28}" destId="{CF85246E-793D-490B-B976-3D7C126FADC4}" srcOrd="0" destOrd="0" presId="urn:microsoft.com/office/officeart/2005/8/layout/chevron2"/>
    <dgm:cxn modelId="{F6D9D96F-9257-46D5-88D9-BBE9DA1F5F40}" type="presOf" srcId="{699D3620-8BD7-4032-83AA-0ED2FC6CDB0E}" destId="{6505F5F4-5768-4EA2-86BF-74B485756C9E}" srcOrd="0" destOrd="0" presId="urn:microsoft.com/office/officeart/2005/8/layout/chevron2"/>
    <dgm:cxn modelId="{E8B418C0-C55A-4AE2-955D-09D06F9A5F2B}" srcId="{B0BCAF43-EADA-4DA3-B385-A8B6DB437426}" destId="{10290F50-356D-4518-B6D9-2018AC348872}" srcOrd="0" destOrd="0" parTransId="{EA219072-7EB8-40D9-83EF-A73016776EF1}" sibTransId="{0D710437-953F-4D47-9FAB-EF780EE0E656}"/>
    <dgm:cxn modelId="{9B32D4D6-8354-4B5B-90CF-8E27AA16FF43}" srcId="{3F7A787B-F8DA-4F75-A576-30D0B6851A28}" destId="{32A67163-9CA7-44ED-AF6F-F7B66C1D8CB0}" srcOrd="0" destOrd="0" parTransId="{A9B2798E-EA34-4795-A689-91CE81FA8820}" sibTransId="{6BF246D8-CB33-4B59-9542-2BDCEBDBE9F5}"/>
    <dgm:cxn modelId="{DCF1E0CD-AF2D-481C-BFA8-1445A8A005CC}" type="presParOf" srcId="{CF85246E-793D-490B-B976-3D7C126FADC4}" destId="{D0389911-07EA-4DAA-8CB9-6E6BBC747325}" srcOrd="0" destOrd="0" presId="urn:microsoft.com/office/officeart/2005/8/layout/chevron2"/>
    <dgm:cxn modelId="{5C42CB59-08FD-4B5C-8AE7-0325020FA7F4}" type="presParOf" srcId="{D0389911-07EA-4DAA-8CB9-6E6BBC747325}" destId="{60FF9739-8A7E-4022-BF91-EB41CECC277C}" srcOrd="0" destOrd="0" presId="urn:microsoft.com/office/officeart/2005/8/layout/chevron2"/>
    <dgm:cxn modelId="{957AE8E1-9ECD-4202-89F3-85B60CEFD969}" type="presParOf" srcId="{D0389911-07EA-4DAA-8CB9-6E6BBC747325}" destId="{6505F5F4-5768-4EA2-86BF-74B485756C9E}" srcOrd="1" destOrd="0" presId="urn:microsoft.com/office/officeart/2005/8/layout/chevron2"/>
    <dgm:cxn modelId="{3C2283D1-E337-4EB8-AAFB-C10235E10036}" type="presParOf" srcId="{CF85246E-793D-490B-B976-3D7C126FADC4}" destId="{6D654F01-8F49-43F2-A687-F21DA950EBE6}" srcOrd="1" destOrd="0" presId="urn:microsoft.com/office/officeart/2005/8/layout/chevron2"/>
    <dgm:cxn modelId="{3C764D6B-CCD3-46D4-8180-85E69A2A7D52}" type="presParOf" srcId="{CF85246E-793D-490B-B976-3D7C126FADC4}" destId="{C5FCC33D-DA2E-4D54-B16B-8F83C7A51D96}" srcOrd="2" destOrd="0" presId="urn:microsoft.com/office/officeart/2005/8/layout/chevron2"/>
    <dgm:cxn modelId="{D3E36046-14C3-4D32-84CA-143D6ADEB9C0}" type="presParOf" srcId="{C5FCC33D-DA2E-4D54-B16B-8F83C7A51D96}" destId="{59ACBE3C-4D84-4CC8-869B-DC66A3043D7F}" srcOrd="0" destOrd="0" presId="urn:microsoft.com/office/officeart/2005/8/layout/chevron2"/>
    <dgm:cxn modelId="{3413AE41-7898-4304-AB51-A08DB0BF095A}" type="presParOf" srcId="{C5FCC33D-DA2E-4D54-B16B-8F83C7A51D96}" destId="{DF4CAE1C-3685-48C2-9945-40D48FC36D49}" srcOrd="1" destOrd="0" presId="urn:microsoft.com/office/officeart/2005/8/layout/chevron2"/>
    <dgm:cxn modelId="{72779404-DD81-4439-B004-19A191689360}" type="presParOf" srcId="{CF85246E-793D-490B-B976-3D7C126FADC4}" destId="{6D9F8645-6B2C-4448-97FF-5A1F41F5B77C}" srcOrd="3" destOrd="0" presId="urn:microsoft.com/office/officeart/2005/8/layout/chevron2"/>
    <dgm:cxn modelId="{58908555-FEAA-42F2-A8EB-FCAD00F87894}" type="presParOf" srcId="{CF85246E-793D-490B-B976-3D7C126FADC4}" destId="{24FDA315-C098-472B-9AA8-C4E90D32C331}" srcOrd="4" destOrd="0" presId="urn:microsoft.com/office/officeart/2005/8/layout/chevron2"/>
    <dgm:cxn modelId="{27488A89-DB1A-42A2-AB43-3800C9E04DC1}" type="presParOf" srcId="{24FDA315-C098-472B-9AA8-C4E90D32C331}" destId="{A08DEBBD-96DE-4874-98E7-42E5D775EFFA}" srcOrd="0" destOrd="0" presId="urn:microsoft.com/office/officeart/2005/8/layout/chevron2"/>
    <dgm:cxn modelId="{E49D1251-5DD0-466F-874C-C59D75253D3D}" type="presParOf" srcId="{24FDA315-C098-472B-9AA8-C4E90D32C331}" destId="{2FFCF86C-FF76-46AE-92D2-AFD513FDC4AE}" srcOrd="1" destOrd="0" presId="urn:microsoft.com/office/officeart/2005/8/layout/chevron2"/>
    <dgm:cxn modelId="{18D7E207-DAFE-4378-A28F-AA75E49B5A7C}" type="presParOf" srcId="{CF85246E-793D-490B-B976-3D7C126FADC4}" destId="{40549921-DA40-41D0-8508-B7A74546C507}" srcOrd="5" destOrd="0" presId="urn:microsoft.com/office/officeart/2005/8/layout/chevron2"/>
    <dgm:cxn modelId="{FC6D4355-CA64-4AAE-8028-4C0B70F621B8}" type="presParOf" srcId="{CF85246E-793D-490B-B976-3D7C126FADC4}" destId="{C74AE725-A1CD-4EA0-B726-28E8BE8F26DA}" srcOrd="6" destOrd="0" presId="urn:microsoft.com/office/officeart/2005/8/layout/chevron2"/>
    <dgm:cxn modelId="{057EC805-6969-4CBA-8C60-17A2F450B408}" type="presParOf" srcId="{C74AE725-A1CD-4EA0-B726-28E8BE8F26DA}" destId="{F2F88272-BB0C-4F79-9EBA-D780B80E7D0D}" srcOrd="0" destOrd="0" presId="urn:microsoft.com/office/officeart/2005/8/layout/chevron2"/>
    <dgm:cxn modelId="{3D61CDDE-56DF-40C1-8A04-BC974B96E0FF}" type="presParOf" srcId="{C74AE725-A1CD-4EA0-B726-28E8BE8F26DA}" destId="{8B6EBD46-3878-46F1-A015-E3496E4CDAD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5BACD31-6A56-4E18-AB40-FD4D77BCA159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ADFCA6C0-859F-4C82-B09F-9B20687F537B}">
      <dgm:prSet phldrT="[Текст]" custT="1"/>
      <dgm:spPr>
        <a:solidFill>
          <a:schemeClr val="accent6">
            <a:lumMod val="75000"/>
            <a:alpha val="5000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ru-RU" sz="1400" dirty="0" smtClean="0"/>
            <a:t>За счет средств районного бюджета</a:t>
          </a:r>
        </a:p>
        <a:p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375 562,0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715C9C5-A5E4-456A-B070-1BF0231057FA}" type="parTrans" cxnId="{7B7EBD57-4519-43E6-A4F7-6371710EEEC7}">
      <dgm:prSet/>
      <dgm:spPr/>
      <dgm:t>
        <a:bodyPr/>
        <a:lstStyle/>
        <a:p>
          <a:endParaRPr lang="ru-RU"/>
        </a:p>
      </dgm:t>
    </dgm:pt>
    <dgm:pt modelId="{DDB4273E-14CE-4854-AB03-BD9C98AF2F54}" type="sibTrans" cxnId="{7B7EBD57-4519-43E6-A4F7-6371710EEEC7}">
      <dgm:prSet/>
      <dgm:spPr/>
      <dgm:t>
        <a:bodyPr/>
        <a:lstStyle/>
        <a:p>
          <a:endParaRPr lang="ru-RU"/>
        </a:p>
      </dgm:t>
    </dgm:pt>
    <dgm:pt modelId="{EFFB5A58-9FFD-48EC-A8FD-36379EE4128F}">
      <dgm:prSet phldrT="[Текст]" custT="1"/>
      <dgm:spPr>
        <a:solidFill>
          <a:srgbClr val="FFFF00">
            <a:alpha val="50000"/>
          </a:srgbClr>
        </a:solidFill>
        <a:ln>
          <a:solidFill>
            <a:srgbClr val="FFC000"/>
          </a:solidFill>
        </a:ln>
      </dgm:spPr>
      <dgm:t>
        <a:bodyPr/>
        <a:lstStyle/>
        <a:p>
          <a:r>
            <a:rPr lang="ru-RU" sz="1400" dirty="0" smtClean="0"/>
            <a:t>За счет средств сельских поселений</a:t>
          </a:r>
        </a:p>
        <a:p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43 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690,7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1CBE38-66A6-41C1-8F74-BAF8AA90AB45}" type="parTrans" cxnId="{38C5B36C-62BC-4603-B735-F17AC23D029A}">
      <dgm:prSet/>
      <dgm:spPr/>
      <dgm:t>
        <a:bodyPr/>
        <a:lstStyle/>
        <a:p>
          <a:endParaRPr lang="ru-RU"/>
        </a:p>
      </dgm:t>
    </dgm:pt>
    <dgm:pt modelId="{FFEAA91E-56AC-4AE5-89C1-C8986C102AA6}" type="sibTrans" cxnId="{38C5B36C-62BC-4603-B735-F17AC23D029A}">
      <dgm:prSet/>
      <dgm:spPr/>
      <dgm:t>
        <a:bodyPr/>
        <a:lstStyle/>
        <a:p>
          <a:endParaRPr lang="ru-RU"/>
        </a:p>
      </dgm:t>
    </dgm:pt>
    <dgm:pt modelId="{8FA4CD62-B43B-4E10-9358-2BBB712B992F}">
      <dgm:prSet phldrT="[Текст]" custT="1"/>
      <dgm:spPr>
        <a:solidFill>
          <a:srgbClr val="00B0F0">
            <a:alpha val="50000"/>
          </a:srgbClr>
        </a:solidFill>
        <a:ln>
          <a:solidFill>
            <a:srgbClr val="0070C0"/>
          </a:solidFill>
        </a:ln>
      </dgm:spPr>
      <dgm:t>
        <a:bodyPr/>
        <a:lstStyle/>
        <a:p>
          <a:endParaRPr lang="ru-RU" sz="1400" dirty="0" smtClean="0"/>
        </a:p>
        <a:p>
          <a:endParaRPr lang="ru-RU" sz="1400" dirty="0" smtClean="0"/>
        </a:p>
        <a:p>
          <a:endParaRPr lang="ru-RU" sz="1400" dirty="0" smtClean="0"/>
        </a:p>
        <a:p>
          <a:endParaRPr lang="ru-RU" sz="1400" dirty="0" smtClean="0"/>
        </a:p>
        <a:p>
          <a:r>
            <a:rPr lang="ru-RU" sz="1400" dirty="0" smtClean="0"/>
            <a:t>За </a:t>
          </a:r>
          <a:r>
            <a:rPr lang="ru-RU" sz="1400" dirty="0" smtClean="0"/>
            <a:t>счет средств федерального и областного бюджетов 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530 477,4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CFCDFD-A967-4658-9E45-120FDF8B72A7}" type="parTrans" cxnId="{C137817A-C183-4E82-AF5F-F53D128FB4ED}">
      <dgm:prSet/>
      <dgm:spPr/>
      <dgm:t>
        <a:bodyPr/>
        <a:lstStyle/>
        <a:p>
          <a:endParaRPr lang="ru-RU"/>
        </a:p>
      </dgm:t>
    </dgm:pt>
    <dgm:pt modelId="{417B28BB-5BD5-48A1-8A2B-8D0150C9BFDB}" type="sibTrans" cxnId="{C137817A-C183-4E82-AF5F-F53D128FB4ED}">
      <dgm:prSet/>
      <dgm:spPr/>
      <dgm:t>
        <a:bodyPr/>
        <a:lstStyle/>
        <a:p>
          <a:endParaRPr lang="ru-RU"/>
        </a:p>
      </dgm:t>
    </dgm:pt>
    <dgm:pt modelId="{45802CAD-9FEA-4FE0-9E5F-3CD80A6EDAE6}" type="pres">
      <dgm:prSet presAssocID="{25BACD31-6A56-4E18-AB40-FD4D77BCA159}" presName="compositeShape" presStyleCnt="0">
        <dgm:presLayoutVars>
          <dgm:chMax val="7"/>
          <dgm:dir/>
          <dgm:resizeHandles val="exact"/>
        </dgm:presLayoutVars>
      </dgm:prSet>
      <dgm:spPr/>
    </dgm:pt>
    <dgm:pt modelId="{FC326446-DB36-4BD7-AAB5-5FE8B863804F}" type="pres">
      <dgm:prSet presAssocID="{ADFCA6C0-859F-4C82-B09F-9B20687F537B}" presName="circ1" presStyleLbl="vennNode1" presStyleIdx="0" presStyleCnt="3" custScaleX="116057" custScaleY="71588" custLinFactNeighborX="-11127" custLinFactNeighborY="-1525"/>
      <dgm:spPr/>
      <dgm:t>
        <a:bodyPr/>
        <a:lstStyle/>
        <a:p>
          <a:endParaRPr lang="ru-RU"/>
        </a:p>
      </dgm:t>
    </dgm:pt>
    <dgm:pt modelId="{E6C5B402-75C9-4EC5-8C62-7A31FF416982}" type="pres">
      <dgm:prSet presAssocID="{ADFCA6C0-859F-4C82-B09F-9B20687F537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B7CC43-F514-415C-BA98-E680AC7360F8}" type="pres">
      <dgm:prSet presAssocID="{EFFB5A58-9FFD-48EC-A8FD-36379EE4128F}" presName="circ2" presStyleLbl="vennNode1" presStyleIdx="1" presStyleCnt="3" custScaleX="76135" custScaleY="55867" custLinFactNeighborX="-7602" custLinFactNeighborY="-10062"/>
      <dgm:spPr/>
      <dgm:t>
        <a:bodyPr/>
        <a:lstStyle/>
        <a:p>
          <a:endParaRPr lang="ru-RU"/>
        </a:p>
      </dgm:t>
    </dgm:pt>
    <dgm:pt modelId="{B3E13FC8-FE9A-4646-A32C-50CAD2650CC7}" type="pres">
      <dgm:prSet presAssocID="{EFFB5A58-9FFD-48EC-A8FD-36379EE4128F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45E1B7-519B-4A2A-836F-05530A8A0F76}" type="pres">
      <dgm:prSet presAssocID="{8FA4CD62-B43B-4E10-9358-2BBB712B992F}" presName="circ3" presStyleLbl="vennNode1" presStyleIdx="2" presStyleCnt="3" custScaleX="191466" custScaleY="118068" custLinFactNeighborX="-34118" custLinFactNeighborY="1605"/>
      <dgm:spPr/>
      <dgm:t>
        <a:bodyPr/>
        <a:lstStyle/>
        <a:p>
          <a:endParaRPr lang="ru-RU"/>
        </a:p>
      </dgm:t>
    </dgm:pt>
    <dgm:pt modelId="{63FFF4F1-B1A1-4744-ABF5-C070FD7A264B}" type="pres">
      <dgm:prSet presAssocID="{8FA4CD62-B43B-4E10-9358-2BBB712B992F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E324F68-A56C-41E3-9D1E-27D2C404507D}" type="presOf" srcId="{EFFB5A58-9FFD-48EC-A8FD-36379EE4128F}" destId="{B3E13FC8-FE9A-4646-A32C-50CAD2650CC7}" srcOrd="1" destOrd="0" presId="urn:microsoft.com/office/officeart/2005/8/layout/venn1"/>
    <dgm:cxn modelId="{63AB0AB0-89FF-4AFD-8408-647A69A209E2}" type="presOf" srcId="{EFFB5A58-9FFD-48EC-A8FD-36379EE4128F}" destId="{BCB7CC43-F514-415C-BA98-E680AC7360F8}" srcOrd="0" destOrd="0" presId="urn:microsoft.com/office/officeart/2005/8/layout/venn1"/>
    <dgm:cxn modelId="{4D0947F8-92E2-4C36-B7DC-37212E7E9795}" type="presOf" srcId="{8FA4CD62-B43B-4E10-9358-2BBB712B992F}" destId="{7B45E1B7-519B-4A2A-836F-05530A8A0F76}" srcOrd="0" destOrd="0" presId="urn:microsoft.com/office/officeart/2005/8/layout/venn1"/>
    <dgm:cxn modelId="{38C5B36C-62BC-4603-B735-F17AC23D029A}" srcId="{25BACD31-6A56-4E18-AB40-FD4D77BCA159}" destId="{EFFB5A58-9FFD-48EC-A8FD-36379EE4128F}" srcOrd="1" destOrd="0" parTransId="{0C1CBE38-66A6-41C1-8F74-BAF8AA90AB45}" sibTransId="{FFEAA91E-56AC-4AE5-89C1-C8986C102AA6}"/>
    <dgm:cxn modelId="{C137817A-C183-4E82-AF5F-F53D128FB4ED}" srcId="{25BACD31-6A56-4E18-AB40-FD4D77BCA159}" destId="{8FA4CD62-B43B-4E10-9358-2BBB712B992F}" srcOrd="2" destOrd="0" parTransId="{8FCFCDFD-A967-4658-9E45-120FDF8B72A7}" sibTransId="{417B28BB-5BD5-48A1-8A2B-8D0150C9BFDB}"/>
    <dgm:cxn modelId="{D0C8B075-806D-45CF-B694-E87DEC40CB19}" type="presOf" srcId="{8FA4CD62-B43B-4E10-9358-2BBB712B992F}" destId="{63FFF4F1-B1A1-4744-ABF5-C070FD7A264B}" srcOrd="1" destOrd="0" presId="urn:microsoft.com/office/officeart/2005/8/layout/venn1"/>
    <dgm:cxn modelId="{8AD7E876-8EA2-4E21-9C69-970B6625826B}" type="presOf" srcId="{ADFCA6C0-859F-4C82-B09F-9B20687F537B}" destId="{E6C5B402-75C9-4EC5-8C62-7A31FF416982}" srcOrd="1" destOrd="0" presId="urn:microsoft.com/office/officeart/2005/8/layout/venn1"/>
    <dgm:cxn modelId="{7F0D5CA6-FFFD-47AE-A537-429C6F0801C1}" type="presOf" srcId="{ADFCA6C0-859F-4C82-B09F-9B20687F537B}" destId="{FC326446-DB36-4BD7-AAB5-5FE8B863804F}" srcOrd="0" destOrd="0" presId="urn:microsoft.com/office/officeart/2005/8/layout/venn1"/>
    <dgm:cxn modelId="{0969D468-4998-4C7E-896F-CA0D2FEB81A9}" type="presOf" srcId="{25BACD31-6A56-4E18-AB40-FD4D77BCA159}" destId="{45802CAD-9FEA-4FE0-9E5F-3CD80A6EDAE6}" srcOrd="0" destOrd="0" presId="urn:microsoft.com/office/officeart/2005/8/layout/venn1"/>
    <dgm:cxn modelId="{7B7EBD57-4519-43E6-A4F7-6371710EEEC7}" srcId="{25BACD31-6A56-4E18-AB40-FD4D77BCA159}" destId="{ADFCA6C0-859F-4C82-B09F-9B20687F537B}" srcOrd="0" destOrd="0" parTransId="{0715C9C5-A5E4-456A-B070-1BF0231057FA}" sibTransId="{DDB4273E-14CE-4854-AB03-BD9C98AF2F54}"/>
    <dgm:cxn modelId="{1FD72B85-9BC1-471C-9186-1F39003BFC90}" type="presParOf" srcId="{45802CAD-9FEA-4FE0-9E5F-3CD80A6EDAE6}" destId="{FC326446-DB36-4BD7-AAB5-5FE8B863804F}" srcOrd="0" destOrd="0" presId="urn:microsoft.com/office/officeart/2005/8/layout/venn1"/>
    <dgm:cxn modelId="{27954A23-F2B5-48D6-B509-F4B4B63F16E5}" type="presParOf" srcId="{45802CAD-9FEA-4FE0-9E5F-3CD80A6EDAE6}" destId="{E6C5B402-75C9-4EC5-8C62-7A31FF416982}" srcOrd="1" destOrd="0" presId="urn:microsoft.com/office/officeart/2005/8/layout/venn1"/>
    <dgm:cxn modelId="{BB03728E-FE1D-4297-B577-7D67896EAA73}" type="presParOf" srcId="{45802CAD-9FEA-4FE0-9E5F-3CD80A6EDAE6}" destId="{BCB7CC43-F514-415C-BA98-E680AC7360F8}" srcOrd="2" destOrd="0" presId="urn:microsoft.com/office/officeart/2005/8/layout/venn1"/>
    <dgm:cxn modelId="{12A1A092-0DD7-4FDE-BF68-2D92254F29C3}" type="presParOf" srcId="{45802CAD-9FEA-4FE0-9E5F-3CD80A6EDAE6}" destId="{B3E13FC8-FE9A-4646-A32C-50CAD2650CC7}" srcOrd="3" destOrd="0" presId="urn:microsoft.com/office/officeart/2005/8/layout/venn1"/>
    <dgm:cxn modelId="{A1C05AD0-CDB8-4894-82C2-96FC6CAF8BB1}" type="presParOf" srcId="{45802CAD-9FEA-4FE0-9E5F-3CD80A6EDAE6}" destId="{7B45E1B7-519B-4A2A-836F-05530A8A0F76}" srcOrd="4" destOrd="0" presId="urn:microsoft.com/office/officeart/2005/8/layout/venn1"/>
    <dgm:cxn modelId="{07D47ECB-F725-4203-BAD1-6E09BDC684AD}" type="presParOf" srcId="{45802CAD-9FEA-4FE0-9E5F-3CD80A6EDAE6}" destId="{63FFF4F1-B1A1-4744-ABF5-C070FD7A264B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A39501-FA55-4532-B35E-E86F7AE58E09}">
      <dsp:nvSpPr>
        <dsp:cNvPr id="0" name=""/>
        <dsp:cNvSpPr/>
      </dsp:nvSpPr>
      <dsp:spPr>
        <a:xfrm>
          <a:off x="0" y="0"/>
          <a:ext cx="8153400" cy="1062640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 налог на доходы физических лиц</a:t>
          </a:r>
          <a:endParaRPr lang="ru-RU" sz="18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36944" y="0"/>
        <a:ext cx="6416455" cy="1062640"/>
      </dsp:txXfrm>
    </dsp:sp>
    <dsp:sp modelId="{54AC4603-DCBF-4D36-B675-B50E4F1D39B0}">
      <dsp:nvSpPr>
        <dsp:cNvPr id="0" name=""/>
        <dsp:cNvSpPr/>
      </dsp:nvSpPr>
      <dsp:spPr>
        <a:xfrm>
          <a:off x="1280989" y="118063"/>
          <a:ext cx="1537666" cy="87808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EE5775-3A47-475A-BD66-531DDB52C7DB}">
      <dsp:nvSpPr>
        <dsp:cNvPr id="0" name=""/>
        <dsp:cNvSpPr/>
      </dsp:nvSpPr>
      <dsp:spPr>
        <a:xfrm>
          <a:off x="0" y="1168904"/>
          <a:ext cx="8153400" cy="1062640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  акцизы  на  автомобильный  и  прямогонный  бензин,  дизельное  топливо,  моторные  масла  для  дизельных  и  (или)  карбюраторных  (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инжекторных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)  двигателей</a:t>
          </a:r>
          <a:endParaRPr lang="ru-RU" sz="18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36944" y="1168904"/>
        <a:ext cx="6416455" cy="1062640"/>
      </dsp:txXfrm>
    </dsp:sp>
    <dsp:sp modelId="{43DE756C-079E-4360-AFB7-52489D79EC23}">
      <dsp:nvSpPr>
        <dsp:cNvPr id="0" name=""/>
        <dsp:cNvSpPr/>
      </dsp:nvSpPr>
      <dsp:spPr>
        <a:xfrm>
          <a:off x="104674" y="1252177"/>
          <a:ext cx="1633859" cy="89609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6000" b="-4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FD1728-012A-4328-9A5A-DCF5E766D99B}">
      <dsp:nvSpPr>
        <dsp:cNvPr id="0" name=""/>
        <dsp:cNvSpPr/>
      </dsp:nvSpPr>
      <dsp:spPr>
        <a:xfrm>
          <a:off x="0" y="2337808"/>
          <a:ext cx="8153400" cy="1062640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   налоги на совокупный доход (единый сельскохозяйственный налог)</a:t>
          </a:r>
          <a:endParaRPr lang="ru-RU" sz="18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36944" y="2337808"/>
        <a:ext cx="6416455" cy="1062640"/>
      </dsp:txXfrm>
    </dsp:sp>
    <dsp:sp modelId="{CCECE198-849D-44BE-9713-E8783111089D}">
      <dsp:nvSpPr>
        <dsp:cNvPr id="0" name=""/>
        <dsp:cNvSpPr/>
      </dsp:nvSpPr>
      <dsp:spPr>
        <a:xfrm>
          <a:off x="1306493" y="2436302"/>
          <a:ext cx="1630680" cy="85011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65F898-8FC8-4B7E-871A-91F9DC7FFC5D}">
      <dsp:nvSpPr>
        <dsp:cNvPr id="0" name=""/>
        <dsp:cNvSpPr/>
      </dsp:nvSpPr>
      <dsp:spPr>
        <a:xfrm>
          <a:off x="0" y="3506712"/>
          <a:ext cx="8153400" cy="1062640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     налог,  взимаемый  в  связи  с  применением  патентной системы налогообложения</a:t>
          </a:r>
          <a:endParaRPr lang="ru-RU" sz="18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36944" y="3506712"/>
        <a:ext cx="6416455" cy="1062640"/>
      </dsp:txXfrm>
    </dsp:sp>
    <dsp:sp modelId="{1032F5C1-4C48-4B37-A839-98DD4E911BE2}">
      <dsp:nvSpPr>
        <dsp:cNvPr id="0" name=""/>
        <dsp:cNvSpPr/>
      </dsp:nvSpPr>
      <dsp:spPr>
        <a:xfrm>
          <a:off x="658412" y="3588434"/>
          <a:ext cx="1630680" cy="85011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D9D600-2B11-4485-ADEC-D8264912C430}">
      <dsp:nvSpPr>
        <dsp:cNvPr id="0" name=""/>
        <dsp:cNvSpPr/>
      </dsp:nvSpPr>
      <dsp:spPr>
        <a:xfrm>
          <a:off x="0" y="71427"/>
          <a:ext cx="8153400" cy="740330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Государственная  пошлина</a:t>
          </a:r>
          <a:endParaRPr lang="ru-RU" sz="18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04713" y="71427"/>
        <a:ext cx="6448686" cy="740330"/>
      </dsp:txXfrm>
    </dsp:sp>
    <dsp:sp modelId="{D47C1952-B301-425B-BFCD-E4B9469595F5}">
      <dsp:nvSpPr>
        <dsp:cNvPr id="0" name=""/>
        <dsp:cNvSpPr/>
      </dsp:nvSpPr>
      <dsp:spPr>
        <a:xfrm>
          <a:off x="1996702" y="27019"/>
          <a:ext cx="1470025" cy="68107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2000" b="-4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B3AE81-D0B8-45C3-9365-A43C15ABE30E}">
      <dsp:nvSpPr>
        <dsp:cNvPr id="0" name=""/>
        <dsp:cNvSpPr/>
      </dsp:nvSpPr>
      <dsp:spPr>
        <a:xfrm>
          <a:off x="0" y="814363"/>
          <a:ext cx="8153400" cy="740330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Доходы  от  использования  имущества,  находящегося  в  государственной  и  муниципальной  собственности</a:t>
          </a:r>
          <a:endParaRPr lang="ru-RU" sz="18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04713" y="814363"/>
        <a:ext cx="6448686" cy="740330"/>
      </dsp:txXfrm>
    </dsp:sp>
    <dsp:sp modelId="{C95C4C26-0A00-4DD4-9585-ACB7DAF498D1}">
      <dsp:nvSpPr>
        <dsp:cNvPr id="0" name=""/>
        <dsp:cNvSpPr/>
      </dsp:nvSpPr>
      <dsp:spPr>
        <a:xfrm>
          <a:off x="112215" y="868869"/>
          <a:ext cx="1554315" cy="63131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3000" b="-5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A150C8-C30B-41C5-8A30-6AA2DC24AB33}">
      <dsp:nvSpPr>
        <dsp:cNvPr id="0" name=""/>
        <dsp:cNvSpPr/>
      </dsp:nvSpPr>
      <dsp:spPr>
        <a:xfrm>
          <a:off x="0" y="1628726"/>
          <a:ext cx="8153400" cy="740330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Платежи  при  пользовании  природными </a:t>
          </a: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ресурсами</a:t>
          </a:r>
          <a:endParaRPr lang="ru-RU" sz="18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04713" y="1628726"/>
        <a:ext cx="6448686" cy="740330"/>
      </dsp:txXfrm>
    </dsp:sp>
    <dsp:sp modelId="{A6F20541-12B9-4E9A-B9FC-28942D0E71C7}">
      <dsp:nvSpPr>
        <dsp:cNvPr id="0" name=""/>
        <dsp:cNvSpPr/>
      </dsp:nvSpPr>
      <dsp:spPr>
        <a:xfrm>
          <a:off x="6483657" y="1716209"/>
          <a:ext cx="1447570" cy="59226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7000" b="-2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CDAA7B-2302-4501-8CD2-805223CB1597}">
      <dsp:nvSpPr>
        <dsp:cNvPr id="0" name=""/>
        <dsp:cNvSpPr/>
      </dsp:nvSpPr>
      <dsp:spPr>
        <a:xfrm>
          <a:off x="0" y="2443089"/>
          <a:ext cx="8153400" cy="740330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Доходы  от  продажи  материальных  и  нематериальных  активов</a:t>
          </a:r>
          <a:endParaRPr lang="ru-RU" sz="18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04713" y="2443089"/>
        <a:ext cx="6448686" cy="740330"/>
      </dsp:txXfrm>
    </dsp:sp>
    <dsp:sp modelId="{52ABEA9C-A071-4FF4-B822-00D4562D8329}">
      <dsp:nvSpPr>
        <dsp:cNvPr id="0" name=""/>
        <dsp:cNvSpPr/>
      </dsp:nvSpPr>
      <dsp:spPr>
        <a:xfrm>
          <a:off x="184226" y="2542145"/>
          <a:ext cx="1410293" cy="54221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3000" b="-5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3D3D39-D245-45C9-8029-26EE2994DE97}">
      <dsp:nvSpPr>
        <dsp:cNvPr id="0" name=""/>
        <dsp:cNvSpPr/>
      </dsp:nvSpPr>
      <dsp:spPr>
        <a:xfrm>
          <a:off x="0" y="3240358"/>
          <a:ext cx="8153400" cy="740330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Штрафы, санкции</a:t>
          </a:r>
          <a:endParaRPr lang="ru-RU" sz="18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04713" y="3240358"/>
        <a:ext cx="6448686" cy="740330"/>
      </dsp:txXfrm>
    </dsp:sp>
    <dsp:sp modelId="{72140218-D027-46D7-AC59-32F15CBE5E01}">
      <dsp:nvSpPr>
        <dsp:cNvPr id="0" name=""/>
        <dsp:cNvSpPr/>
      </dsp:nvSpPr>
      <dsp:spPr>
        <a:xfrm>
          <a:off x="1836039" y="3316583"/>
          <a:ext cx="1486674" cy="559867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8000" b="-2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FF9739-8A7E-4022-BF91-EB41CECC277C}">
      <dsp:nvSpPr>
        <dsp:cNvPr id="0" name=""/>
        <dsp:cNvSpPr/>
      </dsp:nvSpPr>
      <dsp:spPr>
        <a:xfrm rot="5400000">
          <a:off x="-182459" y="182459"/>
          <a:ext cx="1216396" cy="851477"/>
        </a:xfrm>
        <a:prstGeom prst="chevron">
          <a:avLst/>
        </a:prstGeom>
        <a:solidFill>
          <a:srgbClr val="FF0000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1" y="425739"/>
        <a:ext cx="851477" cy="364919"/>
      </dsp:txXfrm>
    </dsp:sp>
    <dsp:sp modelId="{6505F5F4-5768-4EA2-86BF-74B485756C9E}">
      <dsp:nvSpPr>
        <dsp:cNvPr id="0" name=""/>
        <dsp:cNvSpPr/>
      </dsp:nvSpPr>
      <dsp:spPr>
        <a:xfrm rot="5400000">
          <a:off x="4245251" y="-3391315"/>
          <a:ext cx="790657" cy="7578206"/>
        </a:xfrm>
        <a:prstGeom prst="round2SameRect">
          <a:avLst/>
        </a:prstGeom>
        <a:solidFill>
          <a:srgbClr val="FF0000">
            <a:alpha val="90000"/>
          </a:srgb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b="0" kern="1200" dirty="0" smtClean="0">
              <a:latin typeface="Times New Roman" pitchFamily="18" charset="0"/>
              <a:cs typeface="Times New Roman" pitchFamily="18" charset="0"/>
            </a:rPr>
            <a:t>Дотации бюджетам субъектов   Российской Федерации и муниципальных образований</a:t>
          </a:r>
          <a:endParaRPr lang="ru-RU" sz="2800" kern="1200" dirty="0"/>
        </a:p>
      </dsp:txBody>
      <dsp:txXfrm rot="-5400000">
        <a:off x="851477" y="41056"/>
        <a:ext cx="7539609" cy="713463"/>
      </dsp:txXfrm>
    </dsp:sp>
    <dsp:sp modelId="{59ACBE3C-4D84-4CC8-869B-DC66A3043D7F}">
      <dsp:nvSpPr>
        <dsp:cNvPr id="0" name=""/>
        <dsp:cNvSpPr/>
      </dsp:nvSpPr>
      <dsp:spPr>
        <a:xfrm rot="5400000">
          <a:off x="-182459" y="1254199"/>
          <a:ext cx="1216396" cy="851477"/>
        </a:xfrm>
        <a:prstGeom prst="chevron">
          <a:avLst/>
        </a:prstGeom>
        <a:solidFill>
          <a:schemeClr val="accent3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1" y="1497479"/>
        <a:ext cx="851477" cy="364919"/>
      </dsp:txXfrm>
    </dsp:sp>
    <dsp:sp modelId="{DF4CAE1C-3685-48C2-9945-40D48FC36D49}">
      <dsp:nvSpPr>
        <dsp:cNvPr id="0" name=""/>
        <dsp:cNvSpPr/>
      </dsp:nvSpPr>
      <dsp:spPr>
        <a:xfrm rot="5400000">
          <a:off x="4245251" y="-2322034"/>
          <a:ext cx="790657" cy="7578206"/>
        </a:xfrm>
        <a:prstGeom prst="round2SameRect">
          <a:avLst/>
        </a:prstGeom>
        <a:solidFill>
          <a:schemeClr val="accent3"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b="0" kern="1200" dirty="0" smtClean="0">
              <a:latin typeface="Times New Roman" pitchFamily="18" charset="0"/>
              <a:cs typeface="Times New Roman" pitchFamily="18" charset="0"/>
            </a:rPr>
            <a:t>Субвенции бюджетам субъектов Российской Федерации и муниципальных образований </a:t>
          </a:r>
          <a:endParaRPr lang="ru-RU" sz="2800" kern="1200" dirty="0"/>
        </a:p>
      </dsp:txBody>
      <dsp:txXfrm rot="-5400000">
        <a:off x="851477" y="1110337"/>
        <a:ext cx="7539609" cy="713463"/>
      </dsp:txXfrm>
    </dsp:sp>
    <dsp:sp modelId="{A08DEBBD-96DE-4874-98E7-42E5D775EFFA}">
      <dsp:nvSpPr>
        <dsp:cNvPr id="0" name=""/>
        <dsp:cNvSpPr/>
      </dsp:nvSpPr>
      <dsp:spPr>
        <a:xfrm rot="5400000">
          <a:off x="-182459" y="2257587"/>
          <a:ext cx="1216396" cy="851477"/>
        </a:xfrm>
        <a:prstGeom prst="chevron">
          <a:avLst/>
        </a:prstGeom>
        <a:solidFill>
          <a:schemeClr val="accent4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1" y="2500867"/>
        <a:ext cx="851477" cy="364919"/>
      </dsp:txXfrm>
    </dsp:sp>
    <dsp:sp modelId="{2FFCF86C-FF76-46AE-92D2-AFD513FDC4AE}">
      <dsp:nvSpPr>
        <dsp:cNvPr id="0" name=""/>
        <dsp:cNvSpPr/>
      </dsp:nvSpPr>
      <dsp:spPr>
        <a:xfrm rot="5400000">
          <a:off x="4245251" y="-1252753"/>
          <a:ext cx="790657" cy="7578206"/>
        </a:xfrm>
        <a:prstGeom prst="round2SameRect">
          <a:avLst/>
        </a:prstGeom>
        <a:solidFill>
          <a:schemeClr val="accent4"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b="0" kern="1200" dirty="0" smtClean="0">
              <a:latin typeface="Times New Roman" pitchFamily="18" charset="0"/>
              <a:cs typeface="Times New Roman" pitchFamily="18" charset="0"/>
            </a:rPr>
            <a:t>Субсидии бюджетам субъектов Российской Федерации и муниципальных образований </a:t>
          </a:r>
          <a:endParaRPr lang="ru-RU" sz="2800" kern="1200" dirty="0"/>
        </a:p>
      </dsp:txBody>
      <dsp:txXfrm rot="-5400000">
        <a:off x="851477" y="2179618"/>
        <a:ext cx="7539609" cy="713463"/>
      </dsp:txXfrm>
    </dsp:sp>
    <dsp:sp modelId="{F2F88272-BB0C-4F79-9EBA-D780B80E7D0D}">
      <dsp:nvSpPr>
        <dsp:cNvPr id="0" name=""/>
        <dsp:cNvSpPr/>
      </dsp:nvSpPr>
      <dsp:spPr>
        <a:xfrm rot="5400000">
          <a:off x="-182459" y="3392760"/>
          <a:ext cx="1216396" cy="85147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 rot="-5400000">
        <a:off x="1" y="3636040"/>
        <a:ext cx="851477" cy="364919"/>
      </dsp:txXfrm>
    </dsp:sp>
    <dsp:sp modelId="{8B6EBD46-3878-46F1-A015-E3496E4CDADF}">
      <dsp:nvSpPr>
        <dsp:cNvPr id="0" name=""/>
        <dsp:cNvSpPr/>
      </dsp:nvSpPr>
      <dsp:spPr>
        <a:xfrm rot="5400000">
          <a:off x="4245251" y="-183473"/>
          <a:ext cx="790657" cy="7578206"/>
        </a:xfrm>
        <a:prstGeom prst="round2SameRect">
          <a:avLst/>
        </a:prstGeom>
        <a:solidFill>
          <a:schemeClr val="accent1"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Иные межбюджетные трансферты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851477" y="3248898"/>
        <a:ext cx="7539609" cy="71346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326446-DB36-4BD7-AAB5-5FE8B863804F}">
      <dsp:nvSpPr>
        <dsp:cNvPr id="0" name=""/>
        <dsp:cNvSpPr/>
      </dsp:nvSpPr>
      <dsp:spPr>
        <a:xfrm>
          <a:off x="3086760" y="150277"/>
          <a:ext cx="2958905" cy="1825155"/>
        </a:xfrm>
        <a:prstGeom prst="ellipse">
          <a:avLst/>
        </a:prstGeom>
        <a:solidFill>
          <a:schemeClr val="accent6">
            <a:lumMod val="75000"/>
            <a:alpha val="50000"/>
          </a:schemeClr>
        </a:solidFill>
        <a:ln w="25400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За счет средств районного бюджета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375 562,0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81281" y="469679"/>
        <a:ext cx="2169864" cy="821320"/>
      </dsp:txXfrm>
    </dsp:sp>
    <dsp:sp modelId="{BCB7CC43-F514-415C-BA98-E680AC7360F8}">
      <dsp:nvSpPr>
        <dsp:cNvPr id="0" name=""/>
        <dsp:cNvSpPr/>
      </dsp:nvSpPr>
      <dsp:spPr>
        <a:xfrm>
          <a:off x="4605496" y="1726484"/>
          <a:ext cx="1941082" cy="1424344"/>
        </a:xfrm>
        <a:prstGeom prst="ellipse">
          <a:avLst/>
        </a:prstGeom>
        <a:solidFill>
          <a:srgbClr val="FFFF00">
            <a:alpha val="50000"/>
          </a:srgbClr>
        </a:solidFill>
        <a:ln w="254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За счет средств сельских поселений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43 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690,7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99144" y="2094440"/>
        <a:ext cx="1164649" cy="783389"/>
      </dsp:txXfrm>
    </dsp:sp>
    <dsp:sp modelId="{7B45E1B7-519B-4A2A-836F-05530A8A0F76}">
      <dsp:nvSpPr>
        <dsp:cNvPr id="0" name=""/>
        <dsp:cNvSpPr/>
      </dsp:nvSpPr>
      <dsp:spPr>
        <a:xfrm>
          <a:off x="619357" y="1231022"/>
          <a:ext cx="4881478" cy="3010176"/>
        </a:xfrm>
        <a:prstGeom prst="ellipse">
          <a:avLst/>
        </a:prstGeom>
        <a:solidFill>
          <a:srgbClr val="00B0F0">
            <a:alpha val="50000"/>
          </a:srgb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За </a:t>
          </a:r>
          <a:r>
            <a:rPr lang="ru-RU" sz="1400" kern="1200" dirty="0" smtClean="0"/>
            <a:t>счет средств федерального и областного бюджетов 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530 477,4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79029" y="2008651"/>
        <a:ext cx="2928887" cy="16555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#2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156DDE-49BE-4B1B-AA9A-36E393169D80}" type="datetimeFigureOut">
              <a:rPr lang="ru-RU" smtClean="0"/>
              <a:pPr/>
              <a:t>20.01.2022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4B98B5-B264-4BBD-A3A7-6E10645082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383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4B98B5-B264-4BBD-A3A7-6E10645082BB}" type="slidenum">
              <a:rPr lang="ru-RU" smtClean="0"/>
              <a:pPr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695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4B98B5-B264-4BBD-A3A7-6E10645082BB}" type="slidenum">
              <a:rPr lang="ru-RU" smtClean="0"/>
              <a:pPr/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5363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9354-C937-4C6C-9D17-EF41E0B0C322}" type="datetimeFigureOut">
              <a:rPr lang="ru-RU" smtClean="0"/>
              <a:pPr/>
              <a:t>20.01.2022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F6A8B-AA5A-441D-BA90-452852C96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9354-C937-4C6C-9D17-EF41E0B0C322}" type="datetimeFigureOut">
              <a:rPr lang="ru-RU" smtClean="0"/>
              <a:pPr/>
              <a:t>20.01.2022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F6A8B-AA5A-441D-BA90-452852C96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9354-C937-4C6C-9D17-EF41E0B0C322}" type="datetimeFigureOut">
              <a:rPr lang="ru-RU" smtClean="0"/>
              <a:pPr/>
              <a:t>20.01.2022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F6A8B-AA5A-441D-BA90-452852C96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9354-C937-4C6C-9D17-EF41E0B0C322}" type="datetimeFigureOut">
              <a:rPr lang="ru-RU" smtClean="0"/>
              <a:pPr/>
              <a:t>20.01.2022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F6A8B-AA5A-441D-BA90-452852C96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9354-C937-4C6C-9D17-EF41E0B0C322}" type="datetimeFigureOut">
              <a:rPr lang="ru-RU" smtClean="0"/>
              <a:pPr/>
              <a:t>20.01.2022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F6A8B-AA5A-441D-BA90-452852C96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9354-C937-4C6C-9D17-EF41E0B0C322}" type="datetimeFigureOut">
              <a:rPr lang="ru-RU" smtClean="0"/>
              <a:pPr/>
              <a:t>20.01.2022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F6A8B-AA5A-441D-BA90-452852C96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9354-C937-4C6C-9D17-EF41E0B0C322}" type="datetimeFigureOut">
              <a:rPr lang="ru-RU" smtClean="0"/>
              <a:pPr/>
              <a:t>20.01.2022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F6A8B-AA5A-441D-BA90-452852C96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9354-C937-4C6C-9D17-EF41E0B0C322}" type="datetimeFigureOut">
              <a:rPr lang="ru-RU" smtClean="0"/>
              <a:pPr/>
              <a:t>20.01.2022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F6A8B-AA5A-441D-BA90-452852C96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9354-C937-4C6C-9D17-EF41E0B0C322}" type="datetimeFigureOut">
              <a:rPr lang="ru-RU" smtClean="0"/>
              <a:pPr/>
              <a:t>20.01.2022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F6A8B-AA5A-441D-BA90-452852C961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9354-C937-4C6C-9D17-EF41E0B0C322}" type="datetimeFigureOut">
              <a:rPr lang="ru-RU" smtClean="0"/>
              <a:pPr/>
              <a:t>20.01.2022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F6A8B-AA5A-441D-BA90-452852C96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9354-C937-4C6C-9D17-EF41E0B0C322}" type="datetimeFigureOut">
              <a:rPr lang="ru-RU" smtClean="0"/>
              <a:pPr/>
              <a:t>20.01.2022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F6A8B-AA5A-441D-BA90-452852C96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81E9354-C937-4C6C-9D17-EF41E0B0C322}" type="datetimeFigureOut">
              <a:rPr lang="ru-RU" smtClean="0"/>
              <a:pPr/>
              <a:t>20.01.2022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F6A8B-AA5A-441D-BA90-452852C9611D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40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img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9144000" cy="6857999"/>
          </a:xfrm>
          <a:prstGeom prst="rect">
            <a:avLst/>
          </a:prstGeom>
        </p:spPr>
      </p:pic>
      <p:sp>
        <p:nvSpPr>
          <p:cNvPr id="40968" name="Rectangle 8"/>
          <p:cNvSpPr>
            <a:spLocks noChangeArrowheads="1"/>
          </p:cNvSpPr>
          <p:nvPr/>
        </p:nvSpPr>
        <p:spPr bwMode="auto">
          <a:xfrm>
            <a:off x="4572000" y="4750116"/>
            <a:ext cx="432048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i="1" dirty="0" smtClean="0">
                <a:solidFill>
                  <a:srgbClr val="C00000"/>
                </a:solidFill>
              </a:rPr>
              <a:t>к решению Добринского районного Совета депутатов  «О районном бюджете на 2022 год и на плановый период 2023 и 2024 годов» от 28.12.2021 г. №100-рс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970" name="Rectangle 10"/>
          <p:cNvSpPr>
            <a:spLocks noChangeArrowheads="1"/>
          </p:cNvSpPr>
          <p:nvPr/>
        </p:nvSpPr>
        <p:spPr bwMode="auto">
          <a:xfrm>
            <a:off x="3275856" y="2044298"/>
            <a:ext cx="547260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620000" algn="l"/>
              </a:tabLst>
            </a:pPr>
            <a:r>
              <a:rPr kumimoji="0" lang="ru-RU" sz="5400" b="1" i="1" u="none" strike="noStrike" spc="50" normalizeH="0" baseline="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БЮДЖЕТ</a:t>
            </a:r>
            <a:endParaRPr kumimoji="0" lang="ru-RU" sz="900" b="1" i="0" u="none" strike="noStrike" spc="50" normalizeH="0" baseline="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620000" algn="l"/>
              </a:tabLst>
            </a:pPr>
            <a:r>
              <a:rPr kumimoji="0" lang="ru-RU" sz="5400" b="1" i="1" u="none" strike="noStrike" spc="50" normalizeH="0" baseline="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800" b="1" i="1" u="none" strike="noStrike" spc="50" normalizeH="0" baseline="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</a:t>
            </a:r>
            <a:r>
              <a:rPr kumimoji="0" lang="ru-RU" sz="4400" b="1" i="1" u="none" strike="noStrike" spc="50" normalizeH="0" baseline="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ГРАЖДАН </a:t>
            </a:r>
            <a:endParaRPr kumimoji="0" lang="ru-RU" sz="700" b="1" i="0" u="none" strike="noStrike" spc="50" normalizeH="0" baseline="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620000" algn="l"/>
              </a:tabLst>
            </a:pPr>
            <a:r>
              <a:rPr kumimoji="0" lang="ru-RU" sz="16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ru-RU" sz="9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620000" algn="l"/>
              </a:tabLst>
            </a:pPr>
            <a:endParaRPr kumimoji="0" lang="ru-RU" sz="20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8115328" cy="854768"/>
          </a:xfrm>
        </p:spPr>
        <p:txBody>
          <a:bodyPr>
            <a:normAutofit/>
          </a:bodyPr>
          <a:lstStyle/>
          <a:p>
            <a:pPr algn="ctr"/>
            <a:r>
              <a:rPr lang="ru-RU" sz="3200" b="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Что такое «бюджет для граждан»</a:t>
            </a:r>
            <a:endParaRPr lang="ru-RU" sz="3200" b="0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142984"/>
            <a:ext cx="8186766" cy="2214578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Бюджет для граждан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– аналитический документ, разрабатываемый в целях предоставления гражданам актуальной информации о районном бюджете Добринского муниципального района в формате, доступном для широкого круга пользователей. </a:t>
            </a:r>
          </a:p>
          <a:p>
            <a:pPr algn="ctr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«Бюджет для граждан» 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нацелен на получение обратной связи от граждан, которым интересны современные проблемы муниципальных финансов в Добринском муниципальном районе.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C:\Users\Legion\Desktop\_Vid_platnikiv_podatkiv_oblasti__derzhavniy_byidzhet_otrimav_ponad_800_milyoniv_griven_PDV_1_2016_12_13_12_11_3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714876" y="3500438"/>
            <a:ext cx="3971924" cy="31432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7" name="Picture 3" descr="C:\Users\Legion\Desktop\by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3500438"/>
            <a:ext cx="3714776" cy="31432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329642" cy="642942"/>
          </a:xfrm>
        </p:spPr>
        <p:txBody>
          <a:bodyPr>
            <a:normAutofit/>
          </a:bodyPr>
          <a:lstStyle/>
          <a:p>
            <a:pPr algn="ctr"/>
            <a:r>
              <a:rPr lang="ru-RU" sz="3600" b="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Что такое бюджет?</a:t>
            </a:r>
            <a:endParaRPr lang="ru-RU" sz="3600" b="0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000108"/>
            <a:ext cx="8186766" cy="2571768"/>
          </a:xfrm>
        </p:spPr>
        <p:txBody>
          <a:bodyPr/>
          <a:lstStyle/>
          <a:p>
            <a:pPr algn="r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Бюджет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- 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самоуправления.</a:t>
            </a:r>
          </a:p>
          <a:p>
            <a:pPr algn="just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Доходы бюджета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поступающие в бюджет денежные средства.</a:t>
            </a:r>
          </a:p>
          <a:p>
            <a:pPr algn="ctr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– выплачиваемые из бюджета денежные средства.</a:t>
            </a:r>
          </a:p>
          <a:p>
            <a:endParaRPr lang="ru-RU" dirty="0"/>
          </a:p>
        </p:txBody>
      </p:sp>
      <p:pic>
        <p:nvPicPr>
          <p:cNvPr id="1026" name="Picture 2" descr="C:\Users\Legion\Desktop\картинки для презентации\image_145332982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5509" y="2769656"/>
            <a:ext cx="3000395" cy="34226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3995936" y="2571745"/>
            <a:ext cx="432048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Если расходы бюджета превышают доходы, то бюджет формируется с дефицитом. При дефицитном бюджете растет долг и (или) 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снижаются остатки. Превышение доходов 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над расходами образует профицит.  При 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профицитном бюджете снижается долг и (или) растут остатки. Сбалансированность бюджета по доходам и расходам – основополагающее требование, предъявляемое к органам, составляющим и утверждающим бюджет.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8678768" cy="62390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38056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755576" y="404664"/>
          <a:ext cx="7848872" cy="1682496"/>
        </p:xfrm>
        <a:graphic>
          <a:graphicData uri="http://schemas.openxmlformats.org/drawingml/2006/table">
            <a:tbl>
              <a:tblPr/>
              <a:tblGrid>
                <a:gridCol w="7848872"/>
              </a:tblGrid>
              <a:tr h="1228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</a:rPr>
                        <a:t>Доходы бюджета </a:t>
                      </a:r>
                      <a:r>
                        <a:rPr lang="ru-RU" sz="3200" b="1" i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</a:rPr>
                        <a:t>– безвозмездные и безвозвратные поступления денежных средств в бюджет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99592" y="3501008"/>
          <a:ext cx="7632849" cy="2901110"/>
        </p:xfrm>
        <a:graphic>
          <a:graphicData uri="http://schemas.openxmlformats.org/drawingml/2006/table">
            <a:tbl>
              <a:tblPr/>
              <a:tblGrid>
                <a:gridCol w="2177937"/>
                <a:gridCol w="337609"/>
                <a:gridCol w="2369973"/>
                <a:gridCol w="366001"/>
                <a:gridCol w="2381329"/>
              </a:tblGrid>
              <a:tr h="6446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FFFF"/>
                          </a:solidFill>
                          <a:latin typeface="Times New Roman"/>
                          <a:ea typeface="Calibri"/>
                        </a:rPr>
                        <a:t>налоговые</a:t>
                      </a:r>
                      <a:endParaRPr lang="ru-RU" sz="1000" b="1" dirty="0">
                        <a:latin typeface="Times New Roman"/>
                        <a:ea typeface="Calibri"/>
                      </a:endParaRPr>
                    </a:p>
                  </a:txBody>
                  <a:tcPr marL="44526" marR="4452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F497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rgbClr val="FFFFFF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4526" marR="4452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FFFF"/>
                          </a:solidFill>
                          <a:latin typeface="Times New Roman"/>
                          <a:ea typeface="Calibri"/>
                        </a:rPr>
                        <a:t>неналоговые</a:t>
                      </a:r>
                      <a:endParaRPr lang="ru-RU" sz="1000" b="1" dirty="0">
                        <a:latin typeface="Times New Roman"/>
                        <a:ea typeface="Calibri"/>
                      </a:endParaRPr>
                    </a:p>
                  </a:txBody>
                  <a:tcPr marL="44526" marR="4452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4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rgbClr val="FFFFFF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4526" marR="4452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FFFF"/>
                          </a:solidFill>
                          <a:latin typeface="Times New Roman"/>
                          <a:ea typeface="Calibri"/>
                        </a:rPr>
                        <a:t>безвозмездные поступления</a:t>
                      </a:r>
                      <a:endParaRPr lang="ru-RU" sz="1000" b="1" dirty="0">
                        <a:latin typeface="Times New Roman"/>
                        <a:ea typeface="Calibri"/>
                      </a:endParaRPr>
                    </a:p>
                  </a:txBody>
                  <a:tcPr marL="44526" marR="4452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65F91"/>
                    </a:solidFill>
                  </a:tcPr>
                </a:tc>
              </a:tr>
              <a:tr h="22564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</a:rPr>
                        <a:t>Поступления от уплаты налогов, установленные налоговым кодексом Российской Федерации</a:t>
                      </a:r>
                      <a:endParaRPr lang="ru-RU" sz="1000" b="1" dirty="0">
                        <a:latin typeface="Times New Roman"/>
                        <a:ea typeface="Calibri"/>
                      </a:endParaRPr>
                    </a:p>
                  </a:txBody>
                  <a:tcPr marL="44526" marR="4452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9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latin typeface="Times New Roman"/>
                        <a:ea typeface="Calibri"/>
                      </a:endParaRPr>
                    </a:p>
                  </a:txBody>
                  <a:tcPr marL="44526" marR="4452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</a:rPr>
                        <a:t>Поступления от уплаты других  </a:t>
                      </a:r>
                      <a:r>
                        <a:rPr lang="ru-RU" sz="1600" b="1" dirty="0" smtClean="0">
                          <a:latin typeface="Times New Roman"/>
                          <a:ea typeface="Calibri"/>
                        </a:rPr>
                        <a:t>пошлин </a:t>
                      </a:r>
                      <a:r>
                        <a:rPr lang="ru-RU" sz="1600" b="1" dirty="0">
                          <a:latin typeface="Times New Roman"/>
                          <a:ea typeface="Calibri"/>
                        </a:rPr>
                        <a:t>и сборов, установленных законодательством Российской Федерации</a:t>
                      </a:r>
                      <a:endParaRPr lang="ru-RU" sz="1000" b="1" dirty="0">
                        <a:latin typeface="Times New Roman"/>
                        <a:ea typeface="Calibri"/>
                      </a:endParaRPr>
                    </a:p>
                  </a:txBody>
                  <a:tcPr marL="44526" marR="4452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DDE8">
                        <a:alpha val="4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latin typeface="Times New Roman"/>
                        <a:ea typeface="Calibri"/>
                      </a:endParaRPr>
                    </a:p>
                  </a:txBody>
                  <a:tcPr marL="44526" marR="4452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</a:rPr>
                        <a:t>Поступления от других бюджетов (межбюджетные трансферты)</a:t>
                      </a:r>
                      <a:endParaRPr lang="ru-RU" sz="1000" b="1" dirty="0">
                        <a:latin typeface="Times New Roman"/>
                        <a:ea typeface="Calibri"/>
                      </a:endParaRPr>
                    </a:p>
                  </a:txBody>
                  <a:tcPr marL="44526" marR="4452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</a:tr>
            </a:tbl>
          </a:graphicData>
        </a:graphic>
      </p:graphicFrame>
      <p:sp>
        <p:nvSpPr>
          <p:cNvPr id="60417" name="AutoShape 1"/>
          <p:cNvSpPr>
            <a:spLocks noChangeArrowheads="1"/>
          </p:cNvSpPr>
          <p:nvPr/>
        </p:nvSpPr>
        <p:spPr bwMode="auto">
          <a:xfrm>
            <a:off x="3923928" y="2564904"/>
            <a:ext cx="1296144" cy="715962"/>
          </a:xfrm>
          <a:prstGeom prst="downArrow">
            <a:avLst>
              <a:gd name="adj1" fmla="val 50000"/>
              <a:gd name="adj2" fmla="val 30147"/>
            </a:avLst>
          </a:prstGeom>
          <a:gradFill rotWithShape="1">
            <a:gsLst>
              <a:gs pos="0">
                <a:srgbClr val="00B0F0"/>
              </a:gs>
              <a:gs pos="100000">
                <a:srgbClr val="B6DDE8"/>
              </a:gs>
            </a:gsLst>
            <a:lin ang="5400000" scaled="1"/>
          </a:gra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60419" name="AutoShape 3"/>
          <p:cNvSpPr>
            <a:spLocks noChangeArrowheads="1"/>
          </p:cNvSpPr>
          <p:nvPr/>
        </p:nvSpPr>
        <p:spPr bwMode="auto">
          <a:xfrm>
            <a:off x="6732240" y="2564904"/>
            <a:ext cx="1296144" cy="715962"/>
          </a:xfrm>
          <a:prstGeom prst="downArrow">
            <a:avLst>
              <a:gd name="adj1" fmla="val 50000"/>
              <a:gd name="adj2" fmla="val 30147"/>
            </a:avLst>
          </a:prstGeom>
          <a:gradFill rotWithShape="1">
            <a:gsLst>
              <a:gs pos="0">
                <a:schemeClr val="accent2">
                  <a:lumMod val="75000"/>
                </a:schemeClr>
              </a:gs>
              <a:gs pos="100000">
                <a:srgbClr val="B6DDE8"/>
              </a:gs>
            </a:gsLst>
            <a:lin ang="5400000" scaled="1"/>
          </a:gra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1187624" y="2564904"/>
            <a:ext cx="1368152" cy="715962"/>
          </a:xfrm>
          <a:prstGeom prst="downArrow">
            <a:avLst>
              <a:gd name="adj1" fmla="val 50000"/>
              <a:gd name="adj2" fmla="val 30147"/>
            </a:avLst>
          </a:prstGeom>
          <a:gradFill rotWithShape="1">
            <a:gsLst>
              <a:gs pos="0">
                <a:srgbClr val="7030A0"/>
              </a:gs>
              <a:gs pos="100000">
                <a:srgbClr val="B6DDE8"/>
              </a:gs>
            </a:gsLst>
            <a:lin ang="5400000" scaled="1"/>
          </a:gra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Содержимое 12" descr="98d94c50_resizedScaled_817to4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1491" y="591898"/>
            <a:ext cx="8421018" cy="59764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8371" name="AutoShape 3" descr="Уголки"/>
          <p:cNvSpPr>
            <a:spLocks noChangeArrowheads="1"/>
          </p:cNvSpPr>
          <p:nvPr/>
        </p:nvSpPr>
        <p:spPr bwMode="auto">
          <a:xfrm>
            <a:off x="2771800" y="3140968"/>
            <a:ext cx="5688632" cy="3070759"/>
          </a:xfrm>
          <a:prstGeom prst="cube">
            <a:avLst>
              <a:gd name="adj" fmla="val 11031"/>
            </a:avLst>
          </a:prstGeom>
          <a:solidFill>
            <a:schemeClr val="accent3"/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943634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94363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Общая сумма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94363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94363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составляет: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94363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94363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2022 год </a:t>
            </a:r>
            <a:r>
              <a:rPr lang="en-US" sz="2800" b="1" i="1" dirty="0" smtClean="0">
                <a:solidFill>
                  <a:srgbClr val="943634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 </a:t>
            </a:r>
            <a:r>
              <a:rPr lang="ru-RU" sz="2800" b="1" i="1" dirty="0" smtClean="0">
                <a:solidFill>
                  <a:srgbClr val="943634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961 660,3 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94363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тыс. руб.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solidFill>
                  <a:srgbClr val="943634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2023 год – 849 059</a:t>
            </a:r>
            <a:r>
              <a:rPr lang="en-US" sz="2800" b="1" i="1" dirty="0" smtClean="0">
                <a:solidFill>
                  <a:srgbClr val="943634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,8 </a:t>
            </a:r>
            <a:r>
              <a:rPr lang="ru-RU" sz="2800" b="1" i="1" dirty="0" smtClean="0">
                <a:solidFill>
                  <a:srgbClr val="943634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тыс. руб.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solidFill>
                  <a:srgbClr val="943634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2024 год – 880 957</a:t>
            </a:r>
            <a:r>
              <a:rPr lang="en-US" sz="2800" b="1" i="1" dirty="0" smtClean="0">
                <a:solidFill>
                  <a:srgbClr val="943634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</a:t>
            </a:r>
            <a:r>
              <a:rPr lang="ru-RU" sz="2800" b="1" i="1" dirty="0" smtClean="0">
                <a:solidFill>
                  <a:srgbClr val="943634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</a:t>
            </a:r>
            <a:r>
              <a:rPr lang="en-US" sz="2800" b="1" i="1" dirty="0" smtClean="0">
                <a:solidFill>
                  <a:srgbClr val="943634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solidFill>
                  <a:srgbClr val="943634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тыс. руб.</a:t>
            </a:r>
            <a:endParaRPr lang="ru-RU" sz="2800" i="1" dirty="0" smtClean="0"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58375" name="Rectangle 7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377" name="Rectangle 9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                                       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378" name="Rectangle 10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	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379" name="Rectangle 11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115" y="77470"/>
            <a:ext cx="5544616" cy="3587273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186766" cy="92620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Налоговые доходы</a:t>
            </a:r>
            <a:endParaRPr lang="ru-RU" sz="3200" b="1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214422"/>
            <a:ext cx="8115328" cy="642942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Налоговые доходы районного бюджета состоят из следующих поступлений:</a:t>
            </a:r>
            <a:endParaRPr lang="ru-RU" sz="1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Содержимое 9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29193250"/>
              </p:ext>
            </p:extLst>
          </p:nvPr>
        </p:nvGraphicFramePr>
        <p:xfrm>
          <a:off x="457200" y="1928802"/>
          <a:ext cx="8153400" cy="4572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692696"/>
            <a:ext cx="7406640" cy="428628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Поступление налоговых доходов </a:t>
            </a:r>
            <a:endParaRPr lang="ru-RU" sz="2800" dirty="0">
              <a:solidFill>
                <a:srgbClr val="FF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6023778"/>
              </p:ext>
            </p:extLst>
          </p:nvPr>
        </p:nvGraphicFramePr>
        <p:xfrm>
          <a:off x="395536" y="1628800"/>
          <a:ext cx="8568952" cy="48880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2851"/>
                <a:gridCol w="1511725"/>
                <a:gridCol w="1656184"/>
                <a:gridCol w="1728192"/>
              </a:tblGrid>
              <a:tr h="97876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2023 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2024 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893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Налоги на прибыль, доходы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172 575,0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180 665,9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182 470,2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366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200" b="0" i="1" dirty="0">
                          <a:latin typeface="Times New Roman"/>
                          <a:ea typeface="Times New Roman"/>
                          <a:cs typeface="Times New Roman"/>
                        </a:rPr>
                        <a:t>Налог на доходы физических лиц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172 575,0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180 665,9</a:t>
                      </a:r>
                      <a:endParaRPr lang="ru-RU" sz="1200" b="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182 470,2</a:t>
                      </a:r>
                      <a:endParaRPr lang="ru-RU" sz="1200" b="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105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Налоги на товары (работы, услуги), реализуемые на территории Российской Федерации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50 133,7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51 974,9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53 234,1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269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  <a:endParaRPr lang="ru-RU" sz="1200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50 133,7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51 974,9</a:t>
                      </a:r>
                      <a:endParaRPr lang="ru-RU" sz="1200" b="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53 234,1</a:t>
                      </a:r>
                      <a:endParaRPr lang="ru-RU" sz="1200" b="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3784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Налоги  на совокупный доход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14 800,0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15 350,0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15 900,0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959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/>
                          <a:ea typeface="Times New Roman"/>
                          <a:cs typeface="Times New Roman"/>
                        </a:rPr>
                        <a:t>Единый сельскохозяйственный налог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10 850,0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11 200,0</a:t>
                      </a:r>
                      <a:endParaRPr lang="ru-RU" sz="12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11 550,0</a:t>
                      </a:r>
                      <a:endParaRPr lang="ru-RU" sz="12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244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200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Налог, взимаемый в связи с применением патентной системы налогообложения, зачисляемый в бюджеты муниципальных районов</a:t>
                      </a:r>
                      <a:endParaRPr lang="ru-RU" sz="1200" i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3 950,0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4 150,0</a:t>
                      </a:r>
                      <a:endParaRPr lang="ru-RU" sz="12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4 350,0</a:t>
                      </a:r>
                      <a:endParaRPr lang="ru-RU" sz="12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01384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237 508,7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247 990,8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251 604,3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9993" y="332656"/>
            <a:ext cx="8186766" cy="64045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Неналоговые доходы</a:t>
            </a:r>
            <a:endParaRPr lang="ru-RU" sz="3200" b="1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65745" y="1224216"/>
            <a:ext cx="7901014" cy="714380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Неналоговые доходы районного бюджета состоят из следующих поступлений:</a:t>
            </a:r>
            <a:endParaRPr lang="ru-RU" sz="1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73762861"/>
              </p:ext>
            </p:extLst>
          </p:nvPr>
        </p:nvGraphicFramePr>
        <p:xfrm>
          <a:off x="539552" y="2276872"/>
          <a:ext cx="8153400" cy="40005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692696"/>
            <a:ext cx="7406640" cy="428628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Поступление неналоговых доходов </a:t>
            </a:r>
            <a:endParaRPr lang="ru-RU" sz="2800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7651116"/>
              </p:ext>
            </p:extLst>
          </p:nvPr>
        </p:nvGraphicFramePr>
        <p:xfrm>
          <a:off x="251520" y="1628800"/>
          <a:ext cx="8784975" cy="4585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1697"/>
                <a:gridCol w="1334426"/>
                <a:gridCol w="1334426"/>
                <a:gridCol w="1334426"/>
              </a:tblGrid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2022            тыс. руб.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2024 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</a:p>
                  </a:txBody>
                  <a:tcPr/>
                </a:tc>
              </a:tr>
              <a:tr h="5026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Государственная  пошлина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5 697,0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5 754,0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5 812,0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499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 от  использования  имущества,  находящегося  в  государственной  и  муниципальной  собственности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135 900,0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939790" algn="r"/>
                        </a:tabLst>
                        <a:defRPr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135 900,0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939790" algn="r"/>
                        </a:tabLst>
                        <a:defRPr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135 900,0</a:t>
                      </a:r>
                    </a:p>
                  </a:txBody>
                  <a:tcPr marL="68580" marR="68580" marT="0" marB="0" anchor="ctr"/>
                </a:tc>
              </a:tr>
              <a:tr h="649911">
                <a:tc>
                  <a:txBody>
                    <a:bodyPr/>
                    <a:lstStyle/>
                    <a:p>
                      <a:pPr lvl="0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Платежи  при  пользовании  природными </a:t>
                      </a:r>
                    </a:p>
                    <a:p>
                      <a:pPr lvl="0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ресурсами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1 078,0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1 078,0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1 078,0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499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 от  продажи  материальных  и  нематериальных  активов</a:t>
                      </a:r>
                      <a:endParaRPr lang="ru-RU" sz="1400" dirty="0" smtClean="0"/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310,0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5486">
                <a:tc>
                  <a:txBody>
                    <a:bodyPr/>
                    <a:lstStyle/>
                    <a:p>
                      <a:pPr lvl="0" algn="l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Штрафы, санкции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1 000,0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193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143 985,0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143 032,0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143 090,0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58204" cy="71438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  <a:endParaRPr lang="ru-RU" sz="3200" b="1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285860"/>
            <a:ext cx="8115328" cy="642942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Безвозмездные поступления районного бюджета состоят из следующих  поступлений:</a:t>
            </a:r>
            <a:endParaRPr lang="ru-RU" sz="1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176908031"/>
              </p:ext>
            </p:extLst>
          </p:nvPr>
        </p:nvGraphicFramePr>
        <p:xfrm>
          <a:off x="428596" y="1785925"/>
          <a:ext cx="8429684" cy="4429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476672"/>
            <a:ext cx="7406640" cy="57148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Безвозмездные поступления </a:t>
            </a:r>
            <a:endParaRPr lang="ru-RU" sz="3200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2520347"/>
              </p:ext>
            </p:extLst>
          </p:nvPr>
        </p:nvGraphicFramePr>
        <p:xfrm>
          <a:off x="251520" y="1484784"/>
          <a:ext cx="8712967" cy="4762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7723"/>
                <a:gridCol w="1931698"/>
                <a:gridCol w="1545071"/>
                <a:gridCol w="1618475"/>
              </a:tblGrid>
              <a:tr h="73152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</a:p>
                  </a:txBody>
                  <a:tcPr/>
                </a:tc>
              </a:tr>
              <a:tr h="42060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Дотации бюджетам бюджетной системы Российской Федерации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3 602,9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i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Дотация  на  выравнивание  бюджетной  обеспеченности  муниципальных  районов</a:t>
                      </a:r>
                      <a:endParaRPr lang="ru-RU" sz="1100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3 602,9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343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Субвенции бюджетам бюджетной системы Российской Федерации</a:t>
                      </a: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373 983,1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373 860,1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374 667,1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760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Субвенции  бюджетам  муниципальных  районов  на  выполнение  передаваемых  полномочий  субъектов  Российской  Федерации </a:t>
                      </a:r>
                      <a:endParaRPr lang="ru-RU" sz="1100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373 983,1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20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373 860,1</a:t>
                      </a:r>
                      <a:endParaRPr lang="ru-RU" sz="12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20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374 667,1</a:t>
                      </a:r>
                      <a:endParaRPr lang="ru-RU" sz="12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0291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Субсидии бюджетам бюджетной системы Российской Федерации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158 890,0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42 757,8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72 235,8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00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Иные межбюджетные трансферты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43 690,7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41 419,1</a:t>
                      </a: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39 360,6</a:t>
                      </a: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8747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Межбюджетные трансферты, передаваемые </a:t>
                      </a:r>
                      <a:r>
                        <a:rPr lang="ru-RU" sz="1100" i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бюджету муниципального района из </a:t>
                      </a:r>
                      <a:r>
                        <a:rPr lang="ru-RU" sz="11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бюджетов </a:t>
                      </a:r>
                      <a:r>
                        <a:rPr lang="ru-RU" sz="1100" i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сельских поселений на </a:t>
                      </a:r>
                      <a:r>
                        <a:rPr lang="ru-RU" sz="11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осуществление части полномочий по решению вопросов местного значения в соответствии с заключенными соглашениями</a:t>
                      </a:r>
                      <a:endParaRPr lang="ru-RU" sz="1100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1" dirty="0" smtClean="0">
                          <a:latin typeface="Times New Roman" pitchFamily="18" charset="0"/>
                          <a:cs typeface="Times New Roman" pitchFamily="18" charset="0"/>
                        </a:rPr>
                        <a:t>43 690,7</a:t>
                      </a:r>
                      <a:endParaRPr lang="ru-RU" sz="1200" b="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200" b="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41 419,1</a:t>
                      </a:r>
                      <a:endParaRPr lang="ru-RU" sz="1200" b="0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200" b="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39 360,6</a:t>
                      </a:r>
                      <a:endParaRPr lang="ru-RU" sz="1200" b="0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9338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580 166,7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458 037,0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486 263,5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96201"/>
            <a:ext cx="8229600" cy="9389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Структура доходов районного бюджета </a:t>
            </a:r>
            <a:b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2022 год</a:t>
            </a:r>
            <a:b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(тыс. руб.)</a:t>
            </a:r>
            <a:endParaRPr lang="ru-RU" sz="1800" dirty="0">
              <a:solidFill>
                <a:srgbClr val="FF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8304319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Структура доходов районного бюджета </a:t>
            </a:r>
            <a:b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2023 – 2024 годы</a:t>
            </a:r>
            <a:b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(тыс. руб.)</a:t>
            </a:r>
            <a:endParaRPr lang="ru-RU" sz="18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96029262"/>
              </p:ext>
            </p:extLst>
          </p:nvPr>
        </p:nvGraphicFramePr>
        <p:xfrm>
          <a:off x="214282" y="1920875"/>
          <a:ext cx="4357718" cy="4433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Содержимое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65589564"/>
              </p:ext>
            </p:extLst>
          </p:nvPr>
        </p:nvGraphicFramePr>
        <p:xfrm>
          <a:off x="4648200" y="1920875"/>
          <a:ext cx="4281518" cy="4433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 rot="19426950">
            <a:off x="1347388" y="1347014"/>
            <a:ext cx="454925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9600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Содержимое 3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514352"/>
            <a:ext cx="8715435" cy="6143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Прямоугольник 18"/>
          <p:cNvSpPr/>
          <p:nvPr/>
        </p:nvSpPr>
        <p:spPr>
          <a:xfrm rot="20431880">
            <a:off x="2339752" y="1266781"/>
            <a:ext cx="5877808" cy="1107996"/>
          </a:xfrm>
          <a:prstGeom prst="rect">
            <a:avLst/>
          </a:prstGeom>
          <a:noFill/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solidFill>
                  <a:srgbClr val="FF0000"/>
                </a:solidFill>
              </a:rPr>
              <a:t>РАСХОДЫ</a:t>
            </a:r>
            <a:endParaRPr lang="ru-RU" sz="6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image005.gif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285728"/>
            <a:ext cx="8429684" cy="635798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476672"/>
            <a:ext cx="7406640" cy="640210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Функциональная структура расходов районного бюджета </a:t>
            </a:r>
            <a:br>
              <a:rPr lang="ru-RU" sz="20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3728713"/>
              </p:ext>
            </p:extLst>
          </p:nvPr>
        </p:nvGraphicFramePr>
        <p:xfrm>
          <a:off x="142841" y="1268759"/>
          <a:ext cx="8749639" cy="53266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7609"/>
                <a:gridCol w="1402591"/>
                <a:gridCol w="1439813"/>
                <a:gridCol w="1439813"/>
                <a:gridCol w="1439813"/>
              </a:tblGrid>
              <a:tr h="949738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Раздел,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подраздел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2023 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</a:p>
                  </a:txBody>
                  <a:tcPr/>
                </a:tc>
              </a:tr>
              <a:tr h="34640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расходы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0100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101 165,7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99 360,5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100 310,4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213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0300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10 372,7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10 222,7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10 202,7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4593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Национальная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экономика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0400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168 697,1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77 661,5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72 300,1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0500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44 522,7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23 052,0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45 048,0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0700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491 709,9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482 812,0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490 735,6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Культура, кинематография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0800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89 611,1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85 217,4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83 149,4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49 445,5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49 472,6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50 299,6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1100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2 022,0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3 915,1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1 570,0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Средства массовой информации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1200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4 113,6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3 660,0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3 660,0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ru-RU" sz="1400" b="0" i="1" dirty="0" smtClean="0">
                          <a:latin typeface="Times New Roman" pitchFamily="18" charset="0"/>
                          <a:cs typeface="Times New Roman" pitchFamily="18" charset="0"/>
                        </a:rPr>
                        <a:t>Условно утвержденные расходы</a:t>
                      </a:r>
                      <a:endParaRPr lang="ru-RU" sz="1400" b="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latin typeface="Times New Roman" pitchFamily="18" charset="0"/>
                          <a:cs typeface="Times New Roman" pitchFamily="18" charset="0"/>
                        </a:rPr>
                        <a:t>13 686,0</a:t>
                      </a:r>
                      <a:endParaRPr lang="ru-RU" sz="1400" b="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latin typeface="Times New Roman" pitchFamily="18" charset="0"/>
                          <a:cs typeface="Times New Roman" pitchFamily="18" charset="0"/>
                        </a:rPr>
                        <a:t>23 682,0</a:t>
                      </a:r>
                      <a:endParaRPr lang="ru-RU" sz="1400" b="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2139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961 660,3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849 059,8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880 957,8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208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Структура расходов районного бюджета </a:t>
            </a:r>
            <a:b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(%)</a:t>
            </a:r>
            <a:endParaRPr lang="ru-RU" sz="1600" dirty="0">
              <a:solidFill>
                <a:srgbClr val="FF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2475367"/>
              </p:ext>
            </p:extLst>
          </p:nvPr>
        </p:nvGraphicFramePr>
        <p:xfrm>
          <a:off x="457200" y="1935163"/>
          <a:ext cx="8363272" cy="47341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64660" y="67435"/>
            <a:ext cx="7406640" cy="908862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Направление деятельности по отраслям </a:t>
            </a:r>
            <a:br>
              <a:rPr lang="ru-RU" sz="2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на 2022 год</a:t>
            </a:r>
            <a:endParaRPr lang="ru-RU" sz="2800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674619" y="1256332"/>
            <a:ext cx="3312368" cy="105841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Национальная экономика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Выгнутая вверх стрелка 5"/>
          <p:cNvSpPr/>
          <p:nvPr/>
        </p:nvSpPr>
        <p:spPr>
          <a:xfrm rot="15289152">
            <a:off x="-398509" y="2669125"/>
            <a:ext cx="2100269" cy="828217"/>
          </a:xfrm>
          <a:prstGeom prst="curved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Выгнутая влево стрелка 6"/>
          <p:cNvSpPr/>
          <p:nvPr/>
        </p:nvSpPr>
        <p:spPr>
          <a:xfrm rot="7352048">
            <a:off x="4804144" y="449883"/>
            <a:ext cx="935485" cy="2771803"/>
          </a:xfrm>
          <a:prstGeom prst="curved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2420" y="3896857"/>
            <a:ext cx="2542795" cy="1907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3813" y="1256332"/>
            <a:ext cx="2555686" cy="17020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346" y="4376991"/>
            <a:ext cx="2347700" cy="21299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2834" y="4965244"/>
            <a:ext cx="2410219" cy="161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Выгнутая вправо стрелка 8"/>
          <p:cNvSpPr/>
          <p:nvPr/>
        </p:nvSpPr>
        <p:spPr>
          <a:xfrm rot="7618619">
            <a:off x="3032541" y="2039708"/>
            <a:ext cx="1116326" cy="3677308"/>
          </a:xfrm>
          <a:prstGeom prst="curved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7540" y="2368474"/>
            <a:ext cx="2448920" cy="18366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TextBox 18"/>
          <p:cNvSpPr txBox="1"/>
          <p:nvPr/>
        </p:nvSpPr>
        <p:spPr>
          <a:xfrm>
            <a:off x="930011" y="4059349"/>
            <a:ext cx="1659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 smtClean="0">
                <a:solidFill>
                  <a:srgbClr val="002060"/>
                </a:solidFill>
              </a:rPr>
              <a:t>Малый бизнес</a:t>
            </a:r>
            <a:endParaRPr lang="ru-RU" sz="1600" b="1" i="1" dirty="0">
              <a:solidFill>
                <a:srgbClr val="00206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156076" y="3121314"/>
            <a:ext cx="28311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i="1" dirty="0">
                <a:solidFill>
                  <a:srgbClr val="002060"/>
                </a:solidFill>
              </a:rPr>
              <a:t>Развитие </a:t>
            </a:r>
            <a:r>
              <a:rPr lang="ru-RU" sz="1400" b="1" i="1" dirty="0" smtClean="0">
                <a:solidFill>
                  <a:srgbClr val="002060"/>
                </a:solidFill>
              </a:rPr>
              <a:t>потребительского</a:t>
            </a:r>
          </a:p>
          <a:p>
            <a:pPr algn="ctr"/>
            <a:r>
              <a:rPr lang="ru-RU" sz="1400" b="1" i="1" dirty="0" smtClean="0">
                <a:solidFill>
                  <a:srgbClr val="002060"/>
                </a:solidFill>
              </a:rPr>
              <a:t> </a:t>
            </a:r>
            <a:r>
              <a:rPr lang="ru-RU" sz="1400" b="1" i="1" dirty="0">
                <a:solidFill>
                  <a:srgbClr val="002060"/>
                </a:solidFill>
              </a:rPr>
              <a:t>рынка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397726" y="5949280"/>
            <a:ext cx="24070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>
                <a:solidFill>
                  <a:srgbClr val="002060"/>
                </a:solidFill>
              </a:rPr>
              <a:t>Развитие кооперации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5220072" y="1124744"/>
            <a:ext cx="3722712" cy="108012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Дорожная деятельность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352179">
            <a:off x="3556020" y="2537294"/>
            <a:ext cx="2725471" cy="165527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034441">
            <a:off x="3252669" y="748671"/>
            <a:ext cx="2187031" cy="112456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559" y="1381597"/>
            <a:ext cx="3131840" cy="2093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1880" y="3933056"/>
            <a:ext cx="3158921" cy="20920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783" y="4581128"/>
            <a:ext cx="2688300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9015916">
            <a:off x="1925717" y="2425437"/>
            <a:ext cx="3890762" cy="158804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41655" y="862593"/>
            <a:ext cx="252723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 smtClean="0">
                <a:solidFill>
                  <a:srgbClr val="002060"/>
                </a:solidFill>
              </a:rPr>
              <a:t>Строительство дорог</a:t>
            </a:r>
          </a:p>
          <a:p>
            <a:pPr algn="ctr"/>
            <a:r>
              <a:rPr lang="ru-RU" sz="1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82 486,9 </a:t>
            </a:r>
            <a:r>
              <a:rPr lang="ru-RU" sz="1400" b="1" i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тыс. руб.</a:t>
            </a:r>
            <a:endParaRPr lang="ru-RU" sz="1400" b="1" i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9526" y="4046877"/>
            <a:ext cx="207197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 smtClean="0">
                <a:solidFill>
                  <a:srgbClr val="002060"/>
                </a:solidFill>
              </a:rPr>
              <a:t>Содержание дорог</a:t>
            </a:r>
          </a:p>
          <a:p>
            <a:pPr algn="ctr"/>
            <a:r>
              <a:rPr lang="ru-RU" sz="1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16 763,5 </a:t>
            </a:r>
            <a:r>
              <a:rPr lang="ru-RU" sz="1400" b="1" i="1" dirty="0" smtClean="0">
                <a:solidFill>
                  <a:srgbClr val="002060"/>
                </a:solidFill>
              </a:rPr>
              <a:t>тыс. руб.</a:t>
            </a:r>
            <a:endParaRPr lang="ru-RU" sz="1400" b="1" i="1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50801" y="4323876"/>
            <a:ext cx="225484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i="1" dirty="0">
                <a:solidFill>
                  <a:srgbClr val="002060"/>
                </a:solidFill>
              </a:rPr>
              <a:t>К</a:t>
            </a:r>
            <a:r>
              <a:rPr lang="ru-RU" sz="1400" b="1" i="1" dirty="0" smtClean="0">
                <a:solidFill>
                  <a:srgbClr val="002060"/>
                </a:solidFill>
              </a:rPr>
              <a:t>апитальный ремонт</a:t>
            </a:r>
          </a:p>
          <a:p>
            <a:pPr algn="ctr"/>
            <a:r>
              <a:rPr lang="ru-RU" sz="1400" b="1" i="1" dirty="0" smtClean="0">
                <a:solidFill>
                  <a:srgbClr val="002060"/>
                </a:solidFill>
              </a:rPr>
              <a:t> </a:t>
            </a:r>
            <a:r>
              <a:rPr lang="ru-RU" sz="1400" b="1" i="1" dirty="0">
                <a:solidFill>
                  <a:srgbClr val="002060"/>
                </a:solidFill>
              </a:rPr>
              <a:t>автомобильных </a:t>
            </a:r>
            <a:r>
              <a:rPr lang="ru-RU" sz="1400" b="1" i="1" dirty="0" smtClean="0">
                <a:solidFill>
                  <a:srgbClr val="002060"/>
                </a:solidFill>
              </a:rPr>
              <a:t>дорог</a:t>
            </a:r>
          </a:p>
          <a:p>
            <a:pPr algn="ctr"/>
            <a:r>
              <a:rPr lang="ru-RU" sz="1400" b="1" i="1" dirty="0" smtClean="0">
                <a:solidFill>
                  <a:srgbClr val="002060"/>
                </a:solidFill>
              </a:rPr>
              <a:t> </a:t>
            </a:r>
            <a:r>
              <a:rPr lang="ru-RU" sz="1400" b="1" i="1" dirty="0">
                <a:solidFill>
                  <a:srgbClr val="002060"/>
                </a:solidFill>
              </a:rPr>
              <a:t>общего </a:t>
            </a:r>
            <a:r>
              <a:rPr lang="ru-RU" sz="1400" b="1" i="1" dirty="0" smtClean="0">
                <a:solidFill>
                  <a:srgbClr val="002060"/>
                </a:solidFill>
              </a:rPr>
              <a:t>пользования</a:t>
            </a:r>
          </a:p>
          <a:p>
            <a:pPr algn="ctr"/>
            <a:r>
              <a:rPr lang="ru-RU" sz="1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29 492,5 </a:t>
            </a:r>
            <a:r>
              <a:rPr lang="ru-RU" sz="1400" b="1" i="1" dirty="0" smtClean="0">
                <a:solidFill>
                  <a:srgbClr val="002060"/>
                </a:solidFill>
              </a:rPr>
              <a:t>тыс. руб.</a:t>
            </a:r>
            <a:endParaRPr lang="ru-RU" sz="14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779362">
            <a:off x="5199625" y="4067477"/>
            <a:ext cx="2187031" cy="112456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41655" y="862593"/>
            <a:ext cx="261962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 smtClean="0">
                <a:solidFill>
                  <a:srgbClr val="002060"/>
                </a:solidFill>
              </a:rPr>
              <a:t>Строительство жилья</a:t>
            </a:r>
          </a:p>
          <a:p>
            <a:pPr algn="ctr"/>
            <a:r>
              <a:rPr lang="ru-RU" sz="1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(2022 -2023 годы по 6 домов)</a:t>
            </a:r>
            <a:endParaRPr lang="ru-RU" sz="1400" b="1" i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82702" y="3698833"/>
            <a:ext cx="249921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002060"/>
                </a:solidFill>
              </a:rPr>
              <a:t>Взносы на капремонт </a:t>
            </a:r>
          </a:p>
          <a:p>
            <a:pPr algn="ctr"/>
            <a:r>
              <a:rPr lang="ru-RU" sz="1400" b="1" i="1" dirty="0" smtClean="0">
                <a:solidFill>
                  <a:srgbClr val="002060"/>
                </a:solidFill>
              </a:rPr>
              <a:t>многоквартирных домов </a:t>
            </a:r>
          </a:p>
          <a:p>
            <a:pPr algn="ctr"/>
            <a:r>
              <a:rPr lang="ru-RU" sz="1400" b="1" i="1" dirty="0" smtClean="0">
                <a:solidFill>
                  <a:srgbClr val="002060"/>
                </a:solidFill>
              </a:rPr>
              <a:t>в 5 сельских поселениях</a:t>
            </a:r>
            <a:endParaRPr lang="ru-RU" sz="1400" b="1" i="1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958265" y="4437497"/>
            <a:ext cx="3234090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002060"/>
                </a:solidFill>
              </a:rPr>
              <a:t>Организация водоснабжения </a:t>
            </a:r>
          </a:p>
          <a:p>
            <a:pPr algn="ctr"/>
            <a:r>
              <a:rPr lang="ru-RU" sz="1400" b="1" i="1" dirty="0" smtClean="0">
                <a:solidFill>
                  <a:srgbClr val="002060"/>
                </a:solidFill>
              </a:rPr>
              <a:t>и водоотведения на территории </a:t>
            </a:r>
          </a:p>
          <a:p>
            <a:pPr algn="ctr"/>
            <a:r>
              <a:rPr lang="ru-RU" sz="1400" b="1" i="1" dirty="0" smtClean="0">
                <a:solidFill>
                  <a:srgbClr val="002060"/>
                </a:solidFill>
              </a:rPr>
              <a:t>Добринского</a:t>
            </a:r>
          </a:p>
          <a:p>
            <a:pPr algn="ctr"/>
            <a:r>
              <a:rPr lang="ru-RU" sz="1400" b="1" i="1" dirty="0" smtClean="0">
                <a:solidFill>
                  <a:srgbClr val="002060"/>
                </a:solidFill>
              </a:rPr>
              <a:t> муниципального </a:t>
            </a:r>
          </a:p>
          <a:p>
            <a:pPr algn="ctr"/>
            <a:r>
              <a:rPr lang="ru-RU" sz="1400" b="1" i="1" dirty="0" smtClean="0">
                <a:solidFill>
                  <a:srgbClr val="002060"/>
                </a:solidFill>
              </a:rPr>
              <a:t>района</a:t>
            </a:r>
            <a:endParaRPr lang="ru-RU" sz="1400" b="1" i="1" dirty="0">
              <a:solidFill>
                <a:srgbClr val="00206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12" y="1367680"/>
            <a:ext cx="3055595" cy="20370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655" y="4487680"/>
            <a:ext cx="2981305" cy="19654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5296" y="1030369"/>
            <a:ext cx="2953307" cy="22149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2246" y="2450914"/>
            <a:ext cx="2459698" cy="16172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15"/>
          <p:cNvSpPr txBox="1"/>
          <p:nvPr/>
        </p:nvSpPr>
        <p:spPr>
          <a:xfrm>
            <a:off x="5412095" y="708255"/>
            <a:ext cx="28164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 smtClean="0">
                <a:solidFill>
                  <a:schemeClr val="accent1">
                    <a:lumMod val="50000"/>
                  </a:schemeClr>
                </a:solidFill>
              </a:rPr>
              <a:t>Коммунальное хозяйство</a:t>
            </a:r>
            <a:endParaRPr lang="ru-RU" sz="16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1672" y="1272570"/>
            <a:ext cx="1487451" cy="1113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284037">
            <a:off x="3079148" y="3465478"/>
            <a:ext cx="2725471" cy="1655273"/>
          </a:xfrm>
          <a:prstGeom prst="rect">
            <a:avLst/>
          </a:prstGeom>
        </p:spPr>
      </p:pic>
      <p:sp>
        <p:nvSpPr>
          <p:cNvPr id="6" name="Овал 5"/>
          <p:cNvSpPr/>
          <p:nvPr/>
        </p:nvSpPr>
        <p:spPr>
          <a:xfrm>
            <a:off x="3442512" y="5260313"/>
            <a:ext cx="3722712" cy="108012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Жилищно-коммунальное хозяйство</a:t>
            </a:r>
            <a:endParaRPr lang="ru-RU" sz="20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0462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82182289"/>
              </p:ext>
            </p:extLst>
          </p:nvPr>
        </p:nvGraphicFramePr>
        <p:xfrm>
          <a:off x="214281" y="980728"/>
          <a:ext cx="8844479" cy="58180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64479">
                  <a:extLst>
                    <a:ext uri="{9D8B030D-6E8A-4147-A177-3AD203B41FA5}">
                      <a16:colId xmlns:a16="http://schemas.microsoft.com/office/drawing/2014/main" xmlns="" val="1701069721"/>
                    </a:ext>
                  </a:extLst>
                </a:gridCol>
                <a:gridCol w="1296000"/>
                <a:gridCol w="1296000">
                  <a:extLst>
                    <a:ext uri="{9D8B030D-6E8A-4147-A177-3AD203B41FA5}">
                      <a16:colId xmlns:a16="http://schemas.microsoft.com/office/drawing/2014/main" xmlns="" val="2778125726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xmlns="" val="1687235653"/>
                    </a:ext>
                  </a:extLst>
                </a:gridCol>
                <a:gridCol w="1296000">
                  <a:extLst>
                    <a:ext uri="{9D8B030D-6E8A-4147-A177-3AD203B41FA5}">
                      <a16:colId xmlns:a16="http://schemas.microsoft.com/office/drawing/2014/main" xmlns="" val="3918767568"/>
                    </a:ext>
                  </a:extLst>
                </a:gridCol>
                <a:gridCol w="2196000">
                  <a:extLst>
                    <a:ext uri="{9D8B030D-6E8A-4147-A177-3AD203B41FA5}">
                      <a16:colId xmlns:a16="http://schemas.microsoft.com/office/drawing/2014/main" xmlns="" val="1588340637"/>
                    </a:ext>
                  </a:extLst>
                </a:gridCol>
              </a:tblGrid>
              <a:tr h="234026"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2021</a:t>
                      </a:r>
                      <a:endParaRPr lang="ru-RU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202</a:t>
                      </a:r>
                      <a:r>
                        <a:rPr lang="ru-RU" sz="1600" dirty="0" smtClean="0"/>
                        <a:t>2</a:t>
                      </a:r>
                      <a:endParaRPr lang="ru-RU" sz="16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202</a:t>
                      </a:r>
                      <a:r>
                        <a:rPr lang="ru-RU" sz="1600" dirty="0" smtClean="0"/>
                        <a:t>3</a:t>
                      </a:r>
                      <a:endParaRPr lang="ru-RU" sz="1600" dirty="0"/>
                    </a:p>
                  </a:txBody>
                  <a:tcPr marL="0" marR="0" marT="0" marB="0"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20</a:t>
                      </a:r>
                      <a:r>
                        <a:rPr lang="en-US" sz="1600" dirty="0" smtClean="0"/>
                        <a:t>2</a:t>
                      </a:r>
                      <a:r>
                        <a:rPr lang="ru-RU" sz="1600" dirty="0" smtClean="0"/>
                        <a:t>4</a:t>
                      </a:r>
                      <a:endParaRPr lang="ru-RU" sz="16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Цель </a:t>
                      </a:r>
                      <a:r>
                        <a:rPr lang="ru-RU" sz="1000" dirty="0" smtClean="0"/>
                        <a:t>(достигнута</a:t>
                      </a:r>
                      <a:r>
                        <a:rPr lang="ru-RU" sz="1000" baseline="0" dirty="0" smtClean="0"/>
                        <a:t> в январе 2018г)</a:t>
                      </a:r>
                      <a:endParaRPr lang="ru-RU" sz="10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750003239"/>
                  </a:ext>
                </a:extLst>
              </a:tr>
              <a:tr h="234026">
                <a:tc gridSpan="5">
                  <a:txBody>
                    <a:bodyPr/>
                    <a:lstStyle/>
                    <a:p>
                      <a:r>
                        <a:rPr lang="ru-RU" sz="1600" dirty="0" smtClean="0"/>
                        <a:t>Педагогические работники общеобразовательных организаций</a:t>
                      </a:r>
                      <a:endParaRPr lang="ru-RU" sz="16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2553336658"/>
                  </a:ext>
                </a:extLst>
              </a:tr>
              <a:tr h="234026">
                <a:tc rowSpan="4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39 240руб.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4651612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37 019 руб.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+6.0%</a:t>
                      </a:r>
                      <a:endParaRPr lang="ru-RU" sz="1400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26861290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34 924 руб.</a:t>
                      </a:r>
                      <a:endParaRPr lang="ru-RU" sz="14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+6.0%</a:t>
                      </a:r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02234818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32 947 руб.</a:t>
                      </a:r>
                      <a:endParaRPr lang="ru-RU" sz="14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+6.0%</a:t>
                      </a:r>
                      <a:endParaRPr lang="ru-RU" sz="1400" dirty="0"/>
                    </a:p>
                  </a:txBody>
                  <a:tcPr marL="0" marR="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22229425"/>
                  </a:ext>
                </a:extLst>
              </a:tr>
              <a:tr h="234026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0" marR="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0" marR="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3422754132"/>
                  </a:ext>
                </a:extLst>
              </a:tr>
              <a:tr h="234026">
                <a:tc gridSpan="5">
                  <a:txBody>
                    <a:bodyPr/>
                    <a:lstStyle/>
                    <a:p>
                      <a:r>
                        <a:rPr lang="ru-RU" sz="1600" dirty="0" smtClean="0"/>
                        <a:t>Педагогические работники дошкольных организаций</a:t>
                      </a:r>
                      <a:endParaRPr lang="ru-RU" sz="16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2938742353"/>
                  </a:ext>
                </a:extLst>
              </a:tr>
              <a:tr h="234026">
                <a:tc rowSpan="4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37</a:t>
                      </a:r>
                      <a:r>
                        <a:rPr lang="ru-RU" sz="1400" baseline="0" dirty="0" smtClean="0"/>
                        <a:t> 043</a:t>
                      </a:r>
                      <a:r>
                        <a:rPr lang="ru-RU" sz="1400" dirty="0" smtClean="0"/>
                        <a:t> руб.</a:t>
                      </a:r>
                      <a:endParaRPr lang="ru-RU" sz="14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1789853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0" marR="0" marT="0" marB="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34</a:t>
                      </a:r>
                      <a:r>
                        <a:rPr lang="ru-RU" sz="1400" baseline="0" dirty="0" smtClean="0"/>
                        <a:t> 946</a:t>
                      </a:r>
                      <a:r>
                        <a:rPr lang="ru-RU" sz="1400" dirty="0" smtClean="0"/>
                        <a:t> руб.</a:t>
                      </a:r>
                      <a:endParaRPr lang="ru-RU" sz="14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+6.0%</a:t>
                      </a:r>
                      <a:endParaRPr lang="ru-RU" sz="1400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98015709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32 968 руб.</a:t>
                      </a:r>
                      <a:endParaRPr lang="ru-RU" sz="14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+6.0%</a:t>
                      </a:r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17293248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30 925 руб.</a:t>
                      </a:r>
                      <a:endParaRPr lang="ru-RU" sz="14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+6.6%</a:t>
                      </a:r>
                      <a:endParaRPr lang="ru-RU" sz="14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0" marR="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0" marR="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37440193"/>
                  </a:ext>
                </a:extLst>
              </a:tr>
              <a:tr h="234026"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0" marR="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2813766291"/>
                  </a:ext>
                </a:extLst>
              </a:tr>
              <a:tr h="234026">
                <a:tc gridSpan="5">
                  <a:txBody>
                    <a:bodyPr/>
                    <a:lstStyle/>
                    <a:p>
                      <a:r>
                        <a:rPr lang="ru-RU" sz="1600" dirty="0" smtClean="0"/>
                        <a:t>Педагогические работники дополнительного образования</a:t>
                      </a:r>
                      <a:endParaRPr lang="ru-RU" sz="16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2344364761"/>
                  </a:ext>
                </a:extLst>
              </a:tr>
              <a:tr h="234026">
                <a:tc rowSpan="4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43</a:t>
                      </a:r>
                      <a:r>
                        <a:rPr lang="ru-RU" sz="1400" baseline="0" dirty="0" smtClean="0"/>
                        <a:t> 517</a:t>
                      </a:r>
                      <a:r>
                        <a:rPr lang="ru-RU" sz="1400" dirty="0" smtClean="0"/>
                        <a:t> руб.</a:t>
                      </a:r>
                      <a:endParaRPr lang="ru-RU" sz="14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88328144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0" marR="0" marT="0" marB="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41</a:t>
                      </a:r>
                      <a:r>
                        <a:rPr lang="ru-RU" sz="1400" baseline="0" dirty="0" smtClean="0"/>
                        <a:t> 054</a:t>
                      </a:r>
                      <a:r>
                        <a:rPr lang="ru-RU" sz="1400" dirty="0" smtClean="0"/>
                        <a:t> руб.</a:t>
                      </a:r>
                      <a:endParaRPr lang="ru-RU" sz="14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+6.0%</a:t>
                      </a:r>
                      <a:endParaRPr lang="ru-RU" sz="1400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89801868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38</a:t>
                      </a:r>
                      <a:r>
                        <a:rPr lang="ru-RU" sz="1400" baseline="0" dirty="0" smtClean="0"/>
                        <a:t> 731</a:t>
                      </a:r>
                      <a:r>
                        <a:rPr lang="ru-RU" sz="1400" dirty="0" smtClean="0"/>
                        <a:t> руб.</a:t>
                      </a:r>
                      <a:endParaRPr lang="ru-RU" sz="14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+6.0%</a:t>
                      </a:r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36833389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35 950 руб.</a:t>
                      </a:r>
                      <a:endParaRPr lang="ru-RU" sz="14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+7.7%</a:t>
                      </a:r>
                      <a:endParaRPr lang="ru-RU" sz="1400" dirty="0"/>
                    </a:p>
                  </a:txBody>
                  <a:tcPr marL="0" marR="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0" marR="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0" marR="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32959907"/>
                  </a:ext>
                </a:extLst>
              </a:tr>
              <a:tr h="234026"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0" marR="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0" marR="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1100"/>
                    </a:p>
                  </a:txBody>
                  <a:tcPr marL="0" marR="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85459388"/>
                  </a:ext>
                </a:extLst>
              </a:tr>
              <a:tr h="234026">
                <a:tc gridSpan="5">
                  <a:txBody>
                    <a:bodyPr/>
                    <a:lstStyle/>
                    <a:p>
                      <a:r>
                        <a:rPr lang="ru-RU" sz="1600" dirty="0" smtClean="0"/>
                        <a:t>Работники учреждений культуры</a:t>
                      </a:r>
                      <a:endParaRPr lang="ru-RU" sz="1600" dirty="0"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/>
                      <a:endParaRPr lang="ru-RU" sz="13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2207716398"/>
                  </a:ext>
                </a:extLst>
              </a:tr>
              <a:tr h="234026">
                <a:tc rowSpan="4">
                  <a:txBody>
                    <a:bodyPr/>
                    <a:lstStyle/>
                    <a:p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39</a:t>
                      </a:r>
                      <a:r>
                        <a:rPr lang="ru-RU" sz="1400" baseline="0" dirty="0" smtClean="0"/>
                        <a:t> 240</a:t>
                      </a:r>
                      <a:r>
                        <a:rPr lang="ru-RU" sz="1400" dirty="0" smtClean="0"/>
                        <a:t> руб.</a:t>
                      </a:r>
                      <a:endParaRPr lang="ru-RU" sz="14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246864976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0" marR="0" marT="0" marB="0"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37</a:t>
                      </a:r>
                      <a:r>
                        <a:rPr lang="ru-RU" sz="1400" baseline="0" dirty="0" smtClean="0"/>
                        <a:t> 019</a:t>
                      </a:r>
                      <a:r>
                        <a:rPr lang="ru-RU" sz="1400" dirty="0" smtClean="0"/>
                        <a:t> руб.</a:t>
                      </a:r>
                      <a:endParaRPr lang="ru-RU" sz="14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+6.0%</a:t>
                      </a:r>
                      <a:endParaRPr lang="ru-RU" sz="1400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2498589431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34</a:t>
                      </a:r>
                      <a:r>
                        <a:rPr lang="ru-RU" sz="1400" baseline="0" dirty="0" smtClean="0"/>
                        <a:t> 924</a:t>
                      </a:r>
                      <a:r>
                        <a:rPr lang="ru-RU" sz="1400" dirty="0" smtClean="0"/>
                        <a:t> руб.</a:t>
                      </a:r>
                      <a:endParaRPr lang="ru-RU" sz="14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+6.0%</a:t>
                      </a:r>
                      <a:endParaRPr lang="ru-RU" sz="14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4122440762"/>
                  </a:ext>
                </a:extLst>
              </a:tr>
              <a:tr h="234026"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32 947</a:t>
                      </a:r>
                      <a:r>
                        <a:rPr lang="ru-RU" sz="1400" baseline="0" dirty="0" smtClean="0"/>
                        <a:t> руб.</a:t>
                      </a:r>
                      <a:endParaRPr lang="ru-RU" sz="1400" dirty="0"/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+6.0%</a:t>
                      </a:r>
                      <a:endParaRPr lang="ru-RU" sz="1400" dirty="0"/>
                    </a:p>
                  </a:txBody>
                  <a:tcPr marL="0" marR="0" marT="0" marB="0"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 marL="0" marR="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/>
                    </a:p>
                  </a:txBody>
                  <a:tcPr marL="0" marR="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 sz="1100" dirty="0"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xmlns="" val="2005234343"/>
                  </a:ext>
                </a:extLst>
              </a:tr>
            </a:tbl>
          </a:graphicData>
        </a:graphic>
      </p:graphicFrame>
      <p:sp>
        <p:nvSpPr>
          <p:cNvPr id="14" name="Стрелка вверх 13"/>
          <p:cNvSpPr/>
          <p:nvPr/>
        </p:nvSpPr>
        <p:spPr>
          <a:xfrm>
            <a:off x="6987058" y="1463460"/>
            <a:ext cx="2044504" cy="1063020"/>
          </a:xfrm>
          <a:prstGeom prst="upArrow">
            <a:avLst>
              <a:gd name="adj1" fmla="val 85629"/>
              <a:gd name="adj2" fmla="val 2263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100% среднемесячного дохода от трудовой деятельности в регионе</a:t>
            </a:r>
            <a:endParaRPr lang="ru-RU" sz="1400" dirty="0"/>
          </a:p>
          <a:p>
            <a:pPr algn="ctr"/>
            <a:endParaRPr lang="ru-RU" sz="1400" dirty="0"/>
          </a:p>
        </p:txBody>
      </p:sp>
      <p:sp>
        <p:nvSpPr>
          <p:cNvPr id="15" name="Стрелка вверх 14"/>
          <p:cNvSpPr/>
          <p:nvPr/>
        </p:nvSpPr>
        <p:spPr>
          <a:xfrm>
            <a:off x="6993975" y="2798466"/>
            <a:ext cx="2071702" cy="1152128"/>
          </a:xfrm>
          <a:prstGeom prst="upArrow">
            <a:avLst>
              <a:gd name="adj1" fmla="val 83399"/>
              <a:gd name="adj2" fmla="val 237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100% </a:t>
            </a:r>
            <a:r>
              <a:rPr lang="ru-RU" sz="1400" dirty="0" smtClean="0"/>
              <a:t> к средней </a:t>
            </a:r>
            <a:r>
              <a:rPr lang="ru-RU" sz="1400" dirty="0"/>
              <a:t>заработной </a:t>
            </a:r>
            <a:r>
              <a:rPr lang="ru-RU" sz="1400" dirty="0" smtClean="0"/>
              <a:t>плате </a:t>
            </a:r>
            <a:r>
              <a:rPr lang="ru-RU" sz="1400" dirty="0"/>
              <a:t>в </a:t>
            </a:r>
            <a:r>
              <a:rPr lang="ru-RU" sz="1400" dirty="0" smtClean="0"/>
              <a:t>общем образовании</a:t>
            </a:r>
            <a:endParaRPr lang="ru-RU" sz="1400" dirty="0"/>
          </a:p>
          <a:p>
            <a:pPr algn="ctr"/>
            <a:endParaRPr lang="ru-RU" sz="1400" dirty="0"/>
          </a:p>
        </p:txBody>
      </p:sp>
      <p:sp>
        <p:nvSpPr>
          <p:cNvPr id="16" name="Стрелка вверх 15"/>
          <p:cNvSpPr/>
          <p:nvPr/>
        </p:nvSpPr>
        <p:spPr>
          <a:xfrm>
            <a:off x="6987058" y="4222580"/>
            <a:ext cx="2071702" cy="1152128"/>
          </a:xfrm>
          <a:prstGeom prst="upArrow">
            <a:avLst>
              <a:gd name="adj1" fmla="val 86094"/>
              <a:gd name="adj2" fmla="val 237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100% средней заработной платы </a:t>
            </a:r>
            <a:r>
              <a:rPr lang="ru-RU" sz="1400" dirty="0" smtClean="0"/>
              <a:t>учителей</a:t>
            </a:r>
            <a:endParaRPr lang="ru-RU" sz="1400" dirty="0"/>
          </a:p>
          <a:p>
            <a:pPr algn="ctr"/>
            <a:endParaRPr lang="ru-RU" sz="1400" dirty="0"/>
          </a:p>
        </p:txBody>
      </p:sp>
      <p:sp>
        <p:nvSpPr>
          <p:cNvPr id="17" name="Стрелка вверх 16"/>
          <p:cNvSpPr/>
          <p:nvPr/>
        </p:nvSpPr>
        <p:spPr>
          <a:xfrm>
            <a:off x="6992350" y="5625883"/>
            <a:ext cx="2044504" cy="1152128"/>
          </a:xfrm>
          <a:prstGeom prst="upArrow">
            <a:avLst>
              <a:gd name="adj1" fmla="val 84379"/>
              <a:gd name="adj2" fmla="val 237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/>
              <a:t>100% </a:t>
            </a:r>
            <a:r>
              <a:rPr lang="ru-RU" sz="1400" dirty="0" smtClean="0"/>
              <a:t>среднемесячного дохода от трудовой деятельности в регионе</a:t>
            </a:r>
            <a:endParaRPr lang="ru-RU" sz="1400" dirty="0"/>
          </a:p>
          <a:p>
            <a:pPr algn="ctr"/>
            <a:endParaRPr lang="ru-RU" sz="1400" dirty="0"/>
          </a:p>
        </p:txBody>
      </p:sp>
      <p:pic>
        <p:nvPicPr>
          <p:cNvPr id="18" name="Рисунок 17" descr="World Historiki - hom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54" y="1679036"/>
            <a:ext cx="862422" cy="1183967"/>
          </a:xfrm>
          <a:prstGeom prst="rect">
            <a:avLst/>
          </a:prstGeom>
        </p:spPr>
      </p:pic>
      <p:pic>
        <p:nvPicPr>
          <p:cNvPr id="19" name="Рисунок 18" descr="Помогите Ливенцам вернуться домой!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943" y="3066857"/>
            <a:ext cx="1129308" cy="1022024"/>
          </a:xfrm>
          <a:prstGeom prst="rect">
            <a:avLst/>
          </a:prstGeom>
        </p:spPr>
      </p:pic>
      <p:pic>
        <p:nvPicPr>
          <p:cNvPr id="20" name="Рисунок 19" descr="プロフェッショナルcoach在庫を見る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4437112"/>
            <a:ext cx="378042" cy="1129781"/>
          </a:xfrm>
          <a:prstGeom prst="rect">
            <a:avLst/>
          </a:prstGeom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87854" y="5933461"/>
            <a:ext cx="844550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116742"/>
            <a:ext cx="8229600" cy="80278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Реализация Указа Президента РФ №597 в сфере образования и культуры</a:t>
            </a:r>
            <a:b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tx2">
                    <a:lumMod val="75000"/>
                  </a:schemeClr>
                </a:solidFill>
              </a:rPr>
              <a:t>Размер среднемесячной зарплаты и темп прироста к уровню предыдущего года</a:t>
            </a:r>
          </a:p>
        </p:txBody>
      </p:sp>
    </p:spTree>
    <p:extLst>
      <p:ext uri="{BB962C8B-B14F-4D97-AF65-F5344CB8AC3E}">
        <p14:creationId xmlns:p14="http://schemas.microsoft.com/office/powerpoint/2010/main" val="121189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908862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Муниципальные программы</a:t>
            </a:r>
            <a:br>
              <a:rPr lang="ru-RU" sz="2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Добринского муниципального района</a:t>
            </a:r>
            <a:endParaRPr lang="ru-RU" sz="2800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0317770"/>
              </p:ext>
            </p:extLst>
          </p:nvPr>
        </p:nvGraphicFramePr>
        <p:xfrm>
          <a:off x="576523" y="1340768"/>
          <a:ext cx="8248431" cy="5215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9653"/>
                <a:gridCol w="1252926"/>
                <a:gridCol w="1252926"/>
                <a:gridCol w="1252926"/>
              </a:tblGrid>
              <a:tr h="515955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Муниципальные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программы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2023 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</a:p>
                  </a:txBody>
                  <a:tcPr/>
                </a:tc>
              </a:tr>
              <a:tr h="561959">
                <a:tc>
                  <a:txBody>
                    <a:bodyPr/>
                    <a:lstStyle/>
                    <a:p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"Создание условий для развития экономики Добринского муниципального района на 2019-2024 годы"</a:t>
                      </a:r>
                      <a:endParaRPr kumimoji="0" lang="ru-RU" sz="1200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4 320,0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3 879,9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3 969,7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760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"Развитие социальной сферы Добринского муниципального района на 2019-2024 годы"</a:t>
                      </a:r>
                      <a:endParaRPr lang="ru-RU" sz="1200" b="0" strike="noStrike" spc="-1" dirty="0" smtClean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164 185,5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165 674,7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156 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434,9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480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"Обеспечение населения Добринского муниципального района качественной инфраструктурой и услугами ЖКХ на 2019-2024 годы "</a:t>
                      </a:r>
                      <a:endParaRPr lang="ru-RU" sz="1200" b="0" strike="noStrike" spc="-1" dirty="0" smtClean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224 606,4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100 884,7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131 248,4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"Создание условий для обеспечения общественной безопасности населения и территории Добринского муниципального района на 2019-2024 годы "</a:t>
                      </a:r>
                      <a:endParaRPr lang="ru-RU" sz="1200" b="0" strike="noStrike" spc="-1" dirty="0" smtClean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8 123,5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8 123,5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8 123,5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840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"Развитие системы эффективного муниципального управления Добринского муниципального района на 2019-2024 годы"</a:t>
                      </a:r>
                      <a:endParaRPr lang="ru-RU" sz="1200" b="0" strike="noStrike" spc="-1" dirty="0" smtClean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88 347,6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84 479,6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84 509,6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12048">
                <a:tc>
                  <a:txBody>
                    <a:bodyPr/>
                    <a:lstStyle/>
                    <a:p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"Развитие образования Добринского муниципального района на 2019-2024 годы"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453 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292,1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454 437,8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455 843,8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92546">
                <a:tc>
                  <a:txBody>
                    <a:bodyPr/>
                    <a:lstStyle/>
                    <a:p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"Профилактика терроризма на территории Добринского муниципального района"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6 825,0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6 083,4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4 354,7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82226">
                <a:tc>
                  <a:txBody>
                    <a:bodyPr/>
                    <a:lstStyle/>
                    <a:p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"Профилактика экстремизма на территории Добринского муниципального района"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30,0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30,0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30,0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501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859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Структура расходов районного бюджета в рамках муниципальных программ на 2022 год</a:t>
            </a:r>
            <a:b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(тыс. руб.)</a:t>
            </a:r>
            <a:endParaRPr lang="ru-RU" sz="2800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6977703"/>
              </p:ext>
            </p:extLst>
          </p:nvPr>
        </p:nvGraphicFramePr>
        <p:xfrm>
          <a:off x="905163" y="2132856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Овал 5"/>
          <p:cNvSpPr/>
          <p:nvPr/>
        </p:nvSpPr>
        <p:spPr>
          <a:xfrm>
            <a:off x="4105531" y="3791935"/>
            <a:ext cx="1584176" cy="12024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949 730,1</a:t>
            </a:r>
            <a:endParaRPr lang="ru-RU" dirty="0"/>
          </a:p>
        </p:txBody>
      </p:sp>
      <p:sp>
        <p:nvSpPr>
          <p:cNvPr id="7" name="Стрелка вниз 6"/>
          <p:cNvSpPr/>
          <p:nvPr/>
        </p:nvSpPr>
        <p:spPr>
          <a:xfrm rot="2044593">
            <a:off x="4403777" y="4940813"/>
            <a:ext cx="216024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 rot="19141188">
            <a:off x="5527683" y="4731184"/>
            <a:ext cx="216024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 rot="10800000">
            <a:off x="4911951" y="3425366"/>
            <a:ext cx="216024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https://www.ustland.ru/media/k2/items/cache/89c5cd1cedd4a96c5d7ba82f5a019257_XL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383" y="2132856"/>
            <a:ext cx="2091829" cy="17688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https://aftershock.news/sites/default/files/u14743/foto/%D0%98%D1%82%D0%BE%D0%B3%D0%B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567559"/>
            <a:ext cx="2808312" cy="21062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8472518" cy="497578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Источники финансирования дефицита бюджета 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00034" y="5572140"/>
            <a:ext cx="8329642" cy="1143008"/>
          </a:xfrm>
        </p:spPr>
        <p:txBody>
          <a:bodyPr>
            <a:normAutofit/>
          </a:bodyPr>
          <a:lstStyle/>
          <a:p>
            <a:pPr algn="ctr"/>
            <a:r>
              <a:rPr lang="ru-RU" sz="17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sz="17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Добринского муниципального района на 2022 год и на плановый период 2023 и 2024 годов по доходам и расходам сбалансирован</a:t>
            </a:r>
          </a:p>
          <a:p>
            <a:pPr algn="just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" name="Содержимое 4" descr="00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857232"/>
            <a:ext cx="8429684" cy="457203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TextShape 1"/>
          <p:cNvSpPr txBox="1"/>
          <p:nvPr/>
        </p:nvSpPr>
        <p:spPr>
          <a:xfrm>
            <a:off x="1206011" y="977633"/>
            <a:ext cx="7584847" cy="785817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rPr lang="ru-RU" sz="1900" b="1" spc="-97" dirty="0">
                <a:solidFill>
                  <a:srgbClr val="F3A447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
</a:t>
            </a:r>
            <a:r>
              <a:rPr lang="ru-RU" sz="2400" spc="-97" dirty="0">
                <a:solidFill>
                  <a:srgbClr val="DBDBDB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
</a:t>
            </a:r>
            <a:endParaRPr lang="ru-RU" sz="2400" spc="-97" dirty="0" smtClean="0">
              <a:solidFill>
                <a:srgbClr val="DBDBDB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algn="ctr">
              <a:lnSpc>
                <a:spcPct val="100000"/>
              </a:lnSpc>
            </a:pPr>
            <a:endParaRPr lang="ru-RU" sz="2400" b="1" spc="-97" dirty="0">
              <a:solidFill>
                <a:srgbClr val="DBDBDB"/>
              </a:solidFill>
              <a:uFill>
                <a:solidFill>
                  <a:srgbClr val="FFFFFF"/>
                </a:solidFill>
              </a:uFill>
              <a:latin typeface="Constantia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400" b="1" spc="-97" dirty="0" smtClean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 pitchFamily="18" charset="0"/>
                <a:cs typeface="Times New Roman" pitchFamily="18" charset="0"/>
              </a:rPr>
              <a:t>Муниципальный долг Добринского муниципального района</a:t>
            </a:r>
            <a:r>
              <a:rPr lang="ru-RU" sz="2400" b="1" spc="-97" dirty="0">
                <a:solidFill>
                  <a:srgbClr val="7153A1"/>
                </a:solidFill>
                <a:uFill>
                  <a:solidFill>
                    <a:srgbClr val="FFFFFF"/>
                  </a:solidFill>
                </a:uFill>
                <a:latin typeface="Times New Roman" pitchFamily="18" charset="0"/>
                <a:cs typeface="Times New Roman" pitchFamily="18" charset="0"/>
              </a:rPr>
              <a:t>
</a:t>
            </a:r>
            <a:endParaRPr lang="ru-RU" sz="2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8" name="Picture 229"/>
          <p:cNvPicPr/>
          <p:nvPr/>
        </p:nvPicPr>
        <p:blipFill>
          <a:blip r:embed="rId2" cstate="print"/>
          <a:stretch/>
        </p:blipFill>
        <p:spPr>
          <a:xfrm>
            <a:off x="5436096" y="3643314"/>
            <a:ext cx="3350746" cy="25939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20" name="CustomShape 3"/>
          <p:cNvSpPr/>
          <p:nvPr/>
        </p:nvSpPr>
        <p:spPr>
          <a:xfrm>
            <a:off x="930388" y="4509120"/>
            <a:ext cx="3560744" cy="153892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90000"/>
              </a:lnSpc>
            </a:pPr>
            <a:r>
              <a:rPr lang="ru-RU" b="1" i="1" spc="-1" dirty="0" smtClean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 pitchFamily="18" charset="0"/>
                <a:cs typeface="Times New Roman" pitchFamily="18" charset="0"/>
              </a:rPr>
              <a:t>В связи с отсутствием долговых обязательств Добринского муниципального района средства на обслуживание муниципального долга не планируются</a:t>
            </a:r>
            <a:endParaRPr lang="ru-RU" b="1" i="1" spc="-1" dirty="0">
              <a:solidFill>
                <a:srgbClr val="C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90000"/>
              </a:lnSpc>
            </a:pP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90000"/>
              </a:lnSpc>
            </a:pP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90000"/>
              </a:lnSpc>
            </a:pP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1" name="CustomShape 4"/>
          <p:cNvSpPr/>
          <p:nvPr/>
        </p:nvSpPr>
        <p:spPr>
          <a:xfrm>
            <a:off x="1433016" y="2904840"/>
            <a:ext cx="2924335" cy="1580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pc="-1" dirty="0">
                <a:solidFill>
                  <a:srgbClr val="7153A1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     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3" name="CustomShape 6"/>
          <p:cNvSpPr/>
          <p:nvPr/>
        </p:nvSpPr>
        <p:spPr>
          <a:xfrm rot="19818000">
            <a:off x="5563430" y="4321646"/>
            <a:ext cx="1702155" cy="518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/>
          <a:lstStyle/>
          <a:p>
            <a:pPr algn="ctr">
              <a:lnSpc>
                <a:spcPct val="100000"/>
              </a:lnSpc>
            </a:pPr>
            <a:r>
              <a:rPr lang="ru-RU" sz="2800" b="1" spc="-1" dirty="0">
                <a:solidFill>
                  <a:srgbClr val="5D5D5D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ДОЛГ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96136" y="1771315"/>
            <a:ext cx="28575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b="1" i="1" spc="-1" dirty="0" smtClean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 pitchFamily="18" charset="0"/>
                <a:cs typeface="Times New Roman" pitchFamily="18" charset="0"/>
              </a:rPr>
              <a:t>Долговые обязательства в </a:t>
            </a:r>
            <a:r>
              <a:rPr lang="ru-RU" b="1" i="1" spc="-1" dirty="0" smtClean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 pitchFamily="18" charset="0"/>
                <a:cs typeface="Times New Roman" pitchFamily="18" charset="0"/>
              </a:rPr>
              <a:t>районном бюджете </a:t>
            </a:r>
            <a:r>
              <a:rPr lang="ru-RU" b="1" i="1" spc="-1" dirty="0" smtClean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 pitchFamily="18" charset="0"/>
                <a:cs typeface="Times New Roman" pitchFamily="18" charset="0"/>
              </a:rPr>
              <a:t>на 2022 год и на плановый период 2023 и 2024 годов отсутствуют</a:t>
            </a:r>
            <a:endParaRPr lang="ru-RU" b="1" i="1" spc="-1" dirty="0">
              <a:solidFill>
                <a:srgbClr val="C00000"/>
              </a:solidFill>
              <a:uFill>
                <a:solidFill>
                  <a:srgbClr val="FFFFFF"/>
                </a:solidFill>
              </a:u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011" y="1762679"/>
            <a:ext cx="3353580" cy="2235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0687915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 additive="repl">
                                        <p:cTn id="7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 additive="repl">
                                        <p:cTn id="11" dur="5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>
                                            <p:txEl>
                                              <p:charRg st="0" end="14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14" dur="2000"/>
                                        <p:tgtEl>
                                          <p:spTgt spid="520">
                                            <p:txEl>
                                              <p:charRg st="0" end="14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>
                                            <p:txEl>
                                              <p:charRg st="142" end="14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19" dur="2000"/>
                                        <p:tgtEl>
                                          <p:spTgt spid="520">
                                            <p:txEl>
                                              <p:charRg st="142" end="14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>
                                            <p:txEl>
                                              <p:charRg st="142" end="14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24" dur="2000"/>
                                        <p:tgtEl>
                                          <p:spTgt spid="520">
                                            <p:txEl>
                                              <p:charRg st="142" end="14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864" y="692696"/>
            <a:ext cx="5760640" cy="37851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96552" y="1484784"/>
            <a:ext cx="8506252" cy="533074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подготовлены</a:t>
            </a:r>
            <a:br>
              <a:rPr lang="ru-RU" sz="32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управлением финансов администрации Добринского муниципального района</a:t>
            </a:r>
            <a:r>
              <a:rPr lang="ru-RU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 smtClean="0">
                <a:solidFill>
                  <a:schemeClr val="accent1">
                    <a:lumMod val="75000"/>
                  </a:schemeClr>
                </a:solidFill>
              </a:rPr>
              <a:t>Начальник</a:t>
            </a:r>
            <a:r>
              <a:rPr lang="ru-RU" sz="2000" i="1" dirty="0">
                <a:solidFill>
                  <a:schemeClr val="accent1">
                    <a:lumMod val="75000"/>
                  </a:schemeClr>
                </a:solidFill>
              </a:rPr>
              <a:t>: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Быкова Оксана Александровна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i="1" dirty="0" smtClean="0">
                <a:solidFill>
                  <a:schemeClr val="accent1">
                    <a:lumMod val="75000"/>
                  </a:schemeClr>
                </a:solidFill>
              </a:rPr>
              <a:t>Адрес</a:t>
            </a:r>
            <a:r>
              <a:rPr lang="ru-RU" sz="2000" i="1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399341, Липецкая область, п. Добринка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,</a:t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ул. Октябрьская, дом 25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i="1" dirty="0" smtClean="0">
                <a:solidFill>
                  <a:schemeClr val="accent1">
                    <a:lumMod val="75000"/>
                  </a:schemeClr>
                </a:solidFill>
              </a:rPr>
              <a:t>Телефон</a:t>
            </a:r>
            <a:r>
              <a:rPr lang="ru-RU" sz="2000" i="1" dirty="0">
                <a:solidFill>
                  <a:schemeClr val="accent1">
                    <a:lumMod val="75000"/>
                  </a:schemeClr>
                </a:solidFill>
              </a:rPr>
              <a:t>, факс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тел., факс 8 (47462) 21587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i="1" dirty="0">
                <a:solidFill>
                  <a:schemeClr val="accent1">
                    <a:lumMod val="75000"/>
                  </a:schemeClr>
                </a:solidFill>
              </a:rPr>
              <a:t>Адрес электронной почты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: ofin@dobrinka.lipetsk.ru</a:t>
            </a:r>
            <a:r>
              <a:rPr lang="en-US" sz="24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3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WordArt 2"/>
          <p:cNvSpPr>
            <a:spLocks noChangeArrowheads="1" noChangeShapeType="1" noTextEdit="1"/>
          </p:cNvSpPr>
          <p:nvPr/>
        </p:nvSpPr>
        <p:spPr bwMode="auto">
          <a:xfrm>
            <a:off x="395536" y="5661248"/>
            <a:ext cx="8388424" cy="634752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4121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4E6128"/>
                    </a:gs>
                    <a:gs pos="100000">
                      <a:srgbClr val="FFFF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 Black"/>
              </a:rPr>
              <a:t>СПАСИБО ЗА ВНИМАНИЕ!</a:t>
            </a:r>
            <a:endParaRPr lang="ru-RU" sz="3600" kern="10" spc="0" dirty="0">
              <a:ln w="12700">
                <a:solidFill>
                  <a:srgbClr val="B2B2B2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4E6128"/>
                  </a:gs>
                  <a:gs pos="100000">
                    <a:srgbClr val="FFFF00"/>
                  </a:gs>
                </a:gsLst>
                <a:lin ang="5400000" scaled="1"/>
              </a:gradFill>
              <a:effectLst>
                <a:outerShdw dist="35921" dir="2700000" sy="50000" rotWithShape="0">
                  <a:srgbClr val="875B0D">
                    <a:alpha val="7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3" name="Рисунок 2" descr="maxresdefaul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563888" y="2132856"/>
            <a:ext cx="5580112" cy="10081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rgbClr val="FF0000"/>
                </a:solidFill>
              </a:rPr>
              <a:t>Спасибо за внимание!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1782</TotalTime>
  <Words>1435</Words>
  <Application>Microsoft Office PowerPoint</Application>
  <PresentationFormat>Экран (4:3)</PresentationFormat>
  <Paragraphs>382</Paragraphs>
  <Slides>28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6" baseType="lpstr">
      <vt:lpstr>Arial</vt:lpstr>
      <vt:lpstr>Arial Black</vt:lpstr>
      <vt:lpstr>Bookman Old Style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Что такое «бюджет для граждан»</vt:lpstr>
      <vt:lpstr>Что такое бюджет?</vt:lpstr>
      <vt:lpstr>Презентация PowerPoint</vt:lpstr>
      <vt:lpstr>Презентация PowerPoint</vt:lpstr>
      <vt:lpstr>Презентация PowerPoint</vt:lpstr>
      <vt:lpstr>Налоговые доходы</vt:lpstr>
      <vt:lpstr>Поступление налоговых доходов </vt:lpstr>
      <vt:lpstr>Неналоговые доходы</vt:lpstr>
      <vt:lpstr>Поступление неналоговых доходов </vt:lpstr>
      <vt:lpstr>Безвозмездные поступления</vt:lpstr>
      <vt:lpstr>Безвозмездные поступления </vt:lpstr>
      <vt:lpstr>Структура доходов районного бюджета  на 2022 год  (тыс. руб.)</vt:lpstr>
      <vt:lpstr>Структура доходов районного бюджета  на 2023 – 2024 годы  (тыс. руб.)</vt:lpstr>
      <vt:lpstr>Презентация PowerPoint</vt:lpstr>
      <vt:lpstr>Презентация PowerPoint</vt:lpstr>
      <vt:lpstr>Функциональная структура расходов районного бюджета  </vt:lpstr>
      <vt:lpstr>Структура расходов районного бюджета  (%)</vt:lpstr>
      <vt:lpstr>Направление деятельности по отраслям  на 2022 год</vt:lpstr>
      <vt:lpstr>Презентация PowerPoint</vt:lpstr>
      <vt:lpstr>Презентация PowerPoint</vt:lpstr>
      <vt:lpstr>Реализация Указа Президента РФ №597 в сфере образования и культуры Размер среднемесячной зарплаты и темп прироста к уровню предыдущего года</vt:lpstr>
      <vt:lpstr>Муниципальные программы  Добринского муниципального района</vt:lpstr>
      <vt:lpstr>Структура расходов районного бюджета в рамках муниципальных программ на 2022 год (тыс. руб.)</vt:lpstr>
      <vt:lpstr>Источники финансирования дефицита бюджета </vt:lpstr>
      <vt:lpstr>Презентация PowerPoint</vt:lpstr>
      <vt:lpstr>  Материалы подготовлены управлением финансов администрации Добринского муниципального района   Начальник: Быкова Оксана Александровна  Адрес: 399341, Липецкая область, п. Добринка,  ул. Октябрьская, дом 25  Телефон, факс: тел., факс 8 (47462) 21587   Адрес электронной почты: ofin@dobrinka.lipetsk.ru </vt:lpstr>
      <vt:lpstr>Презентация PowerPoint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Legion</dc:creator>
  <cp:lastModifiedBy>Зюзина ОИ</cp:lastModifiedBy>
  <cp:revision>179</cp:revision>
  <cp:lastPrinted>2018-08-01T05:27:46Z</cp:lastPrinted>
  <dcterms:created xsi:type="dcterms:W3CDTF">2017-12-19T08:29:38Z</dcterms:created>
  <dcterms:modified xsi:type="dcterms:W3CDTF">2022-01-20T10:33:08Z</dcterms:modified>
</cp:coreProperties>
</file>