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7.xml" ContentType="application/vnd.openxmlformats-officedocument.drawingml.chartshapes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5" r:id="rId1"/>
  </p:sldMasterIdLst>
  <p:notesMasterIdLst>
    <p:notesMasterId r:id="rId27"/>
  </p:notesMasterIdLst>
  <p:handoutMasterIdLst>
    <p:handoutMasterId r:id="rId28"/>
  </p:handoutMasterIdLst>
  <p:sldIdLst>
    <p:sldId id="361" r:id="rId2"/>
    <p:sldId id="411" r:id="rId3"/>
    <p:sldId id="364" r:id="rId4"/>
    <p:sldId id="363" r:id="rId5"/>
    <p:sldId id="384" r:id="rId6"/>
    <p:sldId id="413" r:id="rId7"/>
    <p:sldId id="259" r:id="rId8"/>
    <p:sldId id="381" r:id="rId9"/>
    <p:sldId id="382" r:id="rId10"/>
    <p:sldId id="383" r:id="rId11"/>
    <p:sldId id="347" r:id="rId12"/>
    <p:sldId id="385" r:id="rId13"/>
    <p:sldId id="387" r:id="rId14"/>
    <p:sldId id="432" r:id="rId15"/>
    <p:sldId id="433" r:id="rId16"/>
    <p:sldId id="414" r:id="rId17"/>
    <p:sldId id="375" r:id="rId18"/>
    <p:sldId id="369" r:id="rId19"/>
    <p:sldId id="415" r:id="rId20"/>
    <p:sldId id="378" r:id="rId21"/>
    <p:sldId id="416" r:id="rId22"/>
    <p:sldId id="409" r:id="rId23"/>
    <p:sldId id="425" r:id="rId24"/>
    <p:sldId id="371" r:id="rId25"/>
    <p:sldId id="41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66FF33"/>
    <a:srgbClr val="FFFF00"/>
    <a:srgbClr val="00FF99"/>
    <a:srgbClr val="0066FF"/>
    <a:srgbClr val="00CC66"/>
    <a:srgbClr val="000099"/>
    <a:srgbClr val="0000FF"/>
    <a:srgbClr val="CCFF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625" autoAdjust="0"/>
  </p:normalViewPr>
  <p:slideViewPr>
    <p:cSldViewPr>
      <p:cViewPr varScale="1">
        <p:scale>
          <a:sx n="91" d="100"/>
          <a:sy n="91" d="100"/>
        </p:scale>
        <p:origin x="123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bg2">
            <a:lumMod val="20000"/>
            <a:lumOff val="80000"/>
          </a:schemeClr>
        </a:solidFill>
      </c:spPr>
    </c:sideWall>
    <c:backWall>
      <c:thickness val="0"/>
      <c:spPr>
        <a:solidFill>
          <a:schemeClr val="bg2">
            <a:lumMod val="20000"/>
            <a:lumOff val="80000"/>
          </a:schemeClr>
        </a:solidFill>
      </c:spPr>
    </c:backWall>
    <c:plotArea>
      <c:layout>
        <c:manualLayout>
          <c:layoutTarget val="inner"/>
          <c:xMode val="edge"/>
          <c:yMode val="edge"/>
          <c:x val="0.10673010620491204"/>
          <c:y val="5.3993473299028656E-2"/>
          <c:w val="0.79548989506216472"/>
          <c:h val="0.6273764940323086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666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invertIfNegative val="0"/>
            <c:bubble3D val="0"/>
            <c:spPr>
              <a:solidFill>
                <a:srgbClr val="00666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Профицит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859217</c:v>
                </c:pt>
                <c:pt idx="1">
                  <c:v>859217</c:v>
                </c:pt>
                <c:pt idx="2">
                  <c:v>2750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Профицит</c:v>
                </c:pt>
              </c:strCache>
            </c:strRef>
          </c:cat>
          <c:val>
            <c:numRef>
              <c:f>Лист1!$C$2:$C$4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Профицит</c:v>
                </c:pt>
              </c:strCache>
            </c:strRef>
          </c:cat>
          <c:val>
            <c:numRef>
              <c:f>Лист1!$D$2:$D$4</c:f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Столбец4</c:v>
                </c:pt>
              </c:strCache>
            </c:strRef>
          </c:tx>
          <c:spPr>
            <a:solidFill>
              <a:srgbClr val="33CCCC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Профицит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791272.8</c:v>
                </c:pt>
                <c:pt idx="1">
                  <c:v>791272.8</c:v>
                </c:pt>
                <c:pt idx="2">
                  <c:v>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rgbClr val="00FF99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Профицит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783460.3</c:v>
                </c:pt>
                <c:pt idx="1">
                  <c:v>783460.3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85581880"/>
        <c:axId val="486877624"/>
        <c:axId val="0"/>
      </c:bar3DChart>
      <c:catAx>
        <c:axId val="485581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defRPr>
            </a:pPr>
            <a:endParaRPr lang="ru-RU"/>
          </a:p>
        </c:txPr>
        <c:crossAx val="486877624"/>
        <c:crosses val="autoZero"/>
        <c:auto val="1"/>
        <c:lblAlgn val="ctr"/>
        <c:lblOffset val="100"/>
        <c:noMultiLvlLbl val="0"/>
      </c:catAx>
      <c:valAx>
        <c:axId val="486877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defRPr>
            </a:pPr>
            <a:endParaRPr lang="ru-RU"/>
          </a:p>
        </c:txPr>
        <c:crossAx val="485581880"/>
        <c:crosses val="autoZero"/>
        <c:crossBetween val="between"/>
      </c:valAx>
    </c:plotArea>
    <c:plotVisOnly val="1"/>
    <c:dispBlanksAs val="gap"/>
    <c:showDLblsOverMax val="0"/>
  </c:chart>
  <c:spPr>
    <a:effectLst>
      <a:outerShdw blurRad="50800" dist="50800" dir="5400000" algn="ctr" rotWithShape="0">
        <a:schemeClr val="tx1"/>
      </a:out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u="sng">
                <a:solidFill>
                  <a:srgbClr val="003366"/>
                </a:solidFill>
                <a:latin typeface="Bookman Old Style" pitchFamily="18" charset="0"/>
              </a:defRPr>
            </a:pPr>
            <a:r>
              <a:rPr lang="ru-RU" dirty="0" smtClean="0"/>
              <a:t>2021 </a:t>
            </a:r>
            <a:r>
              <a:rPr lang="ru-RU" dirty="0"/>
              <a:t>год</a:t>
            </a:r>
          </a:p>
        </c:rich>
      </c:tx>
      <c:layout>
        <c:manualLayout>
          <c:xMode val="edge"/>
          <c:yMode val="edge"/>
          <c:x val="0.3818480526615578"/>
          <c:y val="8.8184673983406514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891190621427504E-2"/>
          <c:y val="0.10752666602682025"/>
          <c:w val="0.64839593525165362"/>
          <c:h val="0.8702044060143603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rgbClr val="00FF99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rgbClr val="0070C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236247.6</c:v>
                </c:pt>
                <c:pt idx="1">
                  <c:v>100600</c:v>
                </c:pt>
                <c:pt idx="2">
                  <c:v>522369.4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/>
      <c:overlay val="0"/>
      <c:txPr>
        <a:bodyPr/>
        <a:lstStyle/>
        <a:p>
          <a:pPr>
            <a:defRPr sz="1100">
              <a:solidFill>
                <a:srgbClr val="003366"/>
              </a:solidFill>
              <a:latin typeface="Book Antiqua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 sz="1400" b="1" i="0" u="sng" strike="noStrike" kern="1200" baseline="0">
                <a:solidFill>
                  <a:srgbClr val="003366"/>
                </a:solidFill>
                <a:latin typeface="Bookman Old Style" pitchFamily="18" charset="0"/>
                <a:ea typeface="+mn-ea"/>
                <a:cs typeface="+mn-cs"/>
              </a:defRPr>
            </a:pPr>
            <a:r>
              <a:rPr lang="ru-RU" sz="1400" b="1" i="0" u="sng" strike="noStrike" kern="1200" baseline="0" dirty="0" smtClean="0">
                <a:solidFill>
                  <a:srgbClr val="003366"/>
                </a:solidFill>
                <a:latin typeface="Bookman Old Style" pitchFamily="18" charset="0"/>
                <a:ea typeface="+mn-ea"/>
                <a:cs typeface="+mn-cs"/>
              </a:rPr>
              <a:t>2022 </a:t>
            </a:r>
            <a:r>
              <a:rPr lang="ru-RU" sz="1400" b="1" i="0" u="sng" strike="noStrike" kern="1200" baseline="0" dirty="0">
                <a:solidFill>
                  <a:srgbClr val="003366"/>
                </a:solidFill>
                <a:latin typeface="Bookman Old Style" pitchFamily="18" charset="0"/>
                <a:ea typeface="+mn-ea"/>
                <a:cs typeface="+mn-cs"/>
              </a:rPr>
              <a:t>год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236559747006999E-2"/>
          <c:y val="0.20159492512527849"/>
          <c:w val="0.60729664155022745"/>
          <c:h val="0.7798398862114801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rgbClr val="00FF99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214367.2</c:v>
                </c:pt>
                <c:pt idx="1">
                  <c:v>99550</c:v>
                </c:pt>
                <c:pt idx="2">
                  <c:v>477355.6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532275565523268"/>
          <c:y val="0.49590432934352507"/>
          <c:w val="0.30305461212043128"/>
          <c:h val="0.46041594793561158"/>
        </c:manualLayout>
      </c:layout>
      <c:overlay val="0"/>
      <c:txPr>
        <a:bodyPr/>
        <a:lstStyle/>
        <a:p>
          <a:pPr>
            <a:defRPr sz="1100">
              <a:solidFill>
                <a:srgbClr val="003366"/>
              </a:solidFill>
              <a:latin typeface="Book Antiqua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 lang="ru-RU" sz="1400" b="1" i="0" u="sng" strike="noStrike" kern="1200" baseline="0" dirty="0">
                <a:solidFill>
                  <a:srgbClr val="003366"/>
                </a:solidFill>
                <a:latin typeface="Bookman Old Style" pitchFamily="18" charset="0"/>
                <a:ea typeface="+mn-ea"/>
                <a:cs typeface="+mn-cs"/>
              </a:defRPr>
            </a:pPr>
            <a:r>
              <a:rPr lang="ru-RU" dirty="0" smtClean="0"/>
              <a:t>2023 </a:t>
            </a:r>
            <a:r>
              <a:rPr lang="ru-RU" dirty="0"/>
              <a:t>год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rgbClr val="00FF99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#,##0.00">
                  <c:v>220899</c:v>
                </c:pt>
                <c:pt idx="1">
                  <c:v>99550</c:v>
                </c:pt>
                <c:pt idx="2">
                  <c:v>463011.3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291487149012065"/>
          <c:y val="0.19415617837450461"/>
          <c:w val="0.29765116624572885"/>
          <c:h val="0.74340442462171163"/>
        </c:manualLayout>
      </c:layout>
      <c:overlay val="0"/>
      <c:txPr>
        <a:bodyPr/>
        <a:lstStyle/>
        <a:p>
          <a:pPr>
            <a:defRPr sz="1100">
              <a:solidFill>
                <a:srgbClr val="003366"/>
              </a:solidFill>
              <a:latin typeface="Book Antiqua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u="sng"/>
            </a:pPr>
            <a:r>
              <a:rPr lang="en-US" u="sng" dirty="0"/>
              <a:t>2015 </a:t>
            </a:r>
            <a:r>
              <a:rPr lang="en-US" u="sng" dirty="0" smtClean="0"/>
              <a:t>  </a:t>
            </a:r>
            <a:endParaRPr lang="ru-RU" u="sng" dirty="0" smtClean="0"/>
          </a:p>
          <a:p>
            <a:pPr>
              <a:defRPr u="sng"/>
            </a:pPr>
            <a:r>
              <a:rPr lang="en-US" sz="1800" u="none" dirty="0" smtClean="0"/>
              <a:t>31 </a:t>
            </a:r>
            <a:r>
              <a:rPr lang="en-US" sz="1800" u="none" dirty="0"/>
              <a:t>679,1</a:t>
            </a:r>
          </a:p>
        </c:rich>
      </c:tx>
      <c:layout>
        <c:manualLayout>
          <c:xMode val="edge"/>
          <c:yMode val="edge"/>
          <c:x val="0.57198936708181869"/>
          <c:y val="2.4609676641121486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805736144259837E-2"/>
          <c:y val="0.24360544035334591"/>
          <c:w val="0.55586759517141759"/>
          <c:h val="0.7316718464330451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4570291998207163"/>
          <c:y val="0.35050218919545256"/>
          <c:w val="0.33605198081439513"/>
          <c:h val="0.5095720984399984"/>
        </c:manualLayout>
      </c:layout>
      <c:overlay val="0"/>
      <c:txPr>
        <a:bodyPr/>
        <a:lstStyle/>
        <a:p>
          <a:pPr>
            <a:defRPr sz="900">
              <a:latin typeface="Bookman Old Style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rAngAx val="0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0.13299900504190748"/>
          <c:y val="3.206043210388719E-2"/>
          <c:w val="0.77343514043239403"/>
          <c:h val="0.8336607113977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explosion val="23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4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7.1991612240251994E-3"/>
                  <c:y val="-1.7860357288008832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itchFamily="18" charset="0"/>
                        <a:cs typeface="Times New Roman" pitchFamily="18" charset="0"/>
                      </a:rPr>
                      <a:t>7 668,8</a:t>
                    </a:r>
                    <a:endParaRPr lang="en-US" sz="12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5916980406490719E-2"/>
                  <c:y val="2.23252268735260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1755135099346162E-2"/>
                  <c:y val="1.6155026375409764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itchFamily="18" charset="0"/>
                        <a:cs typeface="Times New Roman" pitchFamily="18" charset="0"/>
                      </a:rPr>
                      <a:t>2 507,0</a:t>
                    </a:r>
                    <a:endParaRPr lang="en-US" sz="12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1518657958440318E-2"/>
                  <c:y val="-1.1603242914529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Субвенции</c:v>
                </c:pt>
                <c:pt idx="2">
                  <c:v>субсидии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1357.7</c:v>
                </c:pt>
                <c:pt idx="1">
                  <c:v>389497.2</c:v>
                </c:pt>
                <c:pt idx="2">
                  <c:v>96564.7</c:v>
                </c:pt>
                <c:pt idx="3">
                  <c:v>36764.9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00FF99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4.3194967344151198E-3"/>
                  <c:y val="2.5732724493340402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</a:p>
                  <a:p>
                    <a:endParaRPr lang="en-US" sz="12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2793239104182405E-17"/>
                  <c:y val="-1.78601814988208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2.1062005768697992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itchFamily="18" charset="0"/>
                        <a:cs typeface="Times New Roman" pitchFamily="18" charset="0"/>
                      </a:rPr>
                      <a:t>2 507,0</a:t>
                    </a:r>
                    <a:endParaRPr lang="en-US" sz="12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Субвенции</c:v>
                </c:pt>
                <c:pt idx="2">
                  <c:v>субсидии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#\ ##0.0</c:formatCode>
                <c:ptCount val="4"/>
                <c:pt idx="0">
                  <c:v>0</c:v>
                </c:pt>
                <c:pt idx="1">
                  <c:v>391167.6</c:v>
                </c:pt>
                <c:pt idx="2">
                  <c:v>80302.2</c:v>
                </c:pt>
                <c:pt idx="3">
                  <c:v>36764.9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0"/>
                  <c:y val="-4.641361930249663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en-US" sz="12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4555973875321042E-2"/>
                  <c:y val="9.1064073049548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3273793057786477E-2"/>
                  <c:y val="1.9681357486298992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itchFamily="18" charset="0"/>
                        <a:cs typeface="Times New Roman" pitchFamily="18" charset="0"/>
                      </a:rPr>
                      <a:t>2 507,0</a:t>
                    </a:r>
                    <a:endParaRPr lang="en-US" sz="12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398322448050399E-2"/>
                  <c:y val="-1.1603242914529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Субвенции</c:v>
                </c:pt>
                <c:pt idx="2">
                  <c:v>субсидии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Лист1!$D$2:$D$5</c:f>
              <c:numCache>
                <c:formatCode>#\ ##0.0</c:formatCode>
                <c:ptCount val="4"/>
                <c:pt idx="0">
                  <c:v>0</c:v>
                </c:pt>
                <c:pt idx="1">
                  <c:v>389880</c:v>
                </c:pt>
                <c:pt idx="2">
                  <c:v>66601.7</c:v>
                </c:pt>
                <c:pt idx="3">
                  <c:v>36764.9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492294232"/>
        <c:axId val="492293840"/>
        <c:axId val="0"/>
      </c:bar3DChart>
      <c:catAx>
        <c:axId val="49229423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492293840"/>
        <c:crosses val="autoZero"/>
        <c:auto val="1"/>
        <c:lblAlgn val="ctr"/>
        <c:lblOffset val="50"/>
        <c:noMultiLvlLbl val="0"/>
      </c:catAx>
      <c:valAx>
        <c:axId val="492293840"/>
        <c:scaling>
          <c:orientation val="minMax"/>
        </c:scaling>
        <c:delete val="0"/>
        <c:axPos val="l"/>
        <c:majorGridlines>
          <c:spPr>
            <a:ln w="19050">
              <a:solidFill>
                <a:srgbClr val="F8F8F8"/>
              </a:solidFill>
            </a:ln>
            <a:effectLst>
              <a:outerShdw blurRad="50800" dist="50800" dir="5400000" algn="ctr" rotWithShape="0">
                <a:srgbClr val="009900"/>
              </a:outerShdw>
            </a:effectLst>
          </c:spPr>
        </c:majorGridlines>
        <c:numFmt formatCode="#\ ##0.0" sourceLinked="1"/>
        <c:majorTickMark val="out"/>
        <c:minorTickMark val="none"/>
        <c:tickLblPos val="nextTo"/>
        <c:spPr>
          <a:noFill/>
          <a:ln>
            <a:solidFill>
              <a:srgbClr val="009999"/>
            </a:solidFill>
          </a:ln>
          <a:effectLst>
            <a:outerShdw blurRad="50800" dist="50800" dir="5400000" algn="ctr" rotWithShape="0">
              <a:srgbClr val="009900"/>
            </a:outerShdw>
          </a:effectLst>
        </c:spPr>
        <c:txPr>
          <a:bodyPr/>
          <a:lstStyle/>
          <a:p>
            <a:pPr>
              <a:defRPr sz="140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defRPr>
            </a:pPr>
            <a:endParaRPr lang="ru-RU"/>
          </a:p>
        </c:txPr>
        <c:crossAx val="492294232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8806493575400518"/>
          <c:y val="0.11484114282660576"/>
          <c:w val="0.10639215225670486"/>
          <c:h val="0.17200145834710459"/>
        </c:manualLayout>
      </c:layout>
      <c:overlay val="0"/>
      <c:txPr>
        <a:bodyPr/>
        <a:lstStyle/>
        <a:p>
          <a:pPr>
            <a:defRPr sz="1600">
              <a:solidFill>
                <a:schemeClr val="tx2">
                  <a:lumMod val="10000"/>
                </a:schemeClr>
              </a:solidFill>
              <a:latin typeface="Book Antiqua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788912343073052E-2"/>
          <c:y val="2.5273387345147398E-2"/>
          <c:w val="0.71190993486925269"/>
          <c:h val="0.9610161107274994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1169471606980628"/>
          <c:y val="8.9980156916460732E-2"/>
          <c:w val="0.28049171676735385"/>
          <c:h val="0.7664006038710186"/>
        </c:manualLayout>
      </c:layout>
      <c:overlay val="0"/>
      <c:txPr>
        <a:bodyPr/>
        <a:lstStyle/>
        <a:p>
          <a:pPr>
            <a:defRPr sz="1200" b="0" baseline="0">
              <a:solidFill>
                <a:schemeClr val="bg1"/>
              </a:solidFill>
              <a:latin typeface="Book Antiqua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286341590460807E-4"/>
          <c:y val="7.1563778426869586E-4"/>
          <c:w val="0.71190993486925269"/>
          <c:h val="0.961016110727499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34"/>
          <c:dPt>
            <c:idx val="0"/>
            <c:bubble3D val="0"/>
            <c:spPr>
              <a:solidFill>
                <a:srgbClr val="0033CC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rgbClr val="FF33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explosion val="36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bubble3D val="0"/>
            <c:spPr>
              <a:solidFill>
                <a:srgbClr val="00FF99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4"/>
            <c:bubble3D val="0"/>
            <c:spPr>
              <a:solidFill>
                <a:schemeClr val="accent1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bubble3D val="0"/>
            <c:spPr>
              <a:solidFill>
                <a:srgbClr val="A50021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6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bubble3D val="0"/>
            <c:spPr>
              <a:solidFill>
                <a:srgbClr val="FF33CC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8"/>
            <c:bubble3D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1.7301583977008071E-2"/>
                  <c:y val="-1.0851114995661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2420436891347227E-2"/>
                  <c:y val="-3.2077659444309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3523190046279127"/>
                  <c:y val="-0.17558562410083831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z="1200" dirty="0" smtClean="0"/>
                      <a:t>   </a:t>
                    </a:r>
                    <a:endParaRPr lang="en-US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6737124836766785E-2"/>
                  <c:y val="3.3052410491661265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>
                        <a:latin typeface="Times New Roman" pitchFamily="18" charset="0"/>
                        <a:cs typeface="Times New Roman" pitchFamily="18" charset="0"/>
                      </a:rPr>
                      <a:t>82923,1</a:t>
                    </a: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9.9486896720036577E-3"/>
                  <c:y val="2.0756132581611866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>
                        <a:latin typeface="Times New Roman" pitchFamily="18" charset="0"/>
                        <a:cs typeface="Times New Roman" pitchFamily="18" charset="0"/>
                      </a:rPr>
                      <a:t>41330,8</a:t>
                    </a: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3429855699093547E-3"/>
                  <c:y val="6.4338842800870224E-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1912,5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344844197639237E-2"/>
                  <c:y val="-3.691502631915723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4576,8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10603546327275112"/>
                  <c:y val="-7.7203095577284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accent5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Общегосударстивенные вопросы</c:v>
                </c:pt>
                <c:pt idx="1">
                  <c:v>Национальная экономика</c:v>
                </c:pt>
                <c:pt idx="2">
                  <c:v>Образование</c:v>
                </c:pt>
                <c:pt idx="3">
                  <c:v>Культура, кинематография</c:v>
                </c:pt>
                <c:pt idx="4">
                  <c:v>Социальная политика</c:v>
                </c:pt>
                <c:pt idx="5">
                  <c:v>Физическая культура и спорт</c:v>
                </c:pt>
                <c:pt idx="6">
                  <c:v>СМИ</c:v>
                </c:pt>
                <c:pt idx="7">
                  <c:v>Национальная безопасность и правоохранительная деятельность</c:v>
                </c:pt>
              </c:strCache>
            </c:strRef>
          </c:cat>
          <c:val>
            <c:numRef>
              <c:f>Лист1!$B$2:$B$9</c:f>
              <c:numCache>
                <c:formatCode>#\ ##0.0</c:formatCode>
                <c:ptCount val="8"/>
                <c:pt idx="0">
                  <c:v>80094</c:v>
                </c:pt>
                <c:pt idx="1">
                  <c:v>82063.600000000006</c:v>
                </c:pt>
                <c:pt idx="2">
                  <c:v>554951.30000000005</c:v>
                </c:pt>
                <c:pt idx="3">
                  <c:v>82923.100000000006</c:v>
                </c:pt>
                <c:pt idx="4">
                  <c:v>41330.800000000003</c:v>
                </c:pt>
                <c:pt idx="5">
                  <c:v>1912.5</c:v>
                </c:pt>
                <c:pt idx="6">
                  <c:v>4576.8</c:v>
                </c:pt>
                <c:pt idx="7">
                  <c:v>9933.4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1169471606980661"/>
          <c:y val="8.9980156916460732E-2"/>
          <c:w val="0.28049171676735385"/>
          <c:h val="0.7664006038710186"/>
        </c:manualLayout>
      </c:layout>
      <c:overlay val="0"/>
      <c:txPr>
        <a:bodyPr/>
        <a:lstStyle/>
        <a:p>
          <a:pPr>
            <a:defRPr sz="1200" b="0" baseline="0">
              <a:solidFill>
                <a:schemeClr val="accent5">
                  <a:lumMod val="75000"/>
                </a:schemeClr>
              </a:solidFill>
              <a:latin typeface="Book Antiqua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2021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год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1"/>
            <c:bubble3D val="0"/>
            <c:explosion val="17"/>
            <c:spPr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847639</c:v>
                </c:pt>
                <c:pt idx="1">
                  <c:v>11578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gradFill rotWithShape="1">
          <a:gsLst>
            <a:gs pos="0">
              <a:srgbClr val="66FF33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 lang="ru-RU" sz="1800" b="1" i="0" u="none" strike="noStrike" kern="1200" baseline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2022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год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0244710047232084"/>
          <c:y val="0.23773420600325454"/>
          <c:w val="0.60066711806796247"/>
          <c:h val="0.6536671578974886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explosion val="3"/>
          <c:dPt>
            <c:idx val="0"/>
            <c:bubble3D val="0"/>
            <c:explosion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1"/>
            <c:bubble3D val="0"/>
            <c:explosion val="25"/>
            <c:spPr>
              <a:solidFill>
                <a:srgbClr val="FFFF00"/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770716.5</c:v>
                </c:pt>
                <c:pt idx="1">
                  <c:v>20556.3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gradFill rotWithShape="1">
          <a:gsLst>
            <a:gs pos="0">
              <a:srgbClr val="00FF99"/>
            </a:gs>
            <a:gs pos="44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 lang="ru-RU" sz="1800" b="1" i="0" u="none" strike="noStrike" kern="1200" baseline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2023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год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7810791084941191"/>
          <c:y val="0.27096736726222426"/>
          <c:w val="0.60459100223432105"/>
          <c:h val="0.659553820619257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c:spPr>
          <c:explosion val="3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rgbClr val="FFFF00"/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753034</c:v>
                </c:pt>
                <c:pt idx="1">
                  <c:v>30426.3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gradFill rotWithShape="1">
          <a:gsLst>
            <a:gs pos="0">
              <a:srgbClr val="66FF33"/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D79684-7987-4CC0-B384-90DD347A6FCC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3E96EE-AB5D-4732-93D9-08FF4C35A5C7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pattFill prst="openDmnd">
          <a:fgClr>
            <a:schemeClr val="accent1"/>
          </a:fgClr>
          <a:bgClr>
            <a:schemeClr val="bg1"/>
          </a:bgClr>
        </a:pattFill>
        <a:scene3d>
          <a:camera prst="orthographicFront">
            <a:rot lat="0" lon="0" rev="0"/>
          </a:camera>
          <a:lightRig rig="threePt" dir="tl"/>
        </a:scene3d>
        <a:sp3d prstMaterial="plastic">
          <a:bevelT/>
        </a:sp3d>
      </dgm:spPr>
      <dgm:t>
        <a:bodyPr/>
        <a:lstStyle/>
        <a:p>
          <a:pPr rtl="0"/>
          <a:r>
            <a:rPr lang="ru-RU" sz="1500" b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Численность населения на 01.01.2020 г.                 32 906 чел</a:t>
          </a:r>
          <a:r>
            <a:rPr lang="ru-RU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.</a:t>
          </a:r>
          <a:endParaRPr lang="ru-RU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409E3DAA-ABF7-40B8-A81D-DBA078D032E8}" type="parTrans" cxnId="{FE5FF70F-0741-44DE-B538-4A8BC1B79CC9}">
      <dgm:prSet/>
      <dgm:spPr/>
      <dgm:t>
        <a:bodyPr/>
        <a:lstStyle/>
        <a:p>
          <a:endParaRPr lang="ru-RU"/>
        </a:p>
      </dgm:t>
    </dgm:pt>
    <dgm:pt modelId="{6015779B-1EC6-4228-9E9C-EA0339BEF0CE}" type="sibTrans" cxnId="{FE5FF70F-0741-44DE-B538-4A8BC1B79CC9}">
      <dgm:prSet/>
      <dgm:spPr/>
      <dgm:t>
        <a:bodyPr/>
        <a:lstStyle/>
        <a:p>
          <a:endParaRPr lang="ru-RU"/>
        </a:p>
      </dgm:t>
    </dgm:pt>
    <dgm:pt modelId="{141AC1BF-BDE4-46C6-91AE-706DD2686969}" type="pres">
      <dgm:prSet presAssocID="{79D79684-7987-4CC0-B384-90DD347A6FCC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7CA0297-A98F-4293-8EB7-BD79A17707DA}" type="pres">
      <dgm:prSet presAssocID="{1C3E96EE-AB5D-4732-93D9-08FF4C35A5C7}" presName="horFlow" presStyleCnt="0"/>
      <dgm:spPr/>
    </dgm:pt>
    <dgm:pt modelId="{30C103A0-357A-420A-AADA-C781BF756532}" type="pres">
      <dgm:prSet presAssocID="{1C3E96EE-AB5D-4732-93D9-08FF4C35A5C7}" presName="bigChev" presStyleLbl="node1" presStyleIdx="0" presStyleCnt="1" custScaleX="133856" custScaleY="141300" custLinFactNeighborX="-15085" custLinFactNeighborY="-23634"/>
      <dgm:spPr>
        <a:prstGeom prst="hexagon">
          <a:avLst/>
        </a:prstGeom>
      </dgm:spPr>
      <dgm:t>
        <a:bodyPr/>
        <a:lstStyle/>
        <a:p>
          <a:endParaRPr lang="ru-RU"/>
        </a:p>
      </dgm:t>
    </dgm:pt>
  </dgm:ptLst>
  <dgm:cxnLst>
    <dgm:cxn modelId="{126E8905-4381-46DD-AE4D-40F36935C715}" type="presOf" srcId="{79D79684-7987-4CC0-B384-90DD347A6FCC}" destId="{141AC1BF-BDE4-46C6-91AE-706DD2686969}" srcOrd="0" destOrd="0" presId="urn:microsoft.com/office/officeart/2005/8/layout/lProcess3"/>
    <dgm:cxn modelId="{83421D0E-8E53-44BB-9CFC-156E1232D8B0}" type="presOf" srcId="{1C3E96EE-AB5D-4732-93D9-08FF4C35A5C7}" destId="{30C103A0-357A-420A-AADA-C781BF756532}" srcOrd="0" destOrd="0" presId="urn:microsoft.com/office/officeart/2005/8/layout/lProcess3"/>
    <dgm:cxn modelId="{FE5FF70F-0741-44DE-B538-4A8BC1B79CC9}" srcId="{79D79684-7987-4CC0-B384-90DD347A6FCC}" destId="{1C3E96EE-AB5D-4732-93D9-08FF4C35A5C7}" srcOrd="0" destOrd="0" parTransId="{409E3DAA-ABF7-40B8-A81D-DBA078D032E8}" sibTransId="{6015779B-1EC6-4228-9E9C-EA0339BEF0CE}"/>
    <dgm:cxn modelId="{52580A02-E2FD-49B6-A665-9A138A2B18CA}" type="presParOf" srcId="{141AC1BF-BDE4-46C6-91AE-706DD2686969}" destId="{E7CA0297-A98F-4293-8EB7-BD79A17707DA}" srcOrd="0" destOrd="0" presId="urn:microsoft.com/office/officeart/2005/8/layout/lProcess3"/>
    <dgm:cxn modelId="{8C93F4A0-111A-47D2-BFE7-A23170E17098}" type="presParOf" srcId="{E7CA0297-A98F-4293-8EB7-BD79A17707DA}" destId="{30C103A0-357A-420A-AADA-C781BF75653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7D2543-E60A-4A45-BCB8-57D0CA4F44E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B694ED-70DC-4B82-8688-1FACA26BACFC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pattFill prst="openDmnd">
          <a:fgClr>
            <a:schemeClr val="accent1"/>
          </a:fgClr>
          <a:bgClr>
            <a:schemeClr val="bg1"/>
          </a:bgClr>
        </a:pattFill>
        <a:scene3d>
          <a:camera prst="orthographicFront">
            <a:rot lat="0" lon="0" rev="0"/>
          </a:camera>
          <a:lightRig rig="threePt" dir="tl"/>
        </a:scene3d>
        <a:sp3d prstMaterial="plastic">
          <a:bevelT/>
        </a:sp3d>
      </dgm:spPr>
      <dgm:t>
        <a:bodyPr/>
        <a:lstStyle/>
        <a:p>
          <a:pPr rtl="0"/>
          <a:r>
            <a:rPr lang="ru-RU" sz="1800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Территория  -  1667 </a:t>
          </a:r>
          <a:r>
            <a:rPr lang="ru-RU" sz="1800" dirty="0" err="1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кв.км</a:t>
          </a:r>
          <a:endParaRPr lang="ru-RU" sz="1800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C2781D07-946A-4627-BA55-02F559614DBA}" type="parTrans" cxnId="{B17F5A0C-3EA9-4E71-A376-8CC7E4887F90}">
      <dgm:prSet/>
      <dgm:spPr/>
      <dgm:t>
        <a:bodyPr/>
        <a:lstStyle/>
        <a:p>
          <a:endParaRPr lang="ru-RU"/>
        </a:p>
      </dgm:t>
    </dgm:pt>
    <dgm:pt modelId="{602AE971-5F22-413B-98E1-6EB57D4CB512}" type="sibTrans" cxnId="{B17F5A0C-3EA9-4E71-A376-8CC7E4887F90}">
      <dgm:prSet/>
      <dgm:spPr/>
      <dgm:t>
        <a:bodyPr/>
        <a:lstStyle/>
        <a:p>
          <a:endParaRPr lang="ru-RU"/>
        </a:p>
      </dgm:t>
    </dgm:pt>
    <dgm:pt modelId="{B2930BE3-AC8C-46E7-8C74-FDA3F66D0922}" type="pres">
      <dgm:prSet presAssocID="{9A7D2543-E60A-4A45-BCB8-57D0CA4F44EB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F610496-8FD4-45F9-83AD-40DE3CB3E9DD}" type="pres">
      <dgm:prSet presAssocID="{6CB694ED-70DC-4B82-8688-1FACA26BACFC}" presName="horFlow" presStyleCnt="0"/>
      <dgm:spPr/>
    </dgm:pt>
    <dgm:pt modelId="{BACE0FBD-4505-41E9-885F-58F4FC0C072A}" type="pres">
      <dgm:prSet presAssocID="{6CB694ED-70DC-4B82-8688-1FACA26BACFC}" presName="bigChev" presStyleLbl="node1" presStyleIdx="0" presStyleCnt="1" custAng="0" custScaleX="98285" custScaleY="120013" custLinFactX="22115" custLinFactNeighborX="100000" custLinFactNeighborY="6244"/>
      <dgm:spPr>
        <a:prstGeom prst="hexagon">
          <a:avLst/>
        </a:prstGeom>
      </dgm:spPr>
      <dgm:t>
        <a:bodyPr/>
        <a:lstStyle/>
        <a:p>
          <a:endParaRPr lang="ru-RU"/>
        </a:p>
      </dgm:t>
    </dgm:pt>
  </dgm:ptLst>
  <dgm:cxnLst>
    <dgm:cxn modelId="{375C111E-A913-4AAE-986B-A9DB18CF96F9}" type="presOf" srcId="{9A7D2543-E60A-4A45-BCB8-57D0CA4F44EB}" destId="{B2930BE3-AC8C-46E7-8C74-FDA3F66D0922}" srcOrd="0" destOrd="0" presId="urn:microsoft.com/office/officeart/2005/8/layout/lProcess3"/>
    <dgm:cxn modelId="{B17F5A0C-3EA9-4E71-A376-8CC7E4887F90}" srcId="{9A7D2543-E60A-4A45-BCB8-57D0CA4F44EB}" destId="{6CB694ED-70DC-4B82-8688-1FACA26BACFC}" srcOrd="0" destOrd="0" parTransId="{C2781D07-946A-4627-BA55-02F559614DBA}" sibTransId="{602AE971-5F22-413B-98E1-6EB57D4CB512}"/>
    <dgm:cxn modelId="{A8C93769-3FB3-4800-83B1-830411456C58}" type="presOf" srcId="{6CB694ED-70DC-4B82-8688-1FACA26BACFC}" destId="{BACE0FBD-4505-41E9-885F-58F4FC0C072A}" srcOrd="0" destOrd="0" presId="urn:microsoft.com/office/officeart/2005/8/layout/lProcess3"/>
    <dgm:cxn modelId="{C29E39A3-0B4F-4269-84B4-27D0277B1A7F}" type="presParOf" srcId="{B2930BE3-AC8C-46E7-8C74-FDA3F66D0922}" destId="{DF610496-8FD4-45F9-83AD-40DE3CB3E9DD}" srcOrd="0" destOrd="0" presId="urn:microsoft.com/office/officeart/2005/8/layout/lProcess3"/>
    <dgm:cxn modelId="{D526B67B-843A-445E-8A7E-2618676B2D22}" type="presParOf" srcId="{DF610496-8FD4-45F9-83AD-40DE3CB3E9DD}" destId="{BACE0FBD-4505-41E9-885F-58F4FC0C072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FEE77C-B526-44E8-B59E-7723C1FCC49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B9E171-34A7-4D2F-B8EA-E9A47DE355C0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pattFill prst="openDmnd">
          <a:fgClr>
            <a:schemeClr val="accent1"/>
          </a:fgClr>
          <a:bgClr>
            <a:schemeClr val="bg1"/>
          </a:bgClr>
        </a:pattFill>
        <a:scene3d>
          <a:camera prst="orthographicFront">
            <a:rot lat="0" lon="0" rev="0"/>
          </a:camera>
          <a:lightRig rig="threePt" dir="tl"/>
        </a:scene3d>
        <a:sp3d prstMaterial="plastic">
          <a:bevelT/>
        </a:sp3d>
      </dgm:spPr>
      <dgm:t>
        <a:bodyPr/>
        <a:lstStyle/>
        <a:p>
          <a:pPr rtl="0"/>
          <a:r>
            <a:rPr lang="ru-RU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Сельских поселений - 17</a:t>
          </a:r>
          <a:endParaRPr lang="ru-RU" dirty="0">
            <a:solidFill>
              <a:schemeClr val="accent4">
                <a:lumMod val="75000"/>
              </a:schemeClr>
            </a:solidFill>
            <a:latin typeface="Book Antiqua" pitchFamily="18" charset="0"/>
          </a:endParaRPr>
        </a:p>
      </dgm:t>
    </dgm:pt>
    <dgm:pt modelId="{5762D07D-F33C-4D81-9DE3-56CC8B807C7C}" type="parTrans" cxnId="{04420147-03C4-4ECA-9585-A6845E653576}">
      <dgm:prSet/>
      <dgm:spPr/>
      <dgm:t>
        <a:bodyPr/>
        <a:lstStyle/>
        <a:p>
          <a:endParaRPr lang="ru-RU"/>
        </a:p>
      </dgm:t>
    </dgm:pt>
    <dgm:pt modelId="{216F4456-CBA4-4AF4-B9B7-AAF641127DF6}" type="sibTrans" cxnId="{04420147-03C4-4ECA-9585-A6845E653576}">
      <dgm:prSet/>
      <dgm:spPr/>
      <dgm:t>
        <a:bodyPr/>
        <a:lstStyle/>
        <a:p>
          <a:endParaRPr lang="ru-RU"/>
        </a:p>
      </dgm:t>
    </dgm:pt>
    <dgm:pt modelId="{776AA742-1802-44CE-99AE-82D7D4557B8E}" type="pres">
      <dgm:prSet presAssocID="{05FEE77C-B526-44E8-B59E-7723C1FCC497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3707EE1-10A5-4F76-8EB3-D61503D5919E}" type="pres">
      <dgm:prSet presAssocID="{D9B9E171-34A7-4D2F-B8EA-E9A47DE355C0}" presName="horFlow" presStyleCnt="0"/>
      <dgm:spPr/>
    </dgm:pt>
    <dgm:pt modelId="{A35CE742-C92E-471D-AE33-FC87EDA40D4A}" type="pres">
      <dgm:prSet presAssocID="{D9B9E171-34A7-4D2F-B8EA-E9A47DE355C0}" presName="bigChev" presStyleLbl="node1" presStyleIdx="0" presStyleCnt="1" custScaleY="113837" custLinFactX="-17313" custLinFactNeighborX="-100000" custLinFactNeighborY="-15300"/>
      <dgm:spPr>
        <a:prstGeom prst="hexagon">
          <a:avLst/>
        </a:prstGeom>
      </dgm:spPr>
      <dgm:t>
        <a:bodyPr/>
        <a:lstStyle/>
        <a:p>
          <a:endParaRPr lang="ru-RU"/>
        </a:p>
      </dgm:t>
    </dgm:pt>
  </dgm:ptLst>
  <dgm:cxnLst>
    <dgm:cxn modelId="{F2A8C927-372D-43B0-A3A0-982BF4DCA452}" type="presOf" srcId="{D9B9E171-34A7-4D2F-B8EA-E9A47DE355C0}" destId="{A35CE742-C92E-471D-AE33-FC87EDA40D4A}" srcOrd="0" destOrd="0" presId="urn:microsoft.com/office/officeart/2005/8/layout/lProcess3"/>
    <dgm:cxn modelId="{04420147-03C4-4ECA-9585-A6845E653576}" srcId="{05FEE77C-B526-44E8-B59E-7723C1FCC497}" destId="{D9B9E171-34A7-4D2F-B8EA-E9A47DE355C0}" srcOrd="0" destOrd="0" parTransId="{5762D07D-F33C-4D81-9DE3-56CC8B807C7C}" sibTransId="{216F4456-CBA4-4AF4-B9B7-AAF641127DF6}"/>
    <dgm:cxn modelId="{709C0E45-226A-4A9B-AAAA-B3C322EBA1B3}" type="presOf" srcId="{05FEE77C-B526-44E8-B59E-7723C1FCC497}" destId="{776AA742-1802-44CE-99AE-82D7D4557B8E}" srcOrd="0" destOrd="0" presId="urn:microsoft.com/office/officeart/2005/8/layout/lProcess3"/>
    <dgm:cxn modelId="{728908A1-E327-4299-AC15-695EECBF87D3}" type="presParOf" srcId="{776AA742-1802-44CE-99AE-82D7D4557B8E}" destId="{73707EE1-10A5-4F76-8EB3-D61503D5919E}" srcOrd="0" destOrd="0" presId="urn:microsoft.com/office/officeart/2005/8/layout/lProcess3"/>
    <dgm:cxn modelId="{835F10C6-AF50-4682-BBB2-0597354B7325}" type="presParOf" srcId="{73707EE1-10A5-4F76-8EB3-D61503D5919E}" destId="{A35CE742-C92E-471D-AE33-FC87EDA40D4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84E981-E2A2-4F33-8A22-171224B9A76E}" type="doc">
      <dgm:prSet loTypeId="urn:microsoft.com/office/officeart/2005/8/layout/cycle3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EA8298-ECDE-4155-BDEC-96200970E77A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 w="127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Book Antiqua" pitchFamily="18" charset="0"/>
            </a:rPr>
            <a:t>Основные направления бюджетной и налоговой политики Добринского муниципального района Липецкой области  с учетом изменений бюджетного и налогового законодательства</a:t>
          </a:r>
          <a:endParaRPr lang="ru-RU" sz="2000" b="1" dirty="0">
            <a:solidFill>
              <a:schemeClr val="accent5">
                <a:lumMod val="50000"/>
              </a:schemeClr>
            </a:solidFill>
            <a:latin typeface="Book Antiqua" pitchFamily="18" charset="0"/>
          </a:endParaRPr>
        </a:p>
      </dgm:t>
    </dgm:pt>
    <dgm:pt modelId="{E453CE63-3D26-4C57-9FA9-E977662C36BC}" type="parTrans" cxnId="{7E0D0D87-10B8-48E2-933F-222189CFD52F}">
      <dgm:prSet/>
      <dgm:spPr/>
      <dgm:t>
        <a:bodyPr/>
        <a:lstStyle/>
        <a:p>
          <a:endParaRPr lang="ru-RU" sz="2400" b="1"/>
        </a:p>
      </dgm:t>
    </dgm:pt>
    <dgm:pt modelId="{0DB5CF0B-C82B-48A8-AA38-AFAEB8EE3502}" type="sibTrans" cxnId="{7E0D0D87-10B8-48E2-933F-222189CFD52F}">
      <dgm:prSet/>
      <dgm:spPr/>
      <dgm:t>
        <a:bodyPr/>
        <a:lstStyle/>
        <a:p>
          <a:endParaRPr lang="ru-RU" sz="2400" b="1"/>
        </a:p>
      </dgm:t>
    </dgm:pt>
    <dgm:pt modelId="{E6981AFA-B8DE-40BD-A34C-8C0933CB14A7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 w="127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Book Antiqua" pitchFamily="18" charset="0"/>
            </a:rPr>
            <a:t>Основные параметры Прогноза социально-экономического развития Добринского муниципального района Липецкой области  </a:t>
          </a:r>
          <a:endParaRPr lang="ru-RU" sz="2000" b="1" dirty="0">
            <a:solidFill>
              <a:schemeClr val="accent5">
                <a:lumMod val="50000"/>
              </a:schemeClr>
            </a:solidFill>
            <a:latin typeface="Book Antiqua" pitchFamily="18" charset="0"/>
          </a:endParaRPr>
        </a:p>
      </dgm:t>
    </dgm:pt>
    <dgm:pt modelId="{591821FD-4FEF-4890-99B9-5D3C4948C40B}" type="parTrans" cxnId="{42C76A93-4513-4AEF-B111-C0BB614092F1}">
      <dgm:prSet/>
      <dgm:spPr/>
      <dgm:t>
        <a:bodyPr/>
        <a:lstStyle/>
        <a:p>
          <a:endParaRPr lang="ru-RU" sz="2400" b="1"/>
        </a:p>
      </dgm:t>
    </dgm:pt>
    <dgm:pt modelId="{566B52C8-398B-4562-990D-0D648421A22C}" type="sibTrans" cxnId="{42C76A93-4513-4AEF-B111-C0BB614092F1}">
      <dgm:prSet/>
      <dgm:spPr/>
      <dgm:t>
        <a:bodyPr/>
        <a:lstStyle/>
        <a:p>
          <a:endParaRPr lang="ru-RU" sz="2400" b="1"/>
        </a:p>
      </dgm:t>
    </dgm:pt>
    <dgm:pt modelId="{AFF46D7E-2136-4145-BC57-76826FD2852D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 w="127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Book Antiqua" pitchFamily="18" charset="0"/>
            </a:rPr>
            <a:t>Муниципальные программы Добринского муниципального    района</a:t>
          </a:r>
        </a:p>
      </dgm:t>
    </dgm:pt>
    <dgm:pt modelId="{38C90CD7-517B-4E00-826F-9A70CB8BA50E}" type="parTrans" cxnId="{21113EF3-FEBF-439A-BA7F-CD40AF78CFF4}">
      <dgm:prSet/>
      <dgm:spPr/>
      <dgm:t>
        <a:bodyPr/>
        <a:lstStyle/>
        <a:p>
          <a:endParaRPr lang="ru-RU"/>
        </a:p>
      </dgm:t>
    </dgm:pt>
    <dgm:pt modelId="{1961359C-A556-411A-9EE3-790F41448CC6}" type="sibTrans" cxnId="{21113EF3-FEBF-439A-BA7F-CD40AF78CFF4}">
      <dgm:prSet/>
      <dgm:spPr/>
      <dgm:t>
        <a:bodyPr/>
        <a:lstStyle/>
        <a:p>
          <a:endParaRPr lang="ru-RU"/>
        </a:p>
      </dgm:t>
    </dgm:pt>
    <dgm:pt modelId="{08441C6B-5A4F-43AB-905F-08CF009531C8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 w="1905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accent5">
                  <a:lumMod val="50000"/>
                </a:schemeClr>
              </a:solidFill>
            </a:rPr>
            <a:t>Послание Президента РФ Федеральному Собранию от 15.01.2020 года</a:t>
          </a:r>
          <a:endParaRPr lang="ru-RU" sz="2000" b="1" dirty="0">
            <a:solidFill>
              <a:schemeClr val="accent5">
                <a:lumMod val="50000"/>
              </a:schemeClr>
            </a:solidFill>
            <a:latin typeface="Book Antiqua" pitchFamily="18" charset="0"/>
          </a:endParaRPr>
        </a:p>
      </dgm:t>
    </dgm:pt>
    <dgm:pt modelId="{DA6BA9CF-E060-4928-AFF6-AEB10EC0F12C}" type="sibTrans" cxnId="{923D1AA7-FCD9-44D2-B600-83694EA0E35D}">
      <dgm:prSet/>
      <dgm:spPr>
        <a:pattFill prst="dkVert">
          <a:fgClr>
            <a:schemeClr val="accent1">
              <a:lumMod val="50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ru-RU" sz="2400" b="1" dirty="0"/>
        </a:p>
      </dgm:t>
    </dgm:pt>
    <dgm:pt modelId="{D42987AF-A6D0-4CE3-9952-4944571D430A}" type="parTrans" cxnId="{923D1AA7-FCD9-44D2-B600-83694EA0E35D}">
      <dgm:prSet/>
      <dgm:spPr/>
      <dgm:t>
        <a:bodyPr/>
        <a:lstStyle/>
        <a:p>
          <a:endParaRPr lang="ru-RU" sz="2400" b="1"/>
        </a:p>
      </dgm:t>
    </dgm:pt>
    <dgm:pt modelId="{2FE4C72B-DAC2-4F3C-AD10-1571FF09B386}" type="pres">
      <dgm:prSet presAssocID="{2384E981-E2A2-4F33-8A22-171224B9A76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122A013-4749-4CD1-91E0-DEB23E351BD8}" type="pres">
      <dgm:prSet presAssocID="{2384E981-E2A2-4F33-8A22-171224B9A76E}" presName="cycle" presStyleCnt="0"/>
      <dgm:spPr/>
      <dgm:t>
        <a:bodyPr/>
        <a:lstStyle/>
        <a:p>
          <a:endParaRPr lang="ru-RU"/>
        </a:p>
      </dgm:t>
    </dgm:pt>
    <dgm:pt modelId="{D73C32C9-B7C5-4705-BB81-A89B055DE445}" type="pres">
      <dgm:prSet presAssocID="{08441C6B-5A4F-43AB-905F-08CF009531C8}" presName="nodeFirstNode" presStyleLbl="node1" presStyleIdx="0" presStyleCnt="4" custScaleX="216567" custScaleY="37696" custRadScaleRad="108203" custRadScaleInc="2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8734D2-6690-400B-92F1-00E2BE5EDD5E}" type="pres">
      <dgm:prSet presAssocID="{DA6BA9CF-E060-4928-AFF6-AEB10EC0F12C}" presName="sibTransFirstNode" presStyleLbl="bgShp" presStyleIdx="0" presStyleCnt="1" custAng="0" custScaleX="42729" custScaleY="70633" custLinFactNeighborX="-470" custLinFactNeighborY="25566"/>
      <dgm:spPr>
        <a:prstGeom prst="downArrow">
          <a:avLst/>
        </a:prstGeom>
      </dgm:spPr>
      <dgm:t>
        <a:bodyPr/>
        <a:lstStyle/>
        <a:p>
          <a:endParaRPr lang="ru-RU"/>
        </a:p>
      </dgm:t>
    </dgm:pt>
    <dgm:pt modelId="{C271A942-9659-40F0-B91E-421AA1A868F7}" type="pres">
      <dgm:prSet presAssocID="{E6981AFA-B8DE-40BD-A34C-8C0933CB14A7}" presName="nodeFollowingNodes" presStyleLbl="node1" presStyleIdx="1" presStyleCnt="4" custScaleX="219430" custScaleY="48896" custRadScaleRad="20834" custRadScaleInc="1278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F74AEC-6F1E-4CA5-9898-938E5B53D98C}" type="pres">
      <dgm:prSet presAssocID="{AFF46D7E-2136-4145-BC57-76826FD2852D}" presName="nodeFollowingNodes" presStyleLbl="node1" presStyleIdx="2" presStyleCnt="4" custScaleX="219079" custScaleY="36129" custRadScaleRad="72900" custRadScaleInc="-21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783912-6789-4E1A-8B8C-1CAE98185405}" type="pres">
      <dgm:prSet presAssocID="{B7EA8298-ECDE-4155-BDEC-96200970E77A}" presName="nodeFollowingNodes" presStyleLbl="node1" presStyleIdx="3" presStyleCnt="4" custScaleX="218758" custScaleY="65814" custRadScaleRad="47680" custRadScaleInc="1182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09CD79-7883-40E1-BE89-132948AFBA7A}" type="presOf" srcId="{2384E981-E2A2-4F33-8A22-171224B9A76E}" destId="{2FE4C72B-DAC2-4F3C-AD10-1571FF09B386}" srcOrd="0" destOrd="0" presId="urn:microsoft.com/office/officeart/2005/8/layout/cycle3"/>
    <dgm:cxn modelId="{21113EF3-FEBF-439A-BA7F-CD40AF78CFF4}" srcId="{2384E981-E2A2-4F33-8A22-171224B9A76E}" destId="{AFF46D7E-2136-4145-BC57-76826FD2852D}" srcOrd="2" destOrd="0" parTransId="{38C90CD7-517B-4E00-826F-9A70CB8BA50E}" sibTransId="{1961359C-A556-411A-9EE3-790F41448CC6}"/>
    <dgm:cxn modelId="{F6024697-143A-407F-B4BB-1BFF4AAC2E5E}" type="presOf" srcId="{B7EA8298-ECDE-4155-BDEC-96200970E77A}" destId="{27783912-6789-4E1A-8B8C-1CAE98185405}" srcOrd="0" destOrd="0" presId="urn:microsoft.com/office/officeart/2005/8/layout/cycle3"/>
    <dgm:cxn modelId="{7E0D0D87-10B8-48E2-933F-222189CFD52F}" srcId="{2384E981-E2A2-4F33-8A22-171224B9A76E}" destId="{B7EA8298-ECDE-4155-BDEC-96200970E77A}" srcOrd="3" destOrd="0" parTransId="{E453CE63-3D26-4C57-9FA9-E977662C36BC}" sibTransId="{0DB5CF0B-C82B-48A8-AA38-AFAEB8EE3502}"/>
    <dgm:cxn modelId="{923D1AA7-FCD9-44D2-B600-83694EA0E35D}" srcId="{2384E981-E2A2-4F33-8A22-171224B9A76E}" destId="{08441C6B-5A4F-43AB-905F-08CF009531C8}" srcOrd="0" destOrd="0" parTransId="{D42987AF-A6D0-4CE3-9952-4944571D430A}" sibTransId="{DA6BA9CF-E060-4928-AFF6-AEB10EC0F12C}"/>
    <dgm:cxn modelId="{3A35B60A-E2CF-4919-8010-F84DDF56AF86}" type="presOf" srcId="{AFF46D7E-2136-4145-BC57-76826FD2852D}" destId="{C0F74AEC-6F1E-4CA5-9898-938E5B53D98C}" srcOrd="0" destOrd="0" presId="urn:microsoft.com/office/officeart/2005/8/layout/cycle3"/>
    <dgm:cxn modelId="{A1E931EF-8397-44A6-BD5D-286D37A51733}" type="presOf" srcId="{E6981AFA-B8DE-40BD-A34C-8C0933CB14A7}" destId="{C271A942-9659-40F0-B91E-421AA1A868F7}" srcOrd="0" destOrd="0" presId="urn:microsoft.com/office/officeart/2005/8/layout/cycle3"/>
    <dgm:cxn modelId="{B64855E2-604D-4A4C-BE53-414A3C803588}" type="presOf" srcId="{DA6BA9CF-E060-4928-AFF6-AEB10EC0F12C}" destId="{358734D2-6690-400B-92F1-00E2BE5EDD5E}" srcOrd="0" destOrd="0" presId="urn:microsoft.com/office/officeart/2005/8/layout/cycle3"/>
    <dgm:cxn modelId="{42C76A93-4513-4AEF-B111-C0BB614092F1}" srcId="{2384E981-E2A2-4F33-8A22-171224B9A76E}" destId="{E6981AFA-B8DE-40BD-A34C-8C0933CB14A7}" srcOrd="1" destOrd="0" parTransId="{591821FD-4FEF-4890-99B9-5D3C4948C40B}" sibTransId="{566B52C8-398B-4562-990D-0D648421A22C}"/>
    <dgm:cxn modelId="{3A566B7A-3221-4AE6-ACD2-60A9D04B4793}" type="presOf" srcId="{08441C6B-5A4F-43AB-905F-08CF009531C8}" destId="{D73C32C9-B7C5-4705-BB81-A89B055DE445}" srcOrd="0" destOrd="0" presId="urn:microsoft.com/office/officeart/2005/8/layout/cycle3"/>
    <dgm:cxn modelId="{6FFBB7B2-F932-43C9-82AB-B4DA8DD623AA}" type="presParOf" srcId="{2FE4C72B-DAC2-4F3C-AD10-1571FF09B386}" destId="{1122A013-4749-4CD1-91E0-DEB23E351BD8}" srcOrd="0" destOrd="0" presId="urn:microsoft.com/office/officeart/2005/8/layout/cycle3"/>
    <dgm:cxn modelId="{6C65F561-1FDB-4206-9149-8FF157F84369}" type="presParOf" srcId="{1122A013-4749-4CD1-91E0-DEB23E351BD8}" destId="{D73C32C9-B7C5-4705-BB81-A89B055DE445}" srcOrd="0" destOrd="0" presId="urn:microsoft.com/office/officeart/2005/8/layout/cycle3"/>
    <dgm:cxn modelId="{10E5F132-955D-4F82-92F2-B5B6EBB268C7}" type="presParOf" srcId="{1122A013-4749-4CD1-91E0-DEB23E351BD8}" destId="{358734D2-6690-400B-92F1-00E2BE5EDD5E}" srcOrd="1" destOrd="0" presId="urn:microsoft.com/office/officeart/2005/8/layout/cycle3"/>
    <dgm:cxn modelId="{06404270-38A2-46F5-84FA-8A3874A4A16C}" type="presParOf" srcId="{1122A013-4749-4CD1-91E0-DEB23E351BD8}" destId="{C271A942-9659-40F0-B91E-421AA1A868F7}" srcOrd="2" destOrd="0" presId="urn:microsoft.com/office/officeart/2005/8/layout/cycle3"/>
    <dgm:cxn modelId="{6E8A8731-8E03-47A6-B52C-39F823C94EF4}" type="presParOf" srcId="{1122A013-4749-4CD1-91E0-DEB23E351BD8}" destId="{C0F74AEC-6F1E-4CA5-9898-938E5B53D98C}" srcOrd="3" destOrd="0" presId="urn:microsoft.com/office/officeart/2005/8/layout/cycle3"/>
    <dgm:cxn modelId="{62F083DF-7C70-4887-AA56-2D4F14A613FA}" type="presParOf" srcId="{1122A013-4749-4CD1-91E0-DEB23E351BD8}" destId="{27783912-6789-4E1A-8B8C-1CAE98185405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4F00C0-7875-4964-8FCB-AB81F2FDA412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8B42A2-AB82-4B9D-8434-F56FB1DB36D2}" type="pres">
      <dgm:prSet presAssocID="{B54F00C0-7875-4964-8FCB-AB81F2FDA41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228B17D-BFB2-4471-8AFC-9CEFAA9D246C}" type="presOf" srcId="{B54F00C0-7875-4964-8FCB-AB81F2FDA412}" destId="{AE8B42A2-AB82-4B9D-8434-F56FB1DB36D2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D785E0-FE4F-474E-B084-CBF2EB3A8EC6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9DF384F-E4AA-4AF1-8090-4723F6C0220C}">
      <dgm:prSet phldrT="[Текст]" custT="1"/>
      <dgm:spPr>
        <a:pattFill prst="weave">
          <a:fgClr>
            <a:srgbClr val="00B0F0"/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Объем реализации продукции сельского хозяйства </a:t>
          </a:r>
        </a:p>
      </dgm:t>
    </dgm:pt>
    <dgm:pt modelId="{73226DAC-3FEB-4B14-9FFE-192A2C9DA38A}" type="parTrans" cxnId="{5076E6DD-70A2-4DA3-8B5A-92383B53BBCE}">
      <dgm:prSet/>
      <dgm:spPr/>
      <dgm:t>
        <a:bodyPr/>
        <a:lstStyle/>
        <a:p>
          <a:endParaRPr lang="ru-RU"/>
        </a:p>
      </dgm:t>
    </dgm:pt>
    <dgm:pt modelId="{B4BD078E-5564-4CFE-823E-0A72E7FCFEF4}" type="sibTrans" cxnId="{5076E6DD-70A2-4DA3-8B5A-92383B53BBCE}">
      <dgm:prSet/>
      <dgm:spPr/>
      <dgm:t>
        <a:bodyPr/>
        <a:lstStyle/>
        <a:p>
          <a:endParaRPr lang="ru-RU"/>
        </a:p>
      </dgm:t>
    </dgm:pt>
    <dgm:pt modelId="{4B64C2AD-8058-4485-A4A4-BBA2FE7F2AC7}">
      <dgm:prSet phldrT="[Текст]" custT="1"/>
      <dgm:spPr>
        <a:solidFill>
          <a:srgbClr val="CCECFF">
            <a:alpha val="89804"/>
          </a:srgbClr>
        </a:solidFill>
        <a:ln>
          <a:solidFill>
            <a:schemeClr val="accent4">
              <a:alpha val="90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13 055       13 185     13 344       13 410      13 612         </a:t>
          </a:r>
          <a:endParaRPr lang="ru-RU" sz="1600" dirty="0">
            <a:solidFill>
              <a:schemeClr val="accent4">
                <a:lumMod val="75000"/>
              </a:schemeClr>
            </a:solidFill>
            <a:latin typeface="Book Antiqua" pitchFamily="18" charset="0"/>
          </a:endParaRPr>
        </a:p>
      </dgm:t>
    </dgm:pt>
    <dgm:pt modelId="{F721BA96-9A21-4D9E-B1D6-92D47BE9CBE1}" type="parTrans" cxnId="{0B7C606E-0AFF-4503-BFB1-29725BBA93B8}">
      <dgm:prSet/>
      <dgm:spPr/>
      <dgm:t>
        <a:bodyPr/>
        <a:lstStyle/>
        <a:p>
          <a:endParaRPr lang="ru-RU"/>
        </a:p>
      </dgm:t>
    </dgm:pt>
    <dgm:pt modelId="{5834DBF4-D777-43C2-A550-8B328421FBA0}" type="sibTrans" cxnId="{0B7C606E-0AFF-4503-BFB1-29725BBA93B8}">
      <dgm:prSet/>
      <dgm:spPr/>
      <dgm:t>
        <a:bodyPr/>
        <a:lstStyle/>
        <a:p>
          <a:endParaRPr lang="ru-RU"/>
        </a:p>
      </dgm:t>
    </dgm:pt>
    <dgm:pt modelId="{50495281-AA76-4BBB-BAA8-9B73A25DE803}">
      <dgm:prSet phldrT="[Текст]" custT="1"/>
      <dgm:spPr>
        <a:pattFill prst="weave">
          <a:fgClr>
            <a:srgbClr val="00B0F0"/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Объем промышленного производства, млн. руб.</a:t>
          </a:r>
          <a:endParaRPr lang="ru-RU" sz="1600" b="1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6D41EE0D-A7F4-46B9-BD8B-8362FB73C971}" type="parTrans" cxnId="{9B5D816F-6F3E-4C2B-82D6-53CF609D79B3}">
      <dgm:prSet/>
      <dgm:spPr/>
      <dgm:t>
        <a:bodyPr/>
        <a:lstStyle/>
        <a:p>
          <a:endParaRPr lang="ru-RU"/>
        </a:p>
      </dgm:t>
    </dgm:pt>
    <dgm:pt modelId="{63513CB3-1CE3-4FF3-A0EC-43857060F01E}" type="sibTrans" cxnId="{9B5D816F-6F3E-4C2B-82D6-53CF609D79B3}">
      <dgm:prSet/>
      <dgm:spPr/>
      <dgm:t>
        <a:bodyPr/>
        <a:lstStyle/>
        <a:p>
          <a:endParaRPr lang="ru-RU"/>
        </a:p>
      </dgm:t>
    </dgm:pt>
    <dgm:pt modelId="{9AD0E474-0D4C-475B-A460-2235075C52D0}">
      <dgm:prSet phldrT="[Текст]" custT="1"/>
      <dgm:spPr>
        <a:solidFill>
          <a:srgbClr val="CCECFF">
            <a:alpha val="90000"/>
          </a:srgbClr>
        </a:solidFill>
        <a:ln>
          <a:solidFill>
            <a:schemeClr val="accent5">
              <a:lumMod val="75000"/>
              <a:alpha val="90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accent4">
                  <a:lumMod val="75000"/>
                </a:schemeClr>
              </a:solidFill>
            </a:rPr>
            <a:t>  </a:t>
          </a:r>
          <a:r>
            <a:rPr lang="ru-RU" sz="16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5 648       5 863         6 086        6 317         6 589</a:t>
          </a:r>
        </a:p>
      </dgm:t>
    </dgm:pt>
    <dgm:pt modelId="{3C92AFE6-46B7-4382-8AEE-89D93DC7C081}" type="parTrans" cxnId="{C6161AA5-8056-4FA2-972F-1F1752644688}">
      <dgm:prSet/>
      <dgm:spPr/>
      <dgm:t>
        <a:bodyPr/>
        <a:lstStyle/>
        <a:p>
          <a:endParaRPr lang="ru-RU"/>
        </a:p>
      </dgm:t>
    </dgm:pt>
    <dgm:pt modelId="{A1DE7CC8-C602-4532-BE7D-78258C327618}" type="sibTrans" cxnId="{C6161AA5-8056-4FA2-972F-1F1752644688}">
      <dgm:prSet/>
      <dgm:spPr/>
      <dgm:t>
        <a:bodyPr/>
        <a:lstStyle/>
        <a:p>
          <a:endParaRPr lang="ru-RU"/>
        </a:p>
      </dgm:t>
    </dgm:pt>
    <dgm:pt modelId="{975A6FDE-21AC-4195-8587-D03307FB1088}">
      <dgm:prSet custT="1"/>
      <dgm:spPr>
        <a:pattFill prst="openDmnd">
          <a:fgClr>
            <a:srgbClr val="00B0F0"/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Оборот розничной торговли, млн. руб.</a:t>
          </a:r>
        </a:p>
      </dgm:t>
    </dgm:pt>
    <dgm:pt modelId="{48C1E968-548F-4457-859E-1818BB6D3BE2}" type="parTrans" cxnId="{61F984DB-307C-4377-A918-AEE3AAF803ED}">
      <dgm:prSet/>
      <dgm:spPr/>
      <dgm:t>
        <a:bodyPr/>
        <a:lstStyle/>
        <a:p>
          <a:endParaRPr lang="ru-RU"/>
        </a:p>
      </dgm:t>
    </dgm:pt>
    <dgm:pt modelId="{83B93E76-A7B6-4303-98E3-1455FC5FC435}" type="sibTrans" cxnId="{61F984DB-307C-4377-A918-AEE3AAF803ED}">
      <dgm:prSet/>
      <dgm:spPr/>
      <dgm:t>
        <a:bodyPr/>
        <a:lstStyle/>
        <a:p>
          <a:endParaRPr lang="ru-RU"/>
        </a:p>
      </dgm:t>
    </dgm:pt>
    <dgm:pt modelId="{7CFFFDAF-56AE-47A6-B131-A9530155665C}">
      <dgm:prSet custT="1"/>
      <dgm:spPr>
        <a:pattFill prst="openDmnd">
          <a:fgClr>
            <a:srgbClr val="00B0F0"/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Среднегодовая численность занятых в экономике, тыс. человек</a:t>
          </a:r>
          <a:endParaRPr lang="ru-RU" sz="1600" b="1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8B17C215-32CC-429E-9A41-795D950C860E}" type="parTrans" cxnId="{FA82EFF3-9458-48E5-A731-A565F2A739C5}">
      <dgm:prSet/>
      <dgm:spPr/>
      <dgm:t>
        <a:bodyPr/>
        <a:lstStyle/>
        <a:p>
          <a:endParaRPr lang="ru-RU"/>
        </a:p>
      </dgm:t>
    </dgm:pt>
    <dgm:pt modelId="{C66460AA-6E1F-45A5-B4FE-BE45670977C5}" type="sibTrans" cxnId="{FA82EFF3-9458-48E5-A731-A565F2A739C5}">
      <dgm:prSet/>
      <dgm:spPr/>
      <dgm:t>
        <a:bodyPr/>
        <a:lstStyle/>
        <a:p>
          <a:endParaRPr lang="ru-RU"/>
        </a:p>
      </dgm:t>
    </dgm:pt>
    <dgm:pt modelId="{52D522F1-F2A4-4A04-A7D0-63D1B8E18D24}">
      <dgm:prSet custT="1"/>
      <dgm:spPr>
        <a:pattFill prst="openDmnd">
          <a:fgClr>
            <a:srgbClr val="00B0F0"/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Объем инвестиций в основной капитал, млн. руб.</a:t>
          </a:r>
          <a:endParaRPr lang="ru-RU" sz="1600" b="1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2703BD60-034C-4320-9018-7505925ADEB3}" type="parTrans" cxnId="{E62E318A-53D2-458E-8286-C920D5A6EE00}">
      <dgm:prSet/>
      <dgm:spPr/>
      <dgm:t>
        <a:bodyPr/>
        <a:lstStyle/>
        <a:p>
          <a:endParaRPr lang="ru-RU"/>
        </a:p>
      </dgm:t>
    </dgm:pt>
    <dgm:pt modelId="{894B5879-1895-4B6C-B09B-00E6AE703B9A}" type="sibTrans" cxnId="{E62E318A-53D2-458E-8286-C920D5A6EE00}">
      <dgm:prSet/>
      <dgm:spPr/>
      <dgm:t>
        <a:bodyPr/>
        <a:lstStyle/>
        <a:p>
          <a:endParaRPr lang="ru-RU"/>
        </a:p>
      </dgm:t>
    </dgm:pt>
    <dgm:pt modelId="{18F084E8-22A6-4815-B8F5-C511D36F3FEC}">
      <dgm:prSet custT="1"/>
      <dgm:spPr>
        <a:pattFill prst="openDmnd">
          <a:fgClr>
            <a:srgbClr val="00B0F0"/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Численность  населения (среднегодовая) , тыс. человек</a:t>
          </a:r>
          <a:endParaRPr lang="ru-RU" sz="1600" b="1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3058CE21-9F5B-42AA-8354-9FF43FF0ABD8}" type="parTrans" cxnId="{E2BA61B5-729E-458A-B621-1EF2E47C2D27}">
      <dgm:prSet/>
      <dgm:spPr/>
      <dgm:t>
        <a:bodyPr/>
        <a:lstStyle/>
        <a:p>
          <a:endParaRPr lang="ru-RU"/>
        </a:p>
      </dgm:t>
    </dgm:pt>
    <dgm:pt modelId="{14E998FE-45B5-4D6A-88EE-8D4ADF47AA17}" type="sibTrans" cxnId="{E2BA61B5-729E-458A-B621-1EF2E47C2D27}">
      <dgm:prSet/>
      <dgm:spPr/>
      <dgm:t>
        <a:bodyPr/>
        <a:lstStyle/>
        <a:p>
          <a:endParaRPr lang="ru-RU"/>
        </a:p>
      </dgm:t>
    </dgm:pt>
    <dgm:pt modelId="{CE26621C-970C-4E81-857B-105CD0015899}">
      <dgm:prSet custT="1"/>
      <dgm:spPr>
        <a:pattFill prst="openDmnd">
          <a:fgClr>
            <a:srgbClr val="00B0F0"/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Фонд заработной платы , млн. руб.</a:t>
          </a:r>
          <a:endParaRPr lang="ru-RU" sz="1600" b="1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39AEF955-7C1D-4157-BCE9-755CED1F67F8}" type="parTrans" cxnId="{B68B59AB-1B65-4CF2-BD7D-1B9DE5B2CE23}">
      <dgm:prSet/>
      <dgm:spPr/>
      <dgm:t>
        <a:bodyPr/>
        <a:lstStyle/>
        <a:p>
          <a:endParaRPr lang="ru-RU"/>
        </a:p>
      </dgm:t>
    </dgm:pt>
    <dgm:pt modelId="{E08FBABB-FEB3-45B1-A377-4FCF14ED88AB}" type="sibTrans" cxnId="{B68B59AB-1B65-4CF2-BD7D-1B9DE5B2CE23}">
      <dgm:prSet/>
      <dgm:spPr/>
      <dgm:t>
        <a:bodyPr/>
        <a:lstStyle/>
        <a:p>
          <a:endParaRPr lang="ru-RU"/>
        </a:p>
      </dgm:t>
    </dgm:pt>
    <dgm:pt modelId="{F060CB44-B02F-4881-A509-6E74037DD076}">
      <dgm:prSet custT="1"/>
      <dgm:spPr>
        <a:pattFill prst="openDmnd">
          <a:fgClr>
            <a:srgbClr val="00B0F0"/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Среднемесячная заработная плата, рублей</a:t>
          </a:r>
          <a:endParaRPr lang="ru-RU" sz="1600" b="1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gm:t>
    </dgm:pt>
    <dgm:pt modelId="{156FEEB0-A380-46FC-874C-BA6ADC993EA1}" type="parTrans" cxnId="{BC8EC7B9-4313-4431-9529-01BF685606F3}">
      <dgm:prSet/>
      <dgm:spPr/>
      <dgm:t>
        <a:bodyPr/>
        <a:lstStyle/>
        <a:p>
          <a:endParaRPr lang="ru-RU"/>
        </a:p>
      </dgm:t>
    </dgm:pt>
    <dgm:pt modelId="{C23803FC-1E9E-4F28-888C-862B35756897}" type="sibTrans" cxnId="{BC8EC7B9-4313-4431-9529-01BF685606F3}">
      <dgm:prSet/>
      <dgm:spPr/>
      <dgm:t>
        <a:bodyPr/>
        <a:lstStyle/>
        <a:p>
          <a:endParaRPr lang="ru-RU"/>
        </a:p>
      </dgm:t>
    </dgm:pt>
    <dgm:pt modelId="{7A8EA2D3-54C9-43C0-80B0-FEC9A7C5205D}">
      <dgm:prSet custT="1"/>
      <dgm:spPr>
        <a:solidFill>
          <a:srgbClr val="CCECFF">
            <a:alpha val="90000"/>
          </a:srgbClr>
        </a:solidFill>
        <a:ln>
          <a:solidFill>
            <a:schemeClr val="accent5">
              <a:lumMod val="75000"/>
              <a:alpha val="90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accent4">
                  <a:lumMod val="75000"/>
                </a:schemeClr>
              </a:solidFill>
            </a:rPr>
            <a:t> </a:t>
          </a:r>
          <a:r>
            <a:rPr lang="ru-RU" sz="16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13 267       13 500      14 040      14 602       15 185</a:t>
          </a:r>
        </a:p>
      </dgm:t>
    </dgm:pt>
    <dgm:pt modelId="{E2987096-E972-43E4-983B-0E0BC32FFC7C}" type="parTrans" cxnId="{7DE10033-F86B-4F74-AEA6-CFD44C3AA8BD}">
      <dgm:prSet/>
      <dgm:spPr/>
      <dgm:t>
        <a:bodyPr/>
        <a:lstStyle/>
        <a:p>
          <a:endParaRPr lang="ru-RU"/>
        </a:p>
      </dgm:t>
    </dgm:pt>
    <dgm:pt modelId="{5612D84F-E7B6-41CF-9CA0-17EFAA327FA3}" type="sibTrans" cxnId="{7DE10033-F86B-4F74-AEA6-CFD44C3AA8BD}">
      <dgm:prSet/>
      <dgm:spPr/>
      <dgm:t>
        <a:bodyPr/>
        <a:lstStyle/>
        <a:p>
          <a:endParaRPr lang="ru-RU"/>
        </a:p>
      </dgm:t>
    </dgm:pt>
    <dgm:pt modelId="{D4A7AFD5-CEAE-48AF-922F-7A7D35458CA7}">
      <dgm:prSet custT="1"/>
      <dgm:spPr>
        <a:solidFill>
          <a:srgbClr val="CCECFF">
            <a:alpha val="90000"/>
          </a:srgbClr>
        </a:solidFill>
        <a:ln>
          <a:solidFill>
            <a:schemeClr val="accent5">
              <a:lumMod val="75000"/>
              <a:alpha val="90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   11,9           11,8           11,7           11,7           11,7   </a:t>
          </a:r>
        </a:p>
      </dgm:t>
    </dgm:pt>
    <dgm:pt modelId="{C59823AF-B458-4517-9F07-124254E07654}" type="parTrans" cxnId="{DAFC5F2C-281A-46C8-9072-8405A039F1AE}">
      <dgm:prSet/>
      <dgm:spPr/>
      <dgm:t>
        <a:bodyPr/>
        <a:lstStyle/>
        <a:p>
          <a:endParaRPr lang="ru-RU"/>
        </a:p>
      </dgm:t>
    </dgm:pt>
    <dgm:pt modelId="{CABF43DD-26C6-49D6-9359-0EDBB455A54F}" type="sibTrans" cxnId="{DAFC5F2C-281A-46C8-9072-8405A039F1AE}">
      <dgm:prSet/>
      <dgm:spPr/>
      <dgm:t>
        <a:bodyPr/>
        <a:lstStyle/>
        <a:p>
          <a:endParaRPr lang="ru-RU"/>
        </a:p>
      </dgm:t>
    </dgm:pt>
    <dgm:pt modelId="{7E7B3BBF-2C2F-4885-A468-3E50E1B41F14}">
      <dgm:prSet custT="1"/>
      <dgm:spPr>
        <a:solidFill>
          <a:srgbClr val="CCECFF">
            <a:alpha val="90000"/>
          </a:srgbClr>
        </a:solidFill>
        <a:ln>
          <a:solidFill>
            <a:schemeClr val="accent5">
              <a:lumMod val="75000"/>
              <a:alpha val="90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rgbClr val="000099"/>
              </a:solidFill>
              <a:latin typeface="Book Antiqua" pitchFamily="18" charset="0"/>
            </a:rPr>
            <a:t>  </a:t>
          </a:r>
          <a:r>
            <a:rPr lang="ru-RU" sz="16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2 909        1 860          1 915        1 973        2 035</a:t>
          </a:r>
          <a:endParaRPr lang="ru-RU" sz="1600" dirty="0">
            <a:solidFill>
              <a:schemeClr val="accent4">
                <a:lumMod val="75000"/>
              </a:schemeClr>
            </a:solidFill>
            <a:latin typeface="Book Antiqua" pitchFamily="18" charset="0"/>
          </a:endParaRPr>
        </a:p>
      </dgm:t>
    </dgm:pt>
    <dgm:pt modelId="{C18A62AC-A374-48E6-ACFC-0DFE34D6C572}" type="parTrans" cxnId="{DDC4D090-9DED-4B23-8DE0-6E8535462A09}">
      <dgm:prSet/>
      <dgm:spPr/>
      <dgm:t>
        <a:bodyPr/>
        <a:lstStyle/>
        <a:p>
          <a:endParaRPr lang="ru-RU"/>
        </a:p>
      </dgm:t>
    </dgm:pt>
    <dgm:pt modelId="{9C6F6A2B-648F-4D01-9582-2C1713907E39}" type="sibTrans" cxnId="{DDC4D090-9DED-4B23-8DE0-6E8535462A09}">
      <dgm:prSet/>
      <dgm:spPr/>
      <dgm:t>
        <a:bodyPr/>
        <a:lstStyle/>
        <a:p>
          <a:endParaRPr lang="ru-RU"/>
        </a:p>
      </dgm:t>
    </dgm:pt>
    <dgm:pt modelId="{6925D895-48C9-4393-8DC7-4261248873FF}">
      <dgm:prSet custT="1"/>
      <dgm:spPr>
        <a:solidFill>
          <a:srgbClr val="CCECFF">
            <a:alpha val="90000"/>
          </a:srgbClr>
        </a:solidFill>
        <a:ln>
          <a:solidFill>
            <a:schemeClr val="accent5">
              <a:lumMod val="75000"/>
              <a:alpha val="90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   33,2          32,6            32,1           31,6         31,2</a:t>
          </a:r>
          <a:endParaRPr lang="ru-RU" sz="1600" dirty="0">
            <a:solidFill>
              <a:schemeClr val="accent4">
                <a:lumMod val="75000"/>
              </a:schemeClr>
            </a:solidFill>
            <a:latin typeface="Book Antiqua" pitchFamily="18" charset="0"/>
          </a:endParaRPr>
        </a:p>
      </dgm:t>
    </dgm:pt>
    <dgm:pt modelId="{6E843644-95EF-4296-B3F9-1AC0F90B2469}" type="parTrans" cxnId="{C70C589E-97EA-4E5F-BDAE-C4DC8CFC1C48}">
      <dgm:prSet/>
      <dgm:spPr/>
      <dgm:t>
        <a:bodyPr/>
        <a:lstStyle/>
        <a:p>
          <a:endParaRPr lang="ru-RU"/>
        </a:p>
      </dgm:t>
    </dgm:pt>
    <dgm:pt modelId="{B36454C2-3965-463A-B2C4-50D14F202BD8}" type="sibTrans" cxnId="{C70C589E-97EA-4E5F-BDAE-C4DC8CFC1C48}">
      <dgm:prSet/>
      <dgm:spPr/>
      <dgm:t>
        <a:bodyPr/>
        <a:lstStyle/>
        <a:p>
          <a:endParaRPr lang="ru-RU"/>
        </a:p>
      </dgm:t>
    </dgm:pt>
    <dgm:pt modelId="{4127E947-7DA4-4418-8877-13892D5DB809}">
      <dgm:prSet custT="1"/>
      <dgm:spPr>
        <a:solidFill>
          <a:srgbClr val="CCECFF">
            <a:alpha val="90000"/>
          </a:srgbClr>
        </a:solidFill>
        <a:ln>
          <a:solidFill>
            <a:schemeClr val="accent5">
              <a:lumMod val="75000"/>
              <a:alpha val="90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accent4">
                  <a:lumMod val="75000"/>
                </a:schemeClr>
              </a:solidFill>
            </a:rPr>
            <a:t>  </a:t>
          </a:r>
          <a:r>
            <a:rPr lang="ru-RU" sz="16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2 741        2 751         2 765         2 784         2 818     </a:t>
          </a:r>
          <a:endParaRPr lang="ru-RU" sz="1600" dirty="0">
            <a:solidFill>
              <a:schemeClr val="accent4">
                <a:lumMod val="75000"/>
              </a:schemeClr>
            </a:solidFill>
            <a:latin typeface="Book Antiqua" pitchFamily="18" charset="0"/>
          </a:endParaRPr>
        </a:p>
      </dgm:t>
    </dgm:pt>
    <dgm:pt modelId="{022900C8-D84C-4D39-AA05-9E9854B314CF}" type="parTrans" cxnId="{849D48A5-ED7A-4C1E-AA4D-8D8C3BA1DDC4}">
      <dgm:prSet/>
      <dgm:spPr/>
      <dgm:t>
        <a:bodyPr/>
        <a:lstStyle/>
        <a:p>
          <a:endParaRPr lang="ru-RU"/>
        </a:p>
      </dgm:t>
    </dgm:pt>
    <dgm:pt modelId="{380E5F76-4380-4151-904E-4C9714A86D0E}" type="sibTrans" cxnId="{849D48A5-ED7A-4C1E-AA4D-8D8C3BA1DDC4}">
      <dgm:prSet/>
      <dgm:spPr/>
      <dgm:t>
        <a:bodyPr/>
        <a:lstStyle/>
        <a:p>
          <a:endParaRPr lang="ru-RU"/>
        </a:p>
      </dgm:t>
    </dgm:pt>
    <dgm:pt modelId="{1D812021-10A3-496B-B767-3A55278D18B6}">
      <dgm:prSet custT="1"/>
      <dgm:spPr>
        <a:solidFill>
          <a:srgbClr val="CCECFF">
            <a:alpha val="90000"/>
          </a:srgbClr>
        </a:solidFill>
        <a:ln>
          <a:solidFill>
            <a:schemeClr val="accent5">
              <a:lumMod val="75000"/>
              <a:alpha val="90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 31 716       32 082       32 452      32 911       33 306</a:t>
          </a:r>
          <a:endParaRPr lang="ru-RU" sz="1600" dirty="0">
            <a:solidFill>
              <a:schemeClr val="accent4">
                <a:lumMod val="75000"/>
              </a:schemeClr>
            </a:solidFill>
            <a:latin typeface="Book Antiqua" pitchFamily="18" charset="0"/>
          </a:endParaRPr>
        </a:p>
      </dgm:t>
    </dgm:pt>
    <dgm:pt modelId="{E385F123-725F-43B2-8EED-40112A56974A}" type="parTrans" cxnId="{975BBE66-4C77-4891-975A-226D1E719A8D}">
      <dgm:prSet/>
      <dgm:spPr/>
      <dgm:t>
        <a:bodyPr/>
        <a:lstStyle/>
        <a:p>
          <a:endParaRPr lang="ru-RU"/>
        </a:p>
      </dgm:t>
    </dgm:pt>
    <dgm:pt modelId="{8CE1C38B-3EEC-45FF-83EF-6CF440C86F16}" type="sibTrans" cxnId="{975BBE66-4C77-4891-975A-226D1E719A8D}">
      <dgm:prSet/>
      <dgm:spPr/>
      <dgm:t>
        <a:bodyPr/>
        <a:lstStyle/>
        <a:p>
          <a:endParaRPr lang="ru-RU"/>
        </a:p>
      </dgm:t>
    </dgm:pt>
    <dgm:pt modelId="{FA18C0BE-F997-4959-BF3E-5144D50E488E}" type="pres">
      <dgm:prSet presAssocID="{CBD785E0-FE4F-474E-B084-CBF2EB3A8EC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5B79F77-A189-492C-B7BC-A35FD986B986}" type="pres">
      <dgm:prSet presAssocID="{69DF384F-E4AA-4AF1-8090-4723F6C0220C}" presName="linNode" presStyleCnt="0"/>
      <dgm:spPr/>
    </dgm:pt>
    <dgm:pt modelId="{03FBB181-99F4-4C38-ADB6-9BE4DC139BC6}" type="pres">
      <dgm:prSet presAssocID="{69DF384F-E4AA-4AF1-8090-4723F6C0220C}" presName="parentShp" presStyleLbl="node1" presStyleIdx="0" presStyleCnt="8" custScaleX="109789" custScaleY="117153" custLinFactY="17879" custLinFactNeighborX="-3" custLinFactNeighborY="100000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2F15BBE4-9BF7-427B-95BC-091EAFC8FEE0}" type="pres">
      <dgm:prSet presAssocID="{69DF384F-E4AA-4AF1-8090-4723F6C0220C}" presName="childShp" presStyleLbl="bg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11050-5BBB-418D-9D90-6A2858C9CF8A}" type="pres">
      <dgm:prSet presAssocID="{B4BD078E-5564-4CFE-823E-0A72E7FCFEF4}" presName="spacing" presStyleCnt="0"/>
      <dgm:spPr/>
    </dgm:pt>
    <dgm:pt modelId="{E7D20046-D1F3-487C-8201-35B6A6C80714}" type="pres">
      <dgm:prSet presAssocID="{50495281-AA76-4BBB-BAA8-9B73A25DE803}" presName="linNode" presStyleCnt="0"/>
      <dgm:spPr/>
    </dgm:pt>
    <dgm:pt modelId="{C10417B2-9554-4AFB-931E-555801F9657D}" type="pres">
      <dgm:prSet presAssocID="{50495281-AA76-4BBB-BAA8-9B73A25DE803}" presName="parentShp" presStyleLbl="node1" presStyleIdx="1" presStyleCnt="8" custScaleX="108326" custLinFactY="-10282" custLinFactNeighborX="-22940" custLinFactNeighborY="-100000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908B6AFF-A230-4BA6-9AB8-AF7992F9C594}" type="pres">
      <dgm:prSet presAssocID="{50495281-AA76-4BBB-BAA8-9B73A25DE803}" presName="childShp" presStyleLbl="bgAccFollowNode1" presStyleIdx="1" presStyleCnt="8" custLinFactNeighborX="422" custLinFactNeighborY="-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FE4745-50C3-4E90-91C8-E5596A70D19D}" type="pres">
      <dgm:prSet presAssocID="{63513CB3-1CE3-4FF3-A0EC-43857060F01E}" presName="spacing" presStyleCnt="0"/>
      <dgm:spPr/>
    </dgm:pt>
    <dgm:pt modelId="{2E0CB413-EE31-4C98-955D-3BDD0350D8C1}" type="pres">
      <dgm:prSet presAssocID="{975A6FDE-21AC-4195-8587-D03307FB1088}" presName="linNode" presStyleCnt="0"/>
      <dgm:spPr/>
    </dgm:pt>
    <dgm:pt modelId="{426AD58C-4758-4A76-A632-D85D8C2C0481}" type="pres">
      <dgm:prSet presAssocID="{975A6FDE-21AC-4195-8587-D03307FB1088}" presName="parentShp" presStyleLbl="node1" presStyleIdx="2" presStyleCnt="8" custScaleX="104386" custLinFactNeighborX="-2047" custLinFactNeighborY="7926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6F6D69CD-3D9C-4132-8B43-5A2E10B3355D}" type="pres">
      <dgm:prSet presAssocID="{975A6FDE-21AC-4195-8587-D03307FB1088}" presName="childShp" presStyleLbl="bgAccFollowNode1" presStyleIdx="2" presStyleCnt="8" custScaleX="970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3AD9C6-65C0-48B8-BD14-171ECCB34E42}" type="pres">
      <dgm:prSet presAssocID="{83B93E76-A7B6-4303-98E3-1455FC5FC435}" presName="spacing" presStyleCnt="0"/>
      <dgm:spPr/>
    </dgm:pt>
    <dgm:pt modelId="{BF908035-AE19-4196-A4D9-D99F8594108B}" type="pres">
      <dgm:prSet presAssocID="{7CFFFDAF-56AE-47A6-B131-A9530155665C}" presName="linNode" presStyleCnt="0"/>
      <dgm:spPr/>
    </dgm:pt>
    <dgm:pt modelId="{8BD29FCE-1BF0-4971-AA15-7EE2FD950751}" type="pres">
      <dgm:prSet presAssocID="{7CFFFDAF-56AE-47A6-B131-A9530155665C}" presName="parentShp" presStyleLbl="node1" presStyleIdx="3" presStyleCnt="8" custScaleX="105043" custScaleY="141418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8955D0E5-ED7C-44E2-B219-ECE5D6A8FA78}" type="pres">
      <dgm:prSet presAssocID="{7CFFFDAF-56AE-47A6-B131-A9530155665C}" presName="childShp" presStyleLbl="bg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7BF64D-42EF-4B52-B2F7-1FB49255C6AD}" type="pres">
      <dgm:prSet presAssocID="{C66460AA-6E1F-45A5-B4FE-BE45670977C5}" presName="spacing" presStyleCnt="0"/>
      <dgm:spPr/>
    </dgm:pt>
    <dgm:pt modelId="{532C7AA8-DECA-472A-A0E2-D2AE82707257}" type="pres">
      <dgm:prSet presAssocID="{52D522F1-F2A4-4A04-A7D0-63D1B8E18D24}" presName="linNode" presStyleCnt="0"/>
      <dgm:spPr/>
    </dgm:pt>
    <dgm:pt modelId="{47F22AA8-C287-4A4C-B255-28775BB11840}" type="pres">
      <dgm:prSet presAssocID="{52D522F1-F2A4-4A04-A7D0-63D1B8E18D24}" presName="parentShp" presStyleLbl="node1" presStyleIdx="4" presStyleCnt="8" custScaleX="106140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A1B5F517-B891-43B5-B441-590EE1D0E32F}" type="pres">
      <dgm:prSet presAssocID="{52D522F1-F2A4-4A04-A7D0-63D1B8E18D24}" presName="childShp" presStyleLbl="bg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C9C6A-D3D7-45F6-8F25-362E7797606C}" type="pres">
      <dgm:prSet presAssocID="{894B5879-1895-4B6C-B09B-00E6AE703B9A}" presName="spacing" presStyleCnt="0"/>
      <dgm:spPr/>
    </dgm:pt>
    <dgm:pt modelId="{389948F4-5BE0-4D75-B3E8-34BCB22753FC}" type="pres">
      <dgm:prSet presAssocID="{18F084E8-22A6-4815-B8F5-C511D36F3FEC}" presName="linNode" presStyleCnt="0"/>
      <dgm:spPr/>
    </dgm:pt>
    <dgm:pt modelId="{0C1FC446-2410-44F5-B73F-A4BA8F78379E}" type="pres">
      <dgm:prSet presAssocID="{18F084E8-22A6-4815-B8F5-C511D36F3FEC}" presName="parentShp" presStyleLbl="node1" presStyleIdx="5" presStyleCnt="8" custScaleX="106140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B4C3AF95-6777-410C-A905-9D9F34A1267A}" type="pres">
      <dgm:prSet presAssocID="{18F084E8-22A6-4815-B8F5-C511D36F3FEC}" presName="childShp" presStyleLbl="bg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13421-1E6E-4C62-BCB7-D8D1C9D34389}" type="pres">
      <dgm:prSet presAssocID="{14E998FE-45B5-4D6A-88EE-8D4ADF47AA17}" presName="spacing" presStyleCnt="0"/>
      <dgm:spPr/>
    </dgm:pt>
    <dgm:pt modelId="{40FAD291-74C4-4454-A7C2-8578FDE5F890}" type="pres">
      <dgm:prSet presAssocID="{CE26621C-970C-4E81-857B-105CD0015899}" presName="linNode" presStyleCnt="0"/>
      <dgm:spPr/>
    </dgm:pt>
    <dgm:pt modelId="{C2B32D2A-B93D-451C-80A9-0C4B4B6629D8}" type="pres">
      <dgm:prSet presAssocID="{CE26621C-970C-4E81-857B-105CD0015899}" presName="parentShp" presStyleLbl="node1" presStyleIdx="6" presStyleCnt="8" custScaleX="106140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CA751718-927B-4344-BBC2-48E3C48F6EFD}" type="pres">
      <dgm:prSet presAssocID="{CE26621C-970C-4E81-857B-105CD0015899}" presName="childShp" presStyleLbl="bg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1B3DC8-352C-46A4-BCC3-F1DC1F7F94DB}" type="pres">
      <dgm:prSet presAssocID="{E08FBABB-FEB3-45B1-A377-4FCF14ED88AB}" presName="spacing" presStyleCnt="0"/>
      <dgm:spPr/>
    </dgm:pt>
    <dgm:pt modelId="{456026E0-018D-4151-9663-528CE941C3CA}" type="pres">
      <dgm:prSet presAssocID="{F060CB44-B02F-4881-A509-6E74037DD076}" presName="linNode" presStyleCnt="0"/>
      <dgm:spPr/>
    </dgm:pt>
    <dgm:pt modelId="{842ABAB0-A391-425B-8AFA-9FD815F509ED}" type="pres">
      <dgm:prSet presAssocID="{F060CB44-B02F-4881-A509-6E74037DD076}" presName="parentShp" presStyleLbl="node1" presStyleIdx="7" presStyleCnt="8" custScaleX="106140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5A2A80F9-9627-4211-A16B-CFC2C54A2E9C}" type="pres">
      <dgm:prSet presAssocID="{F060CB44-B02F-4881-A509-6E74037DD076}" presName="childShp" presStyleLbl="bg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313FCB-9CA8-441F-BEB4-1F33AF9DE663}" type="presOf" srcId="{1D812021-10A3-496B-B767-3A55278D18B6}" destId="{5A2A80F9-9627-4211-A16B-CFC2C54A2E9C}" srcOrd="0" destOrd="0" presId="urn:microsoft.com/office/officeart/2005/8/layout/vList6"/>
    <dgm:cxn modelId="{3C3A98A6-38AE-4A14-8700-193DD3E3C26D}" type="presOf" srcId="{50495281-AA76-4BBB-BAA8-9B73A25DE803}" destId="{C10417B2-9554-4AFB-931E-555801F9657D}" srcOrd="0" destOrd="0" presId="urn:microsoft.com/office/officeart/2005/8/layout/vList6"/>
    <dgm:cxn modelId="{975BBE66-4C77-4891-975A-226D1E719A8D}" srcId="{F060CB44-B02F-4881-A509-6E74037DD076}" destId="{1D812021-10A3-496B-B767-3A55278D18B6}" srcOrd="0" destOrd="0" parTransId="{E385F123-725F-43B2-8EED-40112A56974A}" sibTransId="{8CE1C38B-3EEC-45FF-83EF-6CF440C86F16}"/>
    <dgm:cxn modelId="{5076E6DD-70A2-4DA3-8B5A-92383B53BBCE}" srcId="{CBD785E0-FE4F-474E-B084-CBF2EB3A8EC6}" destId="{69DF384F-E4AA-4AF1-8090-4723F6C0220C}" srcOrd="0" destOrd="0" parTransId="{73226DAC-3FEB-4B14-9FFE-192A2C9DA38A}" sibTransId="{B4BD078E-5564-4CFE-823E-0A72E7FCFEF4}"/>
    <dgm:cxn modelId="{61F984DB-307C-4377-A918-AEE3AAF803ED}" srcId="{CBD785E0-FE4F-474E-B084-CBF2EB3A8EC6}" destId="{975A6FDE-21AC-4195-8587-D03307FB1088}" srcOrd="2" destOrd="0" parTransId="{48C1E968-548F-4457-859E-1818BB6D3BE2}" sibTransId="{83B93E76-A7B6-4303-98E3-1455FC5FC435}"/>
    <dgm:cxn modelId="{0B7C606E-0AFF-4503-BFB1-29725BBA93B8}" srcId="{69DF384F-E4AA-4AF1-8090-4723F6C0220C}" destId="{4B64C2AD-8058-4485-A4A4-BBA2FE7F2AC7}" srcOrd="0" destOrd="0" parTransId="{F721BA96-9A21-4D9E-B1D6-92D47BE9CBE1}" sibTransId="{5834DBF4-D777-43C2-A550-8B328421FBA0}"/>
    <dgm:cxn modelId="{FA82EFF3-9458-48E5-A731-A565F2A739C5}" srcId="{CBD785E0-FE4F-474E-B084-CBF2EB3A8EC6}" destId="{7CFFFDAF-56AE-47A6-B131-A9530155665C}" srcOrd="3" destOrd="0" parTransId="{8B17C215-32CC-429E-9A41-795D950C860E}" sibTransId="{C66460AA-6E1F-45A5-B4FE-BE45670977C5}"/>
    <dgm:cxn modelId="{DAFC5F2C-281A-46C8-9072-8405A039F1AE}" srcId="{7CFFFDAF-56AE-47A6-B131-A9530155665C}" destId="{D4A7AFD5-CEAE-48AF-922F-7A7D35458CA7}" srcOrd="0" destOrd="0" parTransId="{C59823AF-B458-4517-9F07-124254E07654}" sibTransId="{CABF43DD-26C6-49D6-9359-0EDBB455A54F}"/>
    <dgm:cxn modelId="{DDC4D090-9DED-4B23-8DE0-6E8535462A09}" srcId="{52D522F1-F2A4-4A04-A7D0-63D1B8E18D24}" destId="{7E7B3BBF-2C2F-4885-A468-3E50E1B41F14}" srcOrd="0" destOrd="0" parTransId="{C18A62AC-A374-48E6-ACFC-0DFE34D6C572}" sibTransId="{9C6F6A2B-648F-4D01-9582-2C1713907E39}"/>
    <dgm:cxn modelId="{294F8EC2-194D-49BE-8FF7-3EC11A800F75}" type="presOf" srcId="{52D522F1-F2A4-4A04-A7D0-63D1B8E18D24}" destId="{47F22AA8-C287-4A4C-B255-28775BB11840}" srcOrd="0" destOrd="0" presId="urn:microsoft.com/office/officeart/2005/8/layout/vList6"/>
    <dgm:cxn modelId="{531EF692-4806-4EA6-9745-7683B6817F9C}" type="presOf" srcId="{CBD785E0-FE4F-474E-B084-CBF2EB3A8EC6}" destId="{FA18C0BE-F997-4959-BF3E-5144D50E488E}" srcOrd="0" destOrd="0" presId="urn:microsoft.com/office/officeart/2005/8/layout/vList6"/>
    <dgm:cxn modelId="{849D48A5-ED7A-4C1E-AA4D-8D8C3BA1DDC4}" srcId="{CE26621C-970C-4E81-857B-105CD0015899}" destId="{4127E947-7DA4-4418-8877-13892D5DB809}" srcOrd="0" destOrd="0" parTransId="{022900C8-D84C-4D39-AA05-9E9854B314CF}" sibTransId="{380E5F76-4380-4151-904E-4C9714A86D0E}"/>
    <dgm:cxn modelId="{AB28232B-9304-4759-B4D6-83B944F225B7}" type="presOf" srcId="{F060CB44-B02F-4881-A509-6E74037DD076}" destId="{842ABAB0-A391-425B-8AFA-9FD815F509ED}" srcOrd="0" destOrd="0" presId="urn:microsoft.com/office/officeart/2005/8/layout/vList6"/>
    <dgm:cxn modelId="{1C83B87C-788D-426D-9DF9-DE36544DE417}" type="presOf" srcId="{18F084E8-22A6-4815-B8F5-C511D36F3FEC}" destId="{0C1FC446-2410-44F5-B73F-A4BA8F78379E}" srcOrd="0" destOrd="0" presId="urn:microsoft.com/office/officeart/2005/8/layout/vList6"/>
    <dgm:cxn modelId="{F1E79F6C-215C-4721-8E91-C4137E382BD2}" type="presOf" srcId="{D4A7AFD5-CEAE-48AF-922F-7A7D35458CA7}" destId="{8955D0E5-ED7C-44E2-B219-ECE5D6A8FA78}" srcOrd="0" destOrd="0" presId="urn:microsoft.com/office/officeart/2005/8/layout/vList6"/>
    <dgm:cxn modelId="{B68B59AB-1B65-4CF2-BD7D-1B9DE5B2CE23}" srcId="{CBD785E0-FE4F-474E-B084-CBF2EB3A8EC6}" destId="{CE26621C-970C-4E81-857B-105CD0015899}" srcOrd="6" destOrd="0" parTransId="{39AEF955-7C1D-4157-BCE9-755CED1F67F8}" sibTransId="{E08FBABB-FEB3-45B1-A377-4FCF14ED88AB}"/>
    <dgm:cxn modelId="{EA20262F-7744-4841-8CA0-B231C039BB1A}" type="presOf" srcId="{6925D895-48C9-4393-8DC7-4261248873FF}" destId="{B4C3AF95-6777-410C-A905-9D9F34A1267A}" srcOrd="0" destOrd="0" presId="urn:microsoft.com/office/officeart/2005/8/layout/vList6"/>
    <dgm:cxn modelId="{676C3173-5D69-4434-AACF-37F01DFA392E}" type="presOf" srcId="{7A8EA2D3-54C9-43C0-80B0-FEC9A7C5205D}" destId="{6F6D69CD-3D9C-4132-8B43-5A2E10B3355D}" srcOrd="0" destOrd="0" presId="urn:microsoft.com/office/officeart/2005/8/layout/vList6"/>
    <dgm:cxn modelId="{E2BA61B5-729E-458A-B621-1EF2E47C2D27}" srcId="{CBD785E0-FE4F-474E-B084-CBF2EB3A8EC6}" destId="{18F084E8-22A6-4815-B8F5-C511D36F3FEC}" srcOrd="5" destOrd="0" parTransId="{3058CE21-9F5B-42AA-8354-9FF43FF0ABD8}" sibTransId="{14E998FE-45B5-4D6A-88EE-8D4ADF47AA17}"/>
    <dgm:cxn modelId="{C311CE46-7778-4CB4-8753-52A5409B3307}" type="presOf" srcId="{69DF384F-E4AA-4AF1-8090-4723F6C0220C}" destId="{03FBB181-99F4-4C38-ADB6-9BE4DC139BC6}" srcOrd="0" destOrd="0" presId="urn:microsoft.com/office/officeart/2005/8/layout/vList6"/>
    <dgm:cxn modelId="{762EDE97-273B-4A85-AF50-35EBDC086BBE}" type="presOf" srcId="{9AD0E474-0D4C-475B-A460-2235075C52D0}" destId="{908B6AFF-A230-4BA6-9AB8-AF7992F9C594}" srcOrd="0" destOrd="0" presId="urn:microsoft.com/office/officeart/2005/8/layout/vList6"/>
    <dgm:cxn modelId="{0C3F0AC2-F3E2-40E8-9BD5-B03373E49F98}" type="presOf" srcId="{7CFFFDAF-56AE-47A6-B131-A9530155665C}" destId="{8BD29FCE-1BF0-4971-AA15-7EE2FD950751}" srcOrd="0" destOrd="0" presId="urn:microsoft.com/office/officeart/2005/8/layout/vList6"/>
    <dgm:cxn modelId="{C9C99722-5D88-4E05-806B-CF08B970F60F}" type="presOf" srcId="{4B64C2AD-8058-4485-A4A4-BBA2FE7F2AC7}" destId="{2F15BBE4-9BF7-427B-95BC-091EAFC8FEE0}" srcOrd="0" destOrd="0" presId="urn:microsoft.com/office/officeart/2005/8/layout/vList6"/>
    <dgm:cxn modelId="{7DE10033-F86B-4F74-AEA6-CFD44C3AA8BD}" srcId="{975A6FDE-21AC-4195-8587-D03307FB1088}" destId="{7A8EA2D3-54C9-43C0-80B0-FEC9A7C5205D}" srcOrd="0" destOrd="0" parTransId="{E2987096-E972-43E4-983B-0E0BC32FFC7C}" sibTransId="{5612D84F-E7B6-41CF-9CA0-17EFAA327FA3}"/>
    <dgm:cxn modelId="{C70C589E-97EA-4E5F-BDAE-C4DC8CFC1C48}" srcId="{18F084E8-22A6-4815-B8F5-C511D36F3FEC}" destId="{6925D895-48C9-4393-8DC7-4261248873FF}" srcOrd="0" destOrd="0" parTransId="{6E843644-95EF-4296-B3F9-1AC0F90B2469}" sibTransId="{B36454C2-3965-463A-B2C4-50D14F202BD8}"/>
    <dgm:cxn modelId="{41F9A09B-FD77-4ADE-90E1-668B2542AE9E}" type="presOf" srcId="{975A6FDE-21AC-4195-8587-D03307FB1088}" destId="{426AD58C-4758-4A76-A632-D85D8C2C0481}" srcOrd="0" destOrd="0" presId="urn:microsoft.com/office/officeart/2005/8/layout/vList6"/>
    <dgm:cxn modelId="{BC8EC7B9-4313-4431-9529-01BF685606F3}" srcId="{CBD785E0-FE4F-474E-B084-CBF2EB3A8EC6}" destId="{F060CB44-B02F-4881-A509-6E74037DD076}" srcOrd="7" destOrd="0" parTransId="{156FEEB0-A380-46FC-874C-BA6ADC993EA1}" sibTransId="{C23803FC-1E9E-4F28-888C-862B35756897}"/>
    <dgm:cxn modelId="{C6161AA5-8056-4FA2-972F-1F1752644688}" srcId="{50495281-AA76-4BBB-BAA8-9B73A25DE803}" destId="{9AD0E474-0D4C-475B-A460-2235075C52D0}" srcOrd="0" destOrd="0" parTransId="{3C92AFE6-46B7-4382-8AEE-89D93DC7C081}" sibTransId="{A1DE7CC8-C602-4532-BE7D-78258C327618}"/>
    <dgm:cxn modelId="{DA22EB7A-4FA8-4663-9BD7-43AAA716DDF5}" type="presOf" srcId="{7E7B3BBF-2C2F-4885-A468-3E50E1B41F14}" destId="{A1B5F517-B891-43B5-B441-590EE1D0E32F}" srcOrd="0" destOrd="0" presId="urn:microsoft.com/office/officeart/2005/8/layout/vList6"/>
    <dgm:cxn modelId="{BFE029FF-C008-49CF-913A-3199E7C3E892}" type="presOf" srcId="{CE26621C-970C-4E81-857B-105CD0015899}" destId="{C2B32D2A-B93D-451C-80A9-0C4B4B6629D8}" srcOrd="0" destOrd="0" presId="urn:microsoft.com/office/officeart/2005/8/layout/vList6"/>
    <dgm:cxn modelId="{FC1C79C1-412D-4529-983E-29D8933DB813}" type="presOf" srcId="{4127E947-7DA4-4418-8877-13892D5DB809}" destId="{CA751718-927B-4344-BBC2-48E3C48F6EFD}" srcOrd="0" destOrd="0" presId="urn:microsoft.com/office/officeart/2005/8/layout/vList6"/>
    <dgm:cxn modelId="{9B5D816F-6F3E-4C2B-82D6-53CF609D79B3}" srcId="{CBD785E0-FE4F-474E-B084-CBF2EB3A8EC6}" destId="{50495281-AA76-4BBB-BAA8-9B73A25DE803}" srcOrd="1" destOrd="0" parTransId="{6D41EE0D-A7F4-46B9-BD8B-8362FB73C971}" sibTransId="{63513CB3-1CE3-4FF3-A0EC-43857060F01E}"/>
    <dgm:cxn modelId="{E62E318A-53D2-458E-8286-C920D5A6EE00}" srcId="{CBD785E0-FE4F-474E-B084-CBF2EB3A8EC6}" destId="{52D522F1-F2A4-4A04-A7D0-63D1B8E18D24}" srcOrd="4" destOrd="0" parTransId="{2703BD60-034C-4320-9018-7505925ADEB3}" sibTransId="{894B5879-1895-4B6C-B09B-00E6AE703B9A}"/>
    <dgm:cxn modelId="{ABD51CF1-ACFB-4677-9125-D5ED696FC98F}" type="presParOf" srcId="{FA18C0BE-F997-4959-BF3E-5144D50E488E}" destId="{55B79F77-A189-492C-B7BC-A35FD986B986}" srcOrd="0" destOrd="0" presId="urn:microsoft.com/office/officeart/2005/8/layout/vList6"/>
    <dgm:cxn modelId="{97C92F33-7FDA-495E-85E3-546561828C74}" type="presParOf" srcId="{55B79F77-A189-492C-B7BC-A35FD986B986}" destId="{03FBB181-99F4-4C38-ADB6-9BE4DC139BC6}" srcOrd="0" destOrd="0" presId="urn:microsoft.com/office/officeart/2005/8/layout/vList6"/>
    <dgm:cxn modelId="{E3EA2321-0625-4383-AF0A-4AAD5F009A8E}" type="presParOf" srcId="{55B79F77-A189-492C-B7BC-A35FD986B986}" destId="{2F15BBE4-9BF7-427B-95BC-091EAFC8FEE0}" srcOrd="1" destOrd="0" presId="urn:microsoft.com/office/officeart/2005/8/layout/vList6"/>
    <dgm:cxn modelId="{C617C808-EDC7-452A-BF8C-E5AFD8B239FA}" type="presParOf" srcId="{FA18C0BE-F997-4959-BF3E-5144D50E488E}" destId="{20D11050-5BBB-418D-9D90-6A2858C9CF8A}" srcOrd="1" destOrd="0" presId="urn:microsoft.com/office/officeart/2005/8/layout/vList6"/>
    <dgm:cxn modelId="{045F0FC8-FC74-4014-B071-EF3210ACFFC6}" type="presParOf" srcId="{FA18C0BE-F997-4959-BF3E-5144D50E488E}" destId="{E7D20046-D1F3-487C-8201-35B6A6C80714}" srcOrd="2" destOrd="0" presId="urn:microsoft.com/office/officeart/2005/8/layout/vList6"/>
    <dgm:cxn modelId="{C9DD0289-AEA7-4843-8BEB-E4C340D8C90D}" type="presParOf" srcId="{E7D20046-D1F3-487C-8201-35B6A6C80714}" destId="{C10417B2-9554-4AFB-931E-555801F9657D}" srcOrd="0" destOrd="0" presId="urn:microsoft.com/office/officeart/2005/8/layout/vList6"/>
    <dgm:cxn modelId="{7D6E19D9-4A6F-4066-9CBE-48A25E87F272}" type="presParOf" srcId="{E7D20046-D1F3-487C-8201-35B6A6C80714}" destId="{908B6AFF-A230-4BA6-9AB8-AF7992F9C594}" srcOrd="1" destOrd="0" presId="urn:microsoft.com/office/officeart/2005/8/layout/vList6"/>
    <dgm:cxn modelId="{9D31CEE2-45B5-4384-B48B-03E415471854}" type="presParOf" srcId="{FA18C0BE-F997-4959-BF3E-5144D50E488E}" destId="{34FE4745-50C3-4E90-91C8-E5596A70D19D}" srcOrd="3" destOrd="0" presId="urn:microsoft.com/office/officeart/2005/8/layout/vList6"/>
    <dgm:cxn modelId="{5D3F5F59-EA46-4500-8238-1EAD79880D0B}" type="presParOf" srcId="{FA18C0BE-F997-4959-BF3E-5144D50E488E}" destId="{2E0CB413-EE31-4C98-955D-3BDD0350D8C1}" srcOrd="4" destOrd="0" presId="urn:microsoft.com/office/officeart/2005/8/layout/vList6"/>
    <dgm:cxn modelId="{933EEC1E-7C8E-4B1E-9236-8B0A0DF8B69D}" type="presParOf" srcId="{2E0CB413-EE31-4C98-955D-3BDD0350D8C1}" destId="{426AD58C-4758-4A76-A632-D85D8C2C0481}" srcOrd="0" destOrd="0" presId="urn:microsoft.com/office/officeart/2005/8/layout/vList6"/>
    <dgm:cxn modelId="{41075540-905F-442E-94EE-78F63758EC5D}" type="presParOf" srcId="{2E0CB413-EE31-4C98-955D-3BDD0350D8C1}" destId="{6F6D69CD-3D9C-4132-8B43-5A2E10B3355D}" srcOrd="1" destOrd="0" presId="urn:microsoft.com/office/officeart/2005/8/layout/vList6"/>
    <dgm:cxn modelId="{FB01F6A7-1792-4351-A3D4-B50426AC5FFA}" type="presParOf" srcId="{FA18C0BE-F997-4959-BF3E-5144D50E488E}" destId="{543AD9C6-65C0-48B8-BD14-171ECCB34E42}" srcOrd="5" destOrd="0" presId="urn:microsoft.com/office/officeart/2005/8/layout/vList6"/>
    <dgm:cxn modelId="{4C09EAE9-BEA5-43D6-B02F-B0D7F10371A4}" type="presParOf" srcId="{FA18C0BE-F997-4959-BF3E-5144D50E488E}" destId="{BF908035-AE19-4196-A4D9-D99F8594108B}" srcOrd="6" destOrd="0" presId="urn:microsoft.com/office/officeart/2005/8/layout/vList6"/>
    <dgm:cxn modelId="{928CBDA6-7AB5-41FE-A698-BF88D474560C}" type="presParOf" srcId="{BF908035-AE19-4196-A4D9-D99F8594108B}" destId="{8BD29FCE-1BF0-4971-AA15-7EE2FD950751}" srcOrd="0" destOrd="0" presId="urn:microsoft.com/office/officeart/2005/8/layout/vList6"/>
    <dgm:cxn modelId="{99DEAB5A-331F-4AEA-B3CD-DF741E137A40}" type="presParOf" srcId="{BF908035-AE19-4196-A4D9-D99F8594108B}" destId="{8955D0E5-ED7C-44E2-B219-ECE5D6A8FA78}" srcOrd="1" destOrd="0" presId="urn:microsoft.com/office/officeart/2005/8/layout/vList6"/>
    <dgm:cxn modelId="{7C6CA873-4C74-4594-8D08-C890D4DF663B}" type="presParOf" srcId="{FA18C0BE-F997-4959-BF3E-5144D50E488E}" destId="{687BF64D-42EF-4B52-B2F7-1FB49255C6AD}" srcOrd="7" destOrd="0" presId="urn:microsoft.com/office/officeart/2005/8/layout/vList6"/>
    <dgm:cxn modelId="{ABF9E858-DA78-4CC4-810F-02A913AD4801}" type="presParOf" srcId="{FA18C0BE-F997-4959-BF3E-5144D50E488E}" destId="{532C7AA8-DECA-472A-A0E2-D2AE82707257}" srcOrd="8" destOrd="0" presId="urn:microsoft.com/office/officeart/2005/8/layout/vList6"/>
    <dgm:cxn modelId="{9C16846E-C753-4569-B97A-FF00496A3E1F}" type="presParOf" srcId="{532C7AA8-DECA-472A-A0E2-D2AE82707257}" destId="{47F22AA8-C287-4A4C-B255-28775BB11840}" srcOrd="0" destOrd="0" presId="urn:microsoft.com/office/officeart/2005/8/layout/vList6"/>
    <dgm:cxn modelId="{A480A9D4-F5B3-48E8-8B22-FD33C82723F7}" type="presParOf" srcId="{532C7AA8-DECA-472A-A0E2-D2AE82707257}" destId="{A1B5F517-B891-43B5-B441-590EE1D0E32F}" srcOrd="1" destOrd="0" presId="urn:microsoft.com/office/officeart/2005/8/layout/vList6"/>
    <dgm:cxn modelId="{448C91F7-C681-455B-A40A-88E620FB6BD0}" type="presParOf" srcId="{FA18C0BE-F997-4959-BF3E-5144D50E488E}" destId="{64EC9C6A-D3D7-45F6-8F25-362E7797606C}" srcOrd="9" destOrd="0" presId="urn:microsoft.com/office/officeart/2005/8/layout/vList6"/>
    <dgm:cxn modelId="{826996A6-9D7E-4057-B00E-696BB79C2A74}" type="presParOf" srcId="{FA18C0BE-F997-4959-BF3E-5144D50E488E}" destId="{389948F4-5BE0-4D75-B3E8-34BCB22753FC}" srcOrd="10" destOrd="0" presId="urn:microsoft.com/office/officeart/2005/8/layout/vList6"/>
    <dgm:cxn modelId="{1ED16009-A1F1-4CB5-AE5F-1A09967D6F21}" type="presParOf" srcId="{389948F4-5BE0-4D75-B3E8-34BCB22753FC}" destId="{0C1FC446-2410-44F5-B73F-A4BA8F78379E}" srcOrd="0" destOrd="0" presId="urn:microsoft.com/office/officeart/2005/8/layout/vList6"/>
    <dgm:cxn modelId="{78B06081-0C29-4AD2-8A65-09EC1ECDD9D1}" type="presParOf" srcId="{389948F4-5BE0-4D75-B3E8-34BCB22753FC}" destId="{B4C3AF95-6777-410C-A905-9D9F34A1267A}" srcOrd="1" destOrd="0" presId="urn:microsoft.com/office/officeart/2005/8/layout/vList6"/>
    <dgm:cxn modelId="{A2F42B62-54DD-4C9B-BD79-68138FA92693}" type="presParOf" srcId="{FA18C0BE-F997-4959-BF3E-5144D50E488E}" destId="{63D13421-1E6E-4C62-BCB7-D8D1C9D34389}" srcOrd="11" destOrd="0" presId="urn:microsoft.com/office/officeart/2005/8/layout/vList6"/>
    <dgm:cxn modelId="{E7AC4D5D-29EE-492F-9490-55CAD46F2FFF}" type="presParOf" srcId="{FA18C0BE-F997-4959-BF3E-5144D50E488E}" destId="{40FAD291-74C4-4454-A7C2-8578FDE5F890}" srcOrd="12" destOrd="0" presId="urn:microsoft.com/office/officeart/2005/8/layout/vList6"/>
    <dgm:cxn modelId="{48E4EC7A-4BE5-4644-B23F-92B987DAA33F}" type="presParOf" srcId="{40FAD291-74C4-4454-A7C2-8578FDE5F890}" destId="{C2B32D2A-B93D-451C-80A9-0C4B4B6629D8}" srcOrd="0" destOrd="0" presId="urn:microsoft.com/office/officeart/2005/8/layout/vList6"/>
    <dgm:cxn modelId="{D66FF76F-A58B-410A-B460-5BA96484E92B}" type="presParOf" srcId="{40FAD291-74C4-4454-A7C2-8578FDE5F890}" destId="{CA751718-927B-4344-BBC2-48E3C48F6EFD}" srcOrd="1" destOrd="0" presId="urn:microsoft.com/office/officeart/2005/8/layout/vList6"/>
    <dgm:cxn modelId="{7F472019-302B-45A2-9CF0-0BB104068180}" type="presParOf" srcId="{FA18C0BE-F997-4959-BF3E-5144D50E488E}" destId="{9D1B3DC8-352C-46A4-BCC3-F1DC1F7F94DB}" srcOrd="13" destOrd="0" presId="urn:microsoft.com/office/officeart/2005/8/layout/vList6"/>
    <dgm:cxn modelId="{3AB1E0B9-8BC1-47C1-A998-FA1D4D621861}" type="presParOf" srcId="{FA18C0BE-F997-4959-BF3E-5144D50E488E}" destId="{456026E0-018D-4151-9663-528CE941C3CA}" srcOrd="14" destOrd="0" presId="urn:microsoft.com/office/officeart/2005/8/layout/vList6"/>
    <dgm:cxn modelId="{6EA0E3C7-79AB-4668-985B-5873FB128EFC}" type="presParOf" srcId="{456026E0-018D-4151-9663-528CE941C3CA}" destId="{842ABAB0-A391-425B-8AFA-9FD815F509ED}" srcOrd="0" destOrd="0" presId="urn:microsoft.com/office/officeart/2005/8/layout/vList6"/>
    <dgm:cxn modelId="{87671188-F19D-4F32-A3E2-635791E8EFE5}" type="presParOf" srcId="{456026E0-018D-4151-9663-528CE941C3CA}" destId="{5A2A80F9-9627-4211-A16B-CFC2C54A2E9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D371F85-7801-4233-95F7-2968E256DDD5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03BC644-0CF3-4F89-94C3-ABCD7DC6D1FF}">
      <dgm:prSet phldrT="[Текст]" custT="1"/>
      <dgm:spPr>
        <a:pattFill prst="shingle">
          <a:fgClr>
            <a:schemeClr val="accent1">
              <a:lumMod val="75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ДОХОДЫ БЮДЖЕТА</a:t>
          </a:r>
          <a:endParaRPr lang="ru-RU" sz="1800" b="1" dirty="0">
            <a:solidFill>
              <a:schemeClr val="accent5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74A53E87-F23B-4076-88B5-9CC639173AC8}" type="parTrans" cxnId="{5ECDAC9E-4510-49E1-AAB9-2082406B4492}">
      <dgm:prSet/>
      <dgm:spPr/>
      <dgm:t>
        <a:bodyPr/>
        <a:lstStyle/>
        <a:p>
          <a:endParaRPr lang="ru-RU">
            <a:solidFill>
              <a:schemeClr val="accent5">
                <a:lumMod val="75000"/>
              </a:schemeClr>
            </a:solidFill>
          </a:endParaRPr>
        </a:p>
      </dgm:t>
    </dgm:pt>
    <dgm:pt modelId="{8F54DD95-09DE-46E4-A201-BD755BB99C94}" type="sibTrans" cxnId="{5ECDAC9E-4510-49E1-AAB9-2082406B4492}">
      <dgm:prSet/>
      <dgm:spPr/>
      <dgm:t>
        <a:bodyPr/>
        <a:lstStyle/>
        <a:p>
          <a:endParaRPr lang="ru-RU">
            <a:solidFill>
              <a:schemeClr val="accent5">
                <a:lumMod val="75000"/>
              </a:schemeClr>
            </a:solidFill>
          </a:endParaRPr>
        </a:p>
      </dgm:t>
    </dgm:pt>
    <dgm:pt modelId="{C7E7BE82-51F9-4614-8578-DC9ADEC0F04B}">
      <dgm:prSet phldrT="[Текст]" custT="1"/>
      <dgm:spPr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pPr algn="ctr"/>
          <a:r>
            <a:rPr lang="ru-RU" sz="1700" b="1" u="sng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Налоговые доходы- </a:t>
          </a:r>
          <a:r>
            <a:rPr lang="ru-RU" sz="17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доходы от уплаты налогов, установленных Налоговым кодексом  Российской Федерации (федеральные, региональные и местные налоги и сборы, специальные налоговые режимы:</a:t>
          </a:r>
        </a:p>
        <a:p>
          <a:pPr algn="ctr"/>
          <a:r>
            <a:rPr lang="ru-RU" sz="17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- Налог на доходы физических лиц;</a:t>
          </a:r>
        </a:p>
        <a:p>
          <a:pPr algn="ctr"/>
          <a:r>
            <a:rPr lang="ru-RU" sz="17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- Налоги  на совокупный доход;</a:t>
          </a:r>
        </a:p>
        <a:p>
          <a:pPr algn="ctr"/>
          <a:r>
            <a:rPr lang="ru-RU" sz="17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- Государственная  пошлина;</a:t>
          </a:r>
        </a:p>
        <a:p>
          <a:pPr algn="ctr"/>
          <a:r>
            <a:rPr lang="ru-RU" sz="17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- Другие</a:t>
          </a:r>
          <a:endParaRPr lang="ru-RU" sz="1700" dirty="0">
            <a:solidFill>
              <a:schemeClr val="accent5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308977C-B5C0-4EE3-B22B-1ACA6465B710}" type="parTrans" cxnId="{F038C9EA-7669-4B46-A2AD-3A7495908283}">
      <dgm:prSet/>
      <dgm:spPr>
        <a:pattFill prst="openDmnd">
          <a:fgClr>
            <a:srgbClr val="00B0F0"/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ru-RU" dirty="0">
            <a:solidFill>
              <a:schemeClr val="accent5">
                <a:lumMod val="75000"/>
              </a:schemeClr>
            </a:solidFill>
          </a:endParaRPr>
        </a:p>
      </dgm:t>
    </dgm:pt>
    <dgm:pt modelId="{397391D5-EC80-4467-9071-0D3D5547E1FC}" type="sibTrans" cxnId="{F038C9EA-7669-4B46-A2AD-3A7495908283}">
      <dgm:prSet/>
      <dgm:spPr/>
      <dgm:t>
        <a:bodyPr/>
        <a:lstStyle/>
        <a:p>
          <a:endParaRPr lang="ru-RU">
            <a:solidFill>
              <a:schemeClr val="accent5">
                <a:lumMod val="75000"/>
              </a:schemeClr>
            </a:solidFill>
          </a:endParaRPr>
        </a:p>
      </dgm:t>
    </dgm:pt>
    <dgm:pt modelId="{3FF0F976-E430-4D1F-99AF-07177B944F7C}">
      <dgm:prSet phldrT="[Текст]" custT="1"/>
      <dgm:spPr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1700" b="1" u="sng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Безвозмездные поступления- </a:t>
          </a:r>
          <a:r>
            <a:rPr lang="ru-RU" sz="17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поступающие в бюджет денежные средства из других бюджетов бюджетной системы РФ, а так же перечисления от  физических и юридических лиц</a:t>
          </a:r>
          <a:endParaRPr lang="ru-RU" sz="1700" dirty="0">
            <a:solidFill>
              <a:schemeClr val="accent5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4314C92-F169-4EFF-835C-AA5E582131CA}" type="parTrans" cxnId="{A3E67AB5-11A7-47DB-8E6A-10B1BC2D1536}">
      <dgm:prSet/>
      <dgm:spPr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ru-RU" dirty="0">
            <a:solidFill>
              <a:schemeClr val="accent5">
                <a:lumMod val="75000"/>
              </a:schemeClr>
            </a:solidFill>
          </a:endParaRPr>
        </a:p>
      </dgm:t>
    </dgm:pt>
    <dgm:pt modelId="{D449E078-7D5D-49D6-A890-8FA05575F534}" type="sibTrans" cxnId="{A3E67AB5-11A7-47DB-8E6A-10B1BC2D1536}">
      <dgm:prSet/>
      <dgm:spPr/>
      <dgm:t>
        <a:bodyPr/>
        <a:lstStyle/>
        <a:p>
          <a:endParaRPr lang="ru-RU">
            <a:solidFill>
              <a:schemeClr val="accent5">
                <a:lumMod val="75000"/>
              </a:schemeClr>
            </a:solidFill>
          </a:endParaRPr>
        </a:p>
      </dgm:t>
    </dgm:pt>
    <dgm:pt modelId="{24541B9B-D371-49BA-A5B2-F771C5B494A7}">
      <dgm:prSet phldrT="[Текст]" custT="1"/>
      <dgm:spPr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  <a:scene3d>
          <a:camera prst="orthographicFront">
            <a:rot lat="0" lon="0" rev="0"/>
          </a:camera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ru-RU" sz="1700" b="1" u="sng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Неналоговые доходы </a:t>
          </a:r>
          <a:r>
            <a:rPr lang="ru-RU" sz="17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– доходы от использования имущества, находящегося в муниципальной собственности, плата за негативное воздействие на окружающую среду, доходы от продажи  материальных и нематериальных активов, штрафы, санкции, возмещения</a:t>
          </a:r>
          <a:endParaRPr lang="ru-RU" sz="1700" dirty="0">
            <a:solidFill>
              <a:schemeClr val="accent5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BABBF11-1227-411A-863C-874B6BAEA5AC}" type="parTrans" cxnId="{93913D89-7E9A-47C7-8D7A-3ABE32CBB138}">
      <dgm:prSet/>
      <dgm:spPr>
        <a:pattFill prst="openDmnd">
          <a:fgClr>
            <a:srgbClr val="00B0F0"/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ru-RU" dirty="0">
            <a:solidFill>
              <a:schemeClr val="accent5">
                <a:lumMod val="75000"/>
              </a:schemeClr>
            </a:solidFill>
          </a:endParaRPr>
        </a:p>
      </dgm:t>
    </dgm:pt>
    <dgm:pt modelId="{89528275-5E5B-44DF-902D-6EF7E5597E8A}" type="sibTrans" cxnId="{93913D89-7E9A-47C7-8D7A-3ABE32CBB138}">
      <dgm:prSet/>
      <dgm:spPr/>
      <dgm:t>
        <a:bodyPr/>
        <a:lstStyle/>
        <a:p>
          <a:endParaRPr lang="ru-RU">
            <a:solidFill>
              <a:schemeClr val="accent5">
                <a:lumMod val="75000"/>
              </a:schemeClr>
            </a:solidFill>
          </a:endParaRPr>
        </a:p>
      </dgm:t>
    </dgm:pt>
    <dgm:pt modelId="{8450C838-883F-49BB-ADCD-9FDD8CECD47D}" type="pres">
      <dgm:prSet presAssocID="{FD371F85-7801-4233-95F7-2968E256DD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9377F2-6DE3-41EC-9D05-635A90327943}" type="pres">
      <dgm:prSet presAssocID="{F03BC644-0CF3-4F89-94C3-ABCD7DC6D1FF}" presName="centerShape" presStyleLbl="node0" presStyleIdx="0" presStyleCnt="1" custScaleY="77980" custLinFactNeighborX="-518" custLinFactNeighborY="-1967"/>
      <dgm:spPr/>
      <dgm:t>
        <a:bodyPr/>
        <a:lstStyle/>
        <a:p>
          <a:endParaRPr lang="ru-RU"/>
        </a:p>
      </dgm:t>
    </dgm:pt>
    <dgm:pt modelId="{4D18CED3-1142-40EA-9116-88C40631624C}" type="pres">
      <dgm:prSet presAssocID="{1308977C-B5C0-4EE3-B22B-1ACA6465B710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260436B6-97A1-4106-A465-1698EFC5DB02}" type="pres">
      <dgm:prSet presAssocID="{C7E7BE82-51F9-4614-8578-DC9ADEC0F04B}" presName="node" presStyleLbl="node1" presStyleIdx="0" presStyleCnt="3" custScaleX="108797" custScaleY="251843" custRadScaleRad="108296" custRadScaleInc="-28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E49E3-7EAF-4671-ACEC-5EF4114D59E5}" type="pres">
      <dgm:prSet presAssocID="{04314C92-F169-4EFF-835C-AA5E582131CA}" presName="parTrans" presStyleLbl="bgSibTrans2D1" presStyleIdx="1" presStyleCnt="3" custAng="21497965" custScaleX="96563" custLinFactNeighborX="3373" custLinFactNeighborY="27879"/>
      <dgm:spPr/>
      <dgm:t>
        <a:bodyPr/>
        <a:lstStyle/>
        <a:p>
          <a:endParaRPr lang="ru-RU"/>
        </a:p>
      </dgm:t>
    </dgm:pt>
    <dgm:pt modelId="{4C1BB923-E7F2-4FAE-BCE2-9CBC75F98424}" type="pres">
      <dgm:prSet presAssocID="{3FF0F976-E430-4D1F-99AF-07177B944F7C}" presName="node" presStyleLbl="node1" presStyleIdx="1" presStyleCnt="3" custScaleY="158270" custRadScaleRad="122127" custRadScaleInc="744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C8D6A-0A5F-4907-83DC-AB25FCA93C97}" type="pres">
      <dgm:prSet presAssocID="{0BABBF11-1227-411A-863C-874B6BAEA5AC}" presName="parTrans" presStyleLbl="bgSibTrans2D1" presStyleIdx="2" presStyleCnt="3" custLinFactNeighborX="188" custLinFactNeighborY="15399"/>
      <dgm:spPr/>
      <dgm:t>
        <a:bodyPr/>
        <a:lstStyle/>
        <a:p>
          <a:endParaRPr lang="ru-RU"/>
        </a:p>
      </dgm:t>
    </dgm:pt>
    <dgm:pt modelId="{D71078B0-61B0-4A49-ACC5-75E45D65A14C}" type="pres">
      <dgm:prSet presAssocID="{24541B9B-D371-49BA-A5B2-F771C5B494A7}" presName="node" presStyleLbl="node1" presStyleIdx="2" presStyleCnt="3" custScaleX="110952" custScaleY="168276" custRadScaleRad="99706" custRadScaleInc="-928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CDAC9E-4510-49E1-AAB9-2082406B4492}" srcId="{FD371F85-7801-4233-95F7-2968E256DDD5}" destId="{F03BC644-0CF3-4F89-94C3-ABCD7DC6D1FF}" srcOrd="0" destOrd="0" parTransId="{74A53E87-F23B-4076-88B5-9CC639173AC8}" sibTransId="{8F54DD95-09DE-46E4-A201-BD755BB99C94}"/>
    <dgm:cxn modelId="{A8DAD2B3-CC0D-4BDC-9C19-7AA9DC6FB88A}" type="presOf" srcId="{FD371F85-7801-4233-95F7-2968E256DDD5}" destId="{8450C838-883F-49BB-ADCD-9FDD8CECD47D}" srcOrd="0" destOrd="0" presId="urn:microsoft.com/office/officeart/2005/8/layout/radial4"/>
    <dgm:cxn modelId="{D2D65A7A-7D12-4600-A988-1657039BA096}" type="presOf" srcId="{C7E7BE82-51F9-4614-8578-DC9ADEC0F04B}" destId="{260436B6-97A1-4106-A465-1698EFC5DB02}" srcOrd="0" destOrd="0" presId="urn:microsoft.com/office/officeart/2005/8/layout/radial4"/>
    <dgm:cxn modelId="{93913D89-7E9A-47C7-8D7A-3ABE32CBB138}" srcId="{F03BC644-0CF3-4F89-94C3-ABCD7DC6D1FF}" destId="{24541B9B-D371-49BA-A5B2-F771C5B494A7}" srcOrd="2" destOrd="0" parTransId="{0BABBF11-1227-411A-863C-874B6BAEA5AC}" sibTransId="{89528275-5E5B-44DF-902D-6EF7E5597E8A}"/>
    <dgm:cxn modelId="{1323577C-E682-4C8C-8032-31C6BD063025}" type="presOf" srcId="{04314C92-F169-4EFF-835C-AA5E582131CA}" destId="{33AE49E3-7EAF-4671-ACEC-5EF4114D59E5}" srcOrd="0" destOrd="0" presId="urn:microsoft.com/office/officeart/2005/8/layout/radial4"/>
    <dgm:cxn modelId="{0C9C6E93-3167-4853-BC3A-6DF548E9EE15}" type="presOf" srcId="{24541B9B-D371-49BA-A5B2-F771C5B494A7}" destId="{D71078B0-61B0-4A49-ACC5-75E45D65A14C}" srcOrd="0" destOrd="0" presId="urn:microsoft.com/office/officeart/2005/8/layout/radial4"/>
    <dgm:cxn modelId="{A3E67AB5-11A7-47DB-8E6A-10B1BC2D1536}" srcId="{F03BC644-0CF3-4F89-94C3-ABCD7DC6D1FF}" destId="{3FF0F976-E430-4D1F-99AF-07177B944F7C}" srcOrd="1" destOrd="0" parTransId="{04314C92-F169-4EFF-835C-AA5E582131CA}" sibTransId="{D449E078-7D5D-49D6-A890-8FA05575F534}"/>
    <dgm:cxn modelId="{DCEE90B1-9B61-4C4B-BB26-0E5B08BB34E5}" type="presOf" srcId="{3FF0F976-E430-4D1F-99AF-07177B944F7C}" destId="{4C1BB923-E7F2-4FAE-BCE2-9CBC75F98424}" srcOrd="0" destOrd="0" presId="urn:microsoft.com/office/officeart/2005/8/layout/radial4"/>
    <dgm:cxn modelId="{F038C9EA-7669-4B46-A2AD-3A7495908283}" srcId="{F03BC644-0CF3-4F89-94C3-ABCD7DC6D1FF}" destId="{C7E7BE82-51F9-4614-8578-DC9ADEC0F04B}" srcOrd="0" destOrd="0" parTransId="{1308977C-B5C0-4EE3-B22B-1ACA6465B710}" sibTransId="{397391D5-EC80-4467-9071-0D3D5547E1FC}"/>
    <dgm:cxn modelId="{C24AE16A-FA96-4323-83AE-22DB67BDFCF9}" type="presOf" srcId="{0BABBF11-1227-411A-863C-874B6BAEA5AC}" destId="{4C3C8D6A-0A5F-4907-83DC-AB25FCA93C97}" srcOrd="0" destOrd="0" presId="urn:microsoft.com/office/officeart/2005/8/layout/radial4"/>
    <dgm:cxn modelId="{C41C04FC-7693-4A33-9ABD-1ABEEAFC1E56}" type="presOf" srcId="{F03BC644-0CF3-4F89-94C3-ABCD7DC6D1FF}" destId="{7C9377F2-6DE3-41EC-9D05-635A90327943}" srcOrd="0" destOrd="0" presId="urn:microsoft.com/office/officeart/2005/8/layout/radial4"/>
    <dgm:cxn modelId="{AFC9F6B8-451C-4B94-9A20-81C6922C1432}" type="presOf" srcId="{1308977C-B5C0-4EE3-B22B-1ACA6465B710}" destId="{4D18CED3-1142-40EA-9116-88C40631624C}" srcOrd="0" destOrd="0" presId="urn:microsoft.com/office/officeart/2005/8/layout/radial4"/>
    <dgm:cxn modelId="{4FBFDD95-CD41-460F-B6B0-9E7EFE232C2C}" type="presParOf" srcId="{8450C838-883F-49BB-ADCD-9FDD8CECD47D}" destId="{7C9377F2-6DE3-41EC-9D05-635A90327943}" srcOrd="0" destOrd="0" presId="urn:microsoft.com/office/officeart/2005/8/layout/radial4"/>
    <dgm:cxn modelId="{FF5725F0-5A28-45D8-A49A-4E3D207C22BC}" type="presParOf" srcId="{8450C838-883F-49BB-ADCD-9FDD8CECD47D}" destId="{4D18CED3-1142-40EA-9116-88C40631624C}" srcOrd="1" destOrd="0" presId="urn:microsoft.com/office/officeart/2005/8/layout/radial4"/>
    <dgm:cxn modelId="{5722149E-AE15-44D2-AD20-E89D166F0D9E}" type="presParOf" srcId="{8450C838-883F-49BB-ADCD-9FDD8CECD47D}" destId="{260436B6-97A1-4106-A465-1698EFC5DB02}" srcOrd="2" destOrd="0" presId="urn:microsoft.com/office/officeart/2005/8/layout/radial4"/>
    <dgm:cxn modelId="{EB8C33DC-3D06-4035-B73E-AFA473BDDF56}" type="presParOf" srcId="{8450C838-883F-49BB-ADCD-9FDD8CECD47D}" destId="{33AE49E3-7EAF-4671-ACEC-5EF4114D59E5}" srcOrd="3" destOrd="0" presId="urn:microsoft.com/office/officeart/2005/8/layout/radial4"/>
    <dgm:cxn modelId="{375E3AB5-6A6A-4FB9-8D07-A53EF17F6A11}" type="presParOf" srcId="{8450C838-883F-49BB-ADCD-9FDD8CECD47D}" destId="{4C1BB923-E7F2-4FAE-BCE2-9CBC75F98424}" srcOrd="4" destOrd="0" presId="urn:microsoft.com/office/officeart/2005/8/layout/radial4"/>
    <dgm:cxn modelId="{BBA5423E-A9A3-45DE-BFC3-6BB85C03EBCE}" type="presParOf" srcId="{8450C838-883F-49BB-ADCD-9FDD8CECD47D}" destId="{4C3C8D6A-0A5F-4907-83DC-AB25FCA93C97}" srcOrd="5" destOrd="0" presId="urn:microsoft.com/office/officeart/2005/8/layout/radial4"/>
    <dgm:cxn modelId="{E8E62657-24CA-4038-8D86-7D3FFE0BEF9F}" type="presParOf" srcId="{8450C838-883F-49BB-ADCD-9FDD8CECD47D}" destId="{D71078B0-61B0-4A49-ACC5-75E45D65A14C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2B22A5F-7C50-45A9-A128-EAF707AD7DA0}" type="doc">
      <dgm:prSet loTypeId="urn:microsoft.com/office/officeart/2005/8/layout/vProcess5" loCatId="process" qsTypeId="urn:microsoft.com/office/officeart/2005/8/quickstyle/3d2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1CC65711-61E0-44E5-B472-F7D3EDAD62BD}">
      <dgm:prSet phldrT="[Текст]" custT="1"/>
      <dgm:spPr>
        <a:solidFill>
          <a:schemeClr val="accent1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ru-RU" sz="2000" b="1" u="sng" dirty="0" smtClean="0">
              <a:solidFill>
                <a:schemeClr val="accent1">
                  <a:lumMod val="60000"/>
                  <a:lumOff val="40000"/>
                </a:schemeClr>
              </a:solidFill>
              <a:latin typeface="Book Antiqua" pitchFamily="18" charset="0"/>
            </a:rPr>
            <a:t>Дотации</a:t>
          </a:r>
          <a:r>
            <a:rPr lang="ru-RU" sz="2000" dirty="0" smtClean="0">
              <a:solidFill>
                <a:schemeClr val="accent1">
                  <a:lumMod val="60000"/>
                  <a:lumOff val="40000"/>
                </a:schemeClr>
              </a:solidFill>
              <a:latin typeface="Book Antiqua" pitchFamily="18" charset="0"/>
            </a:rPr>
            <a:t> – денежная помощь со стороны бюджета другого уровня, предоставляемая на безвозмездной и безвозвратной основе</a:t>
          </a:r>
          <a:endParaRPr lang="ru-RU" sz="2000" dirty="0">
            <a:solidFill>
              <a:schemeClr val="accent1">
                <a:lumMod val="60000"/>
                <a:lumOff val="40000"/>
              </a:schemeClr>
            </a:solidFill>
            <a:latin typeface="Book Antiqua" pitchFamily="18" charset="0"/>
          </a:endParaRPr>
        </a:p>
      </dgm:t>
    </dgm:pt>
    <dgm:pt modelId="{71E4292C-E05B-49D3-B55A-571E8E1CEC16}" type="parTrans" cxnId="{95897406-EE23-449A-B86A-B999A9CAC77E}">
      <dgm:prSet/>
      <dgm:spPr/>
      <dgm:t>
        <a:bodyPr/>
        <a:lstStyle/>
        <a:p>
          <a:endParaRPr lang="ru-RU"/>
        </a:p>
      </dgm:t>
    </dgm:pt>
    <dgm:pt modelId="{52337DFF-E383-461B-9334-D92F990D56D9}" type="sibTrans" cxnId="{95897406-EE23-449A-B86A-B999A9CAC77E}">
      <dgm:prSet/>
      <dgm:spPr>
        <a:pattFill prst="openDmnd">
          <a:fgClr>
            <a:srgbClr val="0099CC"/>
          </a:fgClr>
          <a:bgClr>
            <a:schemeClr val="bg1"/>
          </a:bgClr>
        </a:pattFill>
        <a:ln>
          <a:solidFill>
            <a:schemeClr val="accent5">
              <a:lumMod val="75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F449EDBA-C359-483E-92A1-10F66E4A60B2}">
      <dgm:prSet phldrT="[Текст]" custT="1"/>
      <dgm:spPr>
        <a:solidFill>
          <a:srgbClr val="00FF9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endParaRPr lang="ru-RU" sz="1200" dirty="0" smtClean="0">
            <a:latin typeface="Book Antiqua" pitchFamily="18" charset="0"/>
          </a:endParaRPr>
        </a:p>
        <a:p>
          <a:pPr algn="ctr"/>
          <a:r>
            <a:rPr lang="ru-RU" sz="2000" b="1" i="0" u="sng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Субсидии</a:t>
          </a:r>
          <a:r>
            <a:rPr lang="ru-RU" sz="2000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  - межбюджетные трансферты, предоставляемые бюджету другого уровня на условиях долевого финансирования расходов</a:t>
          </a:r>
        </a:p>
        <a:p>
          <a:pPr algn="l"/>
          <a:r>
            <a:rPr lang="ru-RU" sz="1800" dirty="0" smtClean="0"/>
            <a:t> </a:t>
          </a:r>
          <a:endParaRPr lang="ru-RU" sz="1800" dirty="0"/>
        </a:p>
      </dgm:t>
    </dgm:pt>
    <dgm:pt modelId="{C774A548-0B12-46A8-8B8A-0192C12C399B}" type="parTrans" cxnId="{50E5A926-146A-43EE-A29F-A5D039A9F039}">
      <dgm:prSet/>
      <dgm:spPr/>
      <dgm:t>
        <a:bodyPr/>
        <a:lstStyle/>
        <a:p>
          <a:endParaRPr lang="ru-RU"/>
        </a:p>
      </dgm:t>
    </dgm:pt>
    <dgm:pt modelId="{64540C70-5236-4909-88F2-F8D02EAF99A1}" type="sibTrans" cxnId="{50E5A926-146A-43EE-A29F-A5D039A9F039}">
      <dgm:prSet/>
      <dgm:spPr>
        <a:pattFill prst="openDmnd">
          <a:fgClr>
            <a:srgbClr val="0099CC"/>
          </a:fgClr>
          <a:bgClr>
            <a:schemeClr val="bg1"/>
          </a:bgClr>
        </a:pattFill>
        <a:ln>
          <a:solidFill>
            <a:schemeClr val="accent5">
              <a:lumMod val="75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2D7DE91B-796A-4177-A0FB-3A646E902107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ru-RU" sz="2000" b="1" u="sng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Субвенции</a:t>
          </a:r>
          <a:r>
            <a:rPr lang="ru-RU" sz="20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 – межбюджетные трансферты, предоставляемые местным бюджетам на исполнение переданных государственных полномочий </a:t>
          </a:r>
          <a:endParaRPr lang="ru-RU" sz="2000" dirty="0">
            <a:solidFill>
              <a:schemeClr val="tx2">
                <a:lumMod val="10000"/>
              </a:schemeClr>
            </a:solidFill>
            <a:latin typeface="Book Antiqua" pitchFamily="18" charset="0"/>
          </a:endParaRPr>
        </a:p>
      </dgm:t>
    </dgm:pt>
    <dgm:pt modelId="{87A3EC28-D257-4C28-BC1D-A7FE7569CA24}" type="parTrans" cxnId="{A401B4C0-0E94-43F5-9D03-59CBA193F521}">
      <dgm:prSet/>
      <dgm:spPr/>
      <dgm:t>
        <a:bodyPr/>
        <a:lstStyle/>
        <a:p>
          <a:endParaRPr lang="ru-RU"/>
        </a:p>
      </dgm:t>
    </dgm:pt>
    <dgm:pt modelId="{A01088EC-3308-47C5-9A55-C4769DE66AA1}" type="sibTrans" cxnId="{A401B4C0-0E94-43F5-9D03-59CBA193F521}">
      <dgm:prSet/>
      <dgm:spPr>
        <a:pattFill prst="openDmnd">
          <a:fgClr>
            <a:srgbClr val="0099CC"/>
          </a:fgClr>
          <a:bgClr>
            <a:schemeClr val="bg1"/>
          </a:bgClr>
        </a:pattFill>
        <a:ln>
          <a:solidFill>
            <a:schemeClr val="accent5">
              <a:lumMod val="75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21E5C3DA-5115-440E-B56E-5DCA8F93B1BB}">
      <dgm:prSet custT="1"/>
      <dgm:spPr>
        <a:pattFill prst="weave">
          <a:fgClr>
            <a:schemeClr val="accent1">
              <a:lumMod val="75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2000" b="1" u="sng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Иные межбюджетные трансферты</a:t>
          </a:r>
          <a:endParaRPr lang="ru-RU" sz="2000" b="1" u="sng" dirty="0">
            <a:solidFill>
              <a:schemeClr val="accent5">
                <a:lumMod val="75000"/>
              </a:schemeClr>
            </a:solidFill>
            <a:latin typeface="Book Antiqua" pitchFamily="18" charset="0"/>
          </a:endParaRPr>
        </a:p>
      </dgm:t>
    </dgm:pt>
    <dgm:pt modelId="{706114FB-E472-431C-81C9-C5DCC060E5B0}" type="parTrans" cxnId="{7D1F8A23-F819-449C-9545-7CFECED4525C}">
      <dgm:prSet/>
      <dgm:spPr/>
      <dgm:t>
        <a:bodyPr/>
        <a:lstStyle/>
        <a:p>
          <a:endParaRPr lang="ru-RU"/>
        </a:p>
      </dgm:t>
    </dgm:pt>
    <dgm:pt modelId="{563442B4-77BC-4A16-89BD-E62999AAA117}" type="sibTrans" cxnId="{7D1F8A23-F819-449C-9545-7CFECED4525C}">
      <dgm:prSet/>
      <dgm:spPr/>
      <dgm:t>
        <a:bodyPr/>
        <a:lstStyle/>
        <a:p>
          <a:endParaRPr lang="ru-RU"/>
        </a:p>
      </dgm:t>
    </dgm:pt>
    <dgm:pt modelId="{F7DB0BF1-2966-4912-8D39-B0022291816C}" type="pres">
      <dgm:prSet presAssocID="{92B22A5F-7C50-45A9-A128-EAF707AD7DA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7C7D7A-E713-45EB-B900-268290840730}" type="pres">
      <dgm:prSet presAssocID="{92B22A5F-7C50-45A9-A128-EAF707AD7DA0}" presName="dummyMaxCanvas" presStyleCnt="0">
        <dgm:presLayoutVars/>
      </dgm:prSet>
      <dgm:spPr/>
    </dgm:pt>
    <dgm:pt modelId="{3C023A05-0CA6-4B1C-9C90-98508B193786}" type="pres">
      <dgm:prSet presAssocID="{92B22A5F-7C50-45A9-A128-EAF707AD7DA0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7415BA-DC97-43E2-AE7E-CB1E89BDB6C4}" type="pres">
      <dgm:prSet presAssocID="{92B22A5F-7C50-45A9-A128-EAF707AD7DA0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CD9B4C-DA78-46C7-9E8E-1E5C23521922}" type="pres">
      <dgm:prSet presAssocID="{92B22A5F-7C50-45A9-A128-EAF707AD7DA0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AFC14A-0294-454A-9D8E-0DEDF513300C}" type="pres">
      <dgm:prSet presAssocID="{92B22A5F-7C50-45A9-A128-EAF707AD7DA0}" presName="FourNodes_4" presStyleLbl="node1" presStyleIdx="3" presStyleCnt="4" custScaleY="55093" custLinFactNeighborX="-28" custLinFactNeighborY="-22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1735EF-571B-421D-B69C-575E32C59B3D}" type="pres">
      <dgm:prSet presAssocID="{92B22A5F-7C50-45A9-A128-EAF707AD7DA0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9D2155-7612-468E-A3DC-8E1D47EBEE5B}" type="pres">
      <dgm:prSet presAssocID="{92B22A5F-7C50-45A9-A128-EAF707AD7DA0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7A71E0-8E04-4158-8B58-BB3714727D7B}" type="pres">
      <dgm:prSet presAssocID="{92B22A5F-7C50-45A9-A128-EAF707AD7DA0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7F054D-0001-4AB9-89D8-68A07030852D}" type="pres">
      <dgm:prSet presAssocID="{92B22A5F-7C50-45A9-A128-EAF707AD7DA0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FE6E65-588E-4D34-80FF-15BC2F55240A}" type="pres">
      <dgm:prSet presAssocID="{92B22A5F-7C50-45A9-A128-EAF707AD7DA0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8EF898-A196-4E17-8A67-4D9319F3A9FA}" type="pres">
      <dgm:prSet presAssocID="{92B22A5F-7C50-45A9-A128-EAF707AD7DA0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86F31D-B268-4DC9-AA02-B68777929D4F}" type="pres">
      <dgm:prSet presAssocID="{92B22A5F-7C50-45A9-A128-EAF707AD7DA0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2B66B2-7052-4063-A017-97B308D5925E}" type="presOf" srcId="{21E5C3DA-5115-440E-B56E-5DCA8F93B1BB}" destId="{98AFC14A-0294-454A-9D8E-0DEDF513300C}" srcOrd="0" destOrd="0" presId="urn:microsoft.com/office/officeart/2005/8/layout/vProcess5"/>
    <dgm:cxn modelId="{3C4E0D7A-7037-4FFE-9036-C8522262E359}" type="presOf" srcId="{2D7DE91B-796A-4177-A0FB-3A646E902107}" destId="{EFCD9B4C-DA78-46C7-9E8E-1E5C23521922}" srcOrd="0" destOrd="0" presId="urn:microsoft.com/office/officeart/2005/8/layout/vProcess5"/>
    <dgm:cxn modelId="{C7110A37-0034-446D-A796-9BD88BDC7BEB}" type="presOf" srcId="{1CC65711-61E0-44E5-B472-F7D3EDAD62BD}" destId="{3C023A05-0CA6-4B1C-9C90-98508B193786}" srcOrd="0" destOrd="0" presId="urn:microsoft.com/office/officeart/2005/8/layout/vProcess5"/>
    <dgm:cxn modelId="{7D1F8A23-F819-449C-9545-7CFECED4525C}" srcId="{92B22A5F-7C50-45A9-A128-EAF707AD7DA0}" destId="{21E5C3DA-5115-440E-B56E-5DCA8F93B1BB}" srcOrd="3" destOrd="0" parTransId="{706114FB-E472-431C-81C9-C5DCC060E5B0}" sibTransId="{563442B4-77BC-4A16-89BD-E62999AAA117}"/>
    <dgm:cxn modelId="{096C7D79-020E-44B3-A1CB-3549B9C59C7A}" type="presOf" srcId="{A01088EC-3308-47C5-9A55-C4769DE66AA1}" destId="{2C7A71E0-8E04-4158-8B58-BB3714727D7B}" srcOrd="0" destOrd="0" presId="urn:microsoft.com/office/officeart/2005/8/layout/vProcess5"/>
    <dgm:cxn modelId="{95897406-EE23-449A-B86A-B999A9CAC77E}" srcId="{92B22A5F-7C50-45A9-A128-EAF707AD7DA0}" destId="{1CC65711-61E0-44E5-B472-F7D3EDAD62BD}" srcOrd="0" destOrd="0" parTransId="{71E4292C-E05B-49D3-B55A-571E8E1CEC16}" sibTransId="{52337DFF-E383-461B-9334-D92F990D56D9}"/>
    <dgm:cxn modelId="{989A1D30-B2D8-40CC-94E3-3F42B255EE83}" type="presOf" srcId="{92B22A5F-7C50-45A9-A128-EAF707AD7DA0}" destId="{F7DB0BF1-2966-4912-8D39-B0022291816C}" srcOrd="0" destOrd="0" presId="urn:microsoft.com/office/officeart/2005/8/layout/vProcess5"/>
    <dgm:cxn modelId="{50E5A926-146A-43EE-A29F-A5D039A9F039}" srcId="{92B22A5F-7C50-45A9-A128-EAF707AD7DA0}" destId="{F449EDBA-C359-483E-92A1-10F66E4A60B2}" srcOrd="1" destOrd="0" parTransId="{C774A548-0B12-46A8-8B8A-0192C12C399B}" sibTransId="{64540C70-5236-4909-88F2-F8D02EAF99A1}"/>
    <dgm:cxn modelId="{47697029-8554-405F-8FA7-7BD541DE32BA}" type="presOf" srcId="{2D7DE91B-796A-4177-A0FB-3A646E902107}" destId="{808EF898-A196-4E17-8A67-4D9319F3A9FA}" srcOrd="1" destOrd="0" presId="urn:microsoft.com/office/officeart/2005/8/layout/vProcess5"/>
    <dgm:cxn modelId="{BDBED9C7-6940-4D57-8781-66196AB815BA}" type="presOf" srcId="{1CC65711-61E0-44E5-B472-F7D3EDAD62BD}" destId="{1B7F054D-0001-4AB9-89D8-68A07030852D}" srcOrd="1" destOrd="0" presId="urn:microsoft.com/office/officeart/2005/8/layout/vProcess5"/>
    <dgm:cxn modelId="{141B8258-242F-4ECC-B18C-62CDC61623E3}" type="presOf" srcId="{F449EDBA-C359-483E-92A1-10F66E4A60B2}" destId="{347415BA-DC97-43E2-AE7E-CB1E89BDB6C4}" srcOrd="0" destOrd="0" presId="urn:microsoft.com/office/officeart/2005/8/layout/vProcess5"/>
    <dgm:cxn modelId="{A401B4C0-0E94-43F5-9D03-59CBA193F521}" srcId="{92B22A5F-7C50-45A9-A128-EAF707AD7DA0}" destId="{2D7DE91B-796A-4177-A0FB-3A646E902107}" srcOrd="2" destOrd="0" parTransId="{87A3EC28-D257-4C28-BC1D-A7FE7569CA24}" sibTransId="{A01088EC-3308-47C5-9A55-C4769DE66AA1}"/>
    <dgm:cxn modelId="{ADF98623-BB29-4DA7-81BC-47D652CF2A68}" type="presOf" srcId="{52337DFF-E383-461B-9334-D92F990D56D9}" destId="{C21735EF-571B-421D-B69C-575E32C59B3D}" srcOrd="0" destOrd="0" presId="urn:microsoft.com/office/officeart/2005/8/layout/vProcess5"/>
    <dgm:cxn modelId="{2349A8AD-4DFA-490D-A635-A0B8668CC46E}" type="presOf" srcId="{21E5C3DA-5115-440E-B56E-5DCA8F93B1BB}" destId="{E786F31D-B268-4DC9-AA02-B68777929D4F}" srcOrd="1" destOrd="0" presId="urn:microsoft.com/office/officeart/2005/8/layout/vProcess5"/>
    <dgm:cxn modelId="{B2F388D3-1D25-493B-A4CB-0DB95F6EFFF2}" type="presOf" srcId="{64540C70-5236-4909-88F2-F8D02EAF99A1}" destId="{A19D2155-7612-468E-A3DC-8E1D47EBEE5B}" srcOrd="0" destOrd="0" presId="urn:microsoft.com/office/officeart/2005/8/layout/vProcess5"/>
    <dgm:cxn modelId="{BCFAEF7B-63CF-4466-ADBB-B119CE7A079B}" type="presOf" srcId="{F449EDBA-C359-483E-92A1-10F66E4A60B2}" destId="{D7FE6E65-588E-4D34-80FF-15BC2F55240A}" srcOrd="1" destOrd="0" presId="urn:microsoft.com/office/officeart/2005/8/layout/vProcess5"/>
    <dgm:cxn modelId="{4FAE0987-A3CC-4325-9CF7-DA47663959F8}" type="presParOf" srcId="{F7DB0BF1-2966-4912-8D39-B0022291816C}" destId="{A57C7D7A-E713-45EB-B900-268290840730}" srcOrd="0" destOrd="0" presId="urn:microsoft.com/office/officeart/2005/8/layout/vProcess5"/>
    <dgm:cxn modelId="{305D74EC-6F91-45FE-9501-659726AC5EB2}" type="presParOf" srcId="{F7DB0BF1-2966-4912-8D39-B0022291816C}" destId="{3C023A05-0CA6-4B1C-9C90-98508B193786}" srcOrd="1" destOrd="0" presId="urn:microsoft.com/office/officeart/2005/8/layout/vProcess5"/>
    <dgm:cxn modelId="{77B46D90-0012-452B-AC1F-8752A348DA8B}" type="presParOf" srcId="{F7DB0BF1-2966-4912-8D39-B0022291816C}" destId="{347415BA-DC97-43E2-AE7E-CB1E89BDB6C4}" srcOrd="2" destOrd="0" presId="urn:microsoft.com/office/officeart/2005/8/layout/vProcess5"/>
    <dgm:cxn modelId="{7E9C1717-B071-4074-8184-D0BA5CAF05DB}" type="presParOf" srcId="{F7DB0BF1-2966-4912-8D39-B0022291816C}" destId="{EFCD9B4C-DA78-46C7-9E8E-1E5C23521922}" srcOrd="3" destOrd="0" presId="urn:microsoft.com/office/officeart/2005/8/layout/vProcess5"/>
    <dgm:cxn modelId="{9ADBB14F-04EA-4C0B-B4BA-01C79D08D321}" type="presParOf" srcId="{F7DB0BF1-2966-4912-8D39-B0022291816C}" destId="{98AFC14A-0294-454A-9D8E-0DEDF513300C}" srcOrd="4" destOrd="0" presId="urn:microsoft.com/office/officeart/2005/8/layout/vProcess5"/>
    <dgm:cxn modelId="{99A86747-F437-453D-8E85-81394284305F}" type="presParOf" srcId="{F7DB0BF1-2966-4912-8D39-B0022291816C}" destId="{C21735EF-571B-421D-B69C-575E32C59B3D}" srcOrd="5" destOrd="0" presId="urn:microsoft.com/office/officeart/2005/8/layout/vProcess5"/>
    <dgm:cxn modelId="{5BA63704-171A-4DF3-B281-36A734D46AAE}" type="presParOf" srcId="{F7DB0BF1-2966-4912-8D39-B0022291816C}" destId="{A19D2155-7612-468E-A3DC-8E1D47EBEE5B}" srcOrd="6" destOrd="0" presId="urn:microsoft.com/office/officeart/2005/8/layout/vProcess5"/>
    <dgm:cxn modelId="{806024B9-D19E-49DE-B9AC-1DF5BE40FB63}" type="presParOf" srcId="{F7DB0BF1-2966-4912-8D39-B0022291816C}" destId="{2C7A71E0-8E04-4158-8B58-BB3714727D7B}" srcOrd="7" destOrd="0" presId="urn:microsoft.com/office/officeart/2005/8/layout/vProcess5"/>
    <dgm:cxn modelId="{C8862129-FEA9-4003-B689-B7280A8D9034}" type="presParOf" srcId="{F7DB0BF1-2966-4912-8D39-B0022291816C}" destId="{1B7F054D-0001-4AB9-89D8-68A07030852D}" srcOrd="8" destOrd="0" presId="urn:microsoft.com/office/officeart/2005/8/layout/vProcess5"/>
    <dgm:cxn modelId="{193C7812-8286-4827-AFB2-A063B482582E}" type="presParOf" srcId="{F7DB0BF1-2966-4912-8D39-B0022291816C}" destId="{D7FE6E65-588E-4D34-80FF-15BC2F55240A}" srcOrd="9" destOrd="0" presId="urn:microsoft.com/office/officeart/2005/8/layout/vProcess5"/>
    <dgm:cxn modelId="{CF5238C9-9109-4069-8F9C-B642154C7875}" type="presParOf" srcId="{F7DB0BF1-2966-4912-8D39-B0022291816C}" destId="{808EF898-A196-4E17-8A67-4D9319F3A9FA}" srcOrd="10" destOrd="0" presId="urn:microsoft.com/office/officeart/2005/8/layout/vProcess5"/>
    <dgm:cxn modelId="{E5FD0BD8-5700-4BB6-8149-70C338B0D3A4}" type="presParOf" srcId="{F7DB0BF1-2966-4912-8D39-B0022291816C}" destId="{E786F31D-B268-4DC9-AA02-B68777929D4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103A0-357A-420A-AADA-C781BF756532}">
      <dsp:nvSpPr>
        <dsp:cNvPr id="0" name=""/>
        <dsp:cNvSpPr/>
      </dsp:nvSpPr>
      <dsp:spPr>
        <a:xfrm>
          <a:off x="0" y="0"/>
          <a:ext cx="2555772" cy="1079161"/>
        </a:xfrm>
        <a:prstGeom prst="hexagon">
          <a:avLst/>
        </a:prstGeom>
        <a:pattFill prst="openDmnd">
          <a:fgClr>
            <a:schemeClr val="accent1"/>
          </a:fgClr>
          <a:bgClr>
            <a:schemeClr val="bg1"/>
          </a:bgClr>
        </a:patt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Численность населения на 01.01.2020 г.                 32 906 чел</a:t>
          </a:r>
          <a:r>
            <a:rPr lang="ru-RU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.</a:t>
          </a:r>
          <a:endParaRPr lang="ru-RU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302911" y="127903"/>
        <a:ext cx="1949950" cy="823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E0FBD-4505-41E9-885F-58F4FC0C072A}">
      <dsp:nvSpPr>
        <dsp:cNvPr id="0" name=""/>
        <dsp:cNvSpPr/>
      </dsp:nvSpPr>
      <dsp:spPr>
        <a:xfrm>
          <a:off x="43222" y="10409"/>
          <a:ext cx="2477057" cy="1209865"/>
        </a:xfrm>
        <a:prstGeom prst="hexagon">
          <a:avLst/>
        </a:prstGeom>
        <a:pattFill prst="openDmnd">
          <a:fgClr>
            <a:schemeClr val="accent1"/>
          </a:fgClr>
          <a:bgClr>
            <a:schemeClr val="bg1"/>
          </a:bgClr>
        </a:patt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Территория  -  1667 </a:t>
          </a:r>
          <a:r>
            <a:rPr lang="ru-RU" sz="1800" kern="1200" dirty="0" err="1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кв.км</a:t>
          </a:r>
          <a:endParaRPr lang="ru-RU" sz="1800" kern="1200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350466" y="160475"/>
        <a:ext cx="1862570" cy="9097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CE742-C92E-471D-AE33-FC87EDA40D4A}">
      <dsp:nvSpPr>
        <dsp:cNvPr id="0" name=""/>
        <dsp:cNvSpPr/>
      </dsp:nvSpPr>
      <dsp:spPr>
        <a:xfrm>
          <a:off x="0" y="33639"/>
          <a:ext cx="2376264" cy="1082027"/>
        </a:xfrm>
        <a:prstGeom prst="hexagon">
          <a:avLst/>
        </a:prstGeom>
        <a:pattFill prst="openDmnd">
          <a:fgClr>
            <a:schemeClr val="accent1"/>
          </a:fgClr>
          <a:bgClr>
            <a:schemeClr val="bg1"/>
          </a:bgClr>
        </a:patt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Сельских поселений - 17</a:t>
          </a:r>
          <a:endParaRPr lang="ru-RU" sz="2000" kern="1200" dirty="0">
            <a:solidFill>
              <a:schemeClr val="accent4">
                <a:lumMod val="75000"/>
              </a:schemeClr>
            </a:solidFill>
            <a:latin typeface="Book Antiqua" pitchFamily="18" charset="0"/>
          </a:endParaRPr>
        </a:p>
      </dsp:txBody>
      <dsp:txXfrm>
        <a:off x="288191" y="164866"/>
        <a:ext cx="1799882" cy="8195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8734D2-6690-400B-92F1-00E2BE5EDD5E}">
      <dsp:nvSpPr>
        <dsp:cNvPr id="0" name=""/>
        <dsp:cNvSpPr/>
      </dsp:nvSpPr>
      <dsp:spPr>
        <a:xfrm>
          <a:off x="2359257" y="-62295"/>
          <a:ext cx="3435500" cy="5679040"/>
        </a:xfrm>
        <a:prstGeom prst="downArrow">
          <a:avLst/>
        </a:prstGeom>
        <a:pattFill prst="dkVert">
          <a:fgClr>
            <a:schemeClr val="accent1">
              <a:lumMod val="50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73C32C9-B7C5-4705-BB81-A89B055DE445}">
      <dsp:nvSpPr>
        <dsp:cNvPr id="0" name=""/>
        <dsp:cNvSpPr/>
      </dsp:nvSpPr>
      <dsp:spPr>
        <a:xfrm>
          <a:off x="346640" y="393718"/>
          <a:ext cx="7536313" cy="655891"/>
        </a:xfrm>
        <a:prstGeom prst="roundRect">
          <a:avLst/>
        </a:prstGeom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 w="19050" cap="rnd" cmpd="sng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50000"/>
                </a:schemeClr>
              </a:solidFill>
            </a:rPr>
            <a:t>Послание Президента РФ Федеральному Собранию от 15.01.2020 года</a:t>
          </a:r>
          <a:endParaRPr lang="ru-RU" sz="2000" b="1" kern="1200" dirty="0">
            <a:solidFill>
              <a:schemeClr val="accent5">
                <a:lumMod val="50000"/>
              </a:schemeClr>
            </a:solidFill>
            <a:latin typeface="Book Antiqua" pitchFamily="18" charset="0"/>
          </a:endParaRPr>
        </a:p>
      </dsp:txBody>
      <dsp:txXfrm>
        <a:off x="378658" y="425736"/>
        <a:ext cx="7472277" cy="591855"/>
      </dsp:txXfrm>
    </dsp:sp>
    <dsp:sp modelId="{C271A942-9659-40F0-B91E-421AA1A868F7}">
      <dsp:nvSpPr>
        <dsp:cNvPr id="0" name=""/>
        <dsp:cNvSpPr/>
      </dsp:nvSpPr>
      <dsp:spPr>
        <a:xfrm>
          <a:off x="276603" y="2749636"/>
          <a:ext cx="7635942" cy="850765"/>
        </a:xfrm>
        <a:prstGeom prst="roundRect">
          <a:avLst/>
        </a:prstGeom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 w="12700" cap="rnd" cmpd="sng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50000"/>
                </a:schemeClr>
              </a:solidFill>
              <a:latin typeface="Book Antiqua" pitchFamily="18" charset="0"/>
            </a:rPr>
            <a:t>Основные параметры Прогноза социально-экономического развития Добринского муниципального района Липецкой области  </a:t>
          </a:r>
          <a:endParaRPr lang="ru-RU" sz="2000" b="1" kern="1200" dirty="0">
            <a:solidFill>
              <a:schemeClr val="accent5">
                <a:lumMod val="50000"/>
              </a:schemeClr>
            </a:solidFill>
            <a:latin typeface="Book Antiqua" pitchFamily="18" charset="0"/>
          </a:endParaRPr>
        </a:p>
      </dsp:txBody>
      <dsp:txXfrm>
        <a:off x="318134" y="2791167"/>
        <a:ext cx="7552880" cy="767703"/>
      </dsp:txXfrm>
    </dsp:sp>
    <dsp:sp modelId="{C0F74AEC-6F1E-4CA5-9898-938E5B53D98C}">
      <dsp:nvSpPr>
        <dsp:cNvPr id="0" name=""/>
        <dsp:cNvSpPr/>
      </dsp:nvSpPr>
      <dsp:spPr>
        <a:xfrm>
          <a:off x="333770" y="3850511"/>
          <a:ext cx="7623728" cy="628626"/>
        </a:xfrm>
        <a:prstGeom prst="roundRect">
          <a:avLst/>
        </a:prstGeom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 w="12700" cap="rnd" cmpd="sng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50000"/>
                </a:schemeClr>
              </a:solidFill>
              <a:latin typeface="Book Antiqua" pitchFamily="18" charset="0"/>
            </a:rPr>
            <a:t>Муниципальные программы Добринского муниципального    района</a:t>
          </a:r>
        </a:p>
      </dsp:txBody>
      <dsp:txXfrm>
        <a:off x="364457" y="3881198"/>
        <a:ext cx="7562354" cy="567252"/>
      </dsp:txXfrm>
    </dsp:sp>
    <dsp:sp modelId="{27783912-6789-4E1A-8B8C-1CAE98185405}">
      <dsp:nvSpPr>
        <dsp:cNvPr id="0" name=""/>
        <dsp:cNvSpPr/>
      </dsp:nvSpPr>
      <dsp:spPr>
        <a:xfrm>
          <a:off x="226363" y="1303146"/>
          <a:ext cx="7612557" cy="1145130"/>
        </a:xfrm>
        <a:prstGeom prst="roundRect">
          <a:avLst/>
        </a:prstGeom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 w="12700" cap="rnd" cmpd="sng" algn="ctr">
          <a:solidFill>
            <a:schemeClr val="accent5">
              <a:lumMod val="75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50000"/>
                </a:schemeClr>
              </a:solidFill>
              <a:latin typeface="Book Antiqua" pitchFamily="18" charset="0"/>
            </a:rPr>
            <a:t>Основные направления бюджетной и налоговой политики Добринского муниципального района Липецкой области  с учетом изменений бюджетного и налогового законодательства</a:t>
          </a:r>
          <a:endParaRPr lang="ru-RU" sz="2000" b="1" kern="1200" dirty="0">
            <a:solidFill>
              <a:schemeClr val="accent5">
                <a:lumMod val="50000"/>
              </a:schemeClr>
            </a:solidFill>
            <a:latin typeface="Book Antiqua" pitchFamily="18" charset="0"/>
          </a:endParaRPr>
        </a:p>
      </dsp:txBody>
      <dsp:txXfrm>
        <a:off x="282264" y="1359047"/>
        <a:ext cx="7500755" cy="10333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5BBE4-9BF7-427B-95BC-091EAFC8FEE0}">
      <dsp:nvSpPr>
        <dsp:cNvPr id="0" name=""/>
        <dsp:cNvSpPr/>
      </dsp:nvSpPr>
      <dsp:spPr>
        <a:xfrm>
          <a:off x="3469422" y="46487"/>
          <a:ext cx="4737760" cy="534944"/>
        </a:xfrm>
        <a:prstGeom prst="rightArrow">
          <a:avLst>
            <a:gd name="adj1" fmla="val 75000"/>
            <a:gd name="adj2" fmla="val 50000"/>
          </a:avLst>
        </a:prstGeom>
        <a:solidFill>
          <a:srgbClr val="CCECFF">
            <a:alpha val="89804"/>
          </a:srgbClr>
        </a:solidFill>
        <a:ln w="19050" cap="rnd" cmpd="sng" algn="ctr">
          <a:solidFill>
            <a:schemeClr val="accent4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13 055       13 185     13 344       13 410      13 612         </a:t>
          </a:r>
          <a:endParaRPr lang="ru-RU" sz="1600" kern="1200" dirty="0">
            <a:solidFill>
              <a:schemeClr val="accent4">
                <a:lumMod val="75000"/>
              </a:schemeClr>
            </a:solidFill>
            <a:latin typeface="Book Antiqua" pitchFamily="18" charset="0"/>
          </a:endParaRPr>
        </a:p>
      </dsp:txBody>
      <dsp:txXfrm>
        <a:off x="3469422" y="113355"/>
        <a:ext cx="4537156" cy="401208"/>
      </dsp:txXfrm>
    </dsp:sp>
    <dsp:sp modelId="{03FBB181-99F4-4C38-ADB6-9BE4DC139BC6}">
      <dsp:nvSpPr>
        <dsp:cNvPr id="0" name=""/>
        <dsp:cNvSpPr/>
      </dsp:nvSpPr>
      <dsp:spPr>
        <a:xfrm>
          <a:off x="1586" y="631194"/>
          <a:ext cx="3467693" cy="626703"/>
        </a:xfrm>
        <a:prstGeom prst="homePlate">
          <a:avLst/>
        </a:prstGeom>
        <a:pattFill prst="weave">
          <a:fgClr>
            <a:srgbClr val="00B0F0"/>
          </a:fgClr>
          <a:bgClr>
            <a:schemeClr val="bg1"/>
          </a:bgClr>
        </a:pattFill>
        <a:ln w="19050" cap="rnd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Объем реализации продукции сельского хозяйства </a:t>
          </a:r>
        </a:p>
      </dsp:txBody>
      <dsp:txXfrm>
        <a:off x="1586" y="631194"/>
        <a:ext cx="3311017" cy="626703"/>
      </dsp:txXfrm>
    </dsp:sp>
    <dsp:sp modelId="{908B6AFF-A230-4BA6-9AB8-AF7992F9C594}">
      <dsp:nvSpPr>
        <dsp:cNvPr id="0" name=""/>
        <dsp:cNvSpPr/>
      </dsp:nvSpPr>
      <dsp:spPr>
        <a:xfrm>
          <a:off x="3447101" y="680708"/>
          <a:ext cx="4761810" cy="534944"/>
        </a:xfrm>
        <a:prstGeom prst="rightArrow">
          <a:avLst>
            <a:gd name="adj1" fmla="val 75000"/>
            <a:gd name="adj2" fmla="val 50000"/>
          </a:avLst>
        </a:prstGeom>
        <a:solidFill>
          <a:srgbClr val="CCECFF">
            <a:alpha val="90000"/>
          </a:srgbClr>
        </a:solidFill>
        <a:ln w="19050" cap="rnd" cmpd="sng" algn="ctr">
          <a:solidFill>
            <a:schemeClr val="accent5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</a:rPr>
            <a:t>  </a:t>
          </a: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5 648       5 863         6 086        6 317         6 589</a:t>
          </a:r>
        </a:p>
      </dsp:txBody>
      <dsp:txXfrm>
        <a:off x="3447101" y="747576"/>
        <a:ext cx="4561206" cy="401208"/>
      </dsp:txXfrm>
    </dsp:sp>
    <dsp:sp modelId="{C10417B2-9554-4AFB-931E-555801F9657D}">
      <dsp:nvSpPr>
        <dsp:cNvPr id="0" name=""/>
        <dsp:cNvSpPr/>
      </dsp:nvSpPr>
      <dsp:spPr>
        <a:xfrm>
          <a:off x="0" y="90858"/>
          <a:ext cx="3438852" cy="534944"/>
        </a:xfrm>
        <a:prstGeom prst="homePlate">
          <a:avLst/>
        </a:prstGeom>
        <a:pattFill prst="weave">
          <a:fgClr>
            <a:srgbClr val="00B0F0"/>
          </a:fgClr>
          <a:bgClr>
            <a:schemeClr val="bg1"/>
          </a:bgClr>
        </a:pattFill>
        <a:ln w="19050" cap="rnd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Объем промышленного производства, млн. руб.</a:t>
          </a:r>
          <a:endParaRPr lang="ru-RU" sz="1600" b="1" kern="1200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0" y="90858"/>
        <a:ext cx="3305116" cy="534944"/>
      </dsp:txXfrm>
    </dsp:sp>
    <dsp:sp modelId="{6F6D69CD-3D9C-4132-8B43-5A2E10B3355D}">
      <dsp:nvSpPr>
        <dsp:cNvPr id="0" name=""/>
        <dsp:cNvSpPr/>
      </dsp:nvSpPr>
      <dsp:spPr>
        <a:xfrm>
          <a:off x="3427581" y="1269243"/>
          <a:ext cx="4781330" cy="534944"/>
        </a:xfrm>
        <a:prstGeom prst="rightArrow">
          <a:avLst>
            <a:gd name="adj1" fmla="val 75000"/>
            <a:gd name="adj2" fmla="val 50000"/>
          </a:avLst>
        </a:prstGeom>
        <a:solidFill>
          <a:srgbClr val="CCECFF">
            <a:alpha val="90000"/>
          </a:srgbClr>
        </a:solidFill>
        <a:ln w="19050" cap="rnd" cmpd="sng" algn="ctr">
          <a:solidFill>
            <a:schemeClr val="accent5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</a:rPr>
            <a:t> </a:t>
          </a: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13 267       13 500      14 040      14 602       15 185</a:t>
          </a:r>
        </a:p>
      </dsp:txBody>
      <dsp:txXfrm>
        <a:off x="3427581" y="1336111"/>
        <a:ext cx="4580726" cy="401208"/>
      </dsp:txXfrm>
    </dsp:sp>
    <dsp:sp modelId="{426AD58C-4758-4A76-A632-D85D8C2C0481}">
      <dsp:nvSpPr>
        <dsp:cNvPr id="0" name=""/>
        <dsp:cNvSpPr/>
      </dsp:nvSpPr>
      <dsp:spPr>
        <a:xfrm>
          <a:off x="0" y="1311643"/>
          <a:ext cx="3427581" cy="534944"/>
        </a:xfrm>
        <a:prstGeom prst="homePlate">
          <a:avLst/>
        </a:prstGeom>
        <a:pattFill prst="openDmnd">
          <a:fgClr>
            <a:srgbClr val="00B0F0"/>
          </a:fgClr>
          <a:bgClr>
            <a:schemeClr val="bg1"/>
          </a:bgClr>
        </a:pattFill>
        <a:ln w="19050" cap="rnd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Оборот розничной торговли, млн. руб.</a:t>
          </a:r>
        </a:p>
      </dsp:txBody>
      <dsp:txXfrm>
        <a:off x="0" y="1311643"/>
        <a:ext cx="3293845" cy="534944"/>
      </dsp:txXfrm>
    </dsp:sp>
    <dsp:sp modelId="{8955D0E5-ED7C-44E2-B219-ECE5D6A8FA78}">
      <dsp:nvSpPr>
        <dsp:cNvPr id="0" name=""/>
        <dsp:cNvSpPr/>
      </dsp:nvSpPr>
      <dsp:spPr>
        <a:xfrm>
          <a:off x="3381496" y="1968464"/>
          <a:ext cx="4824339" cy="534944"/>
        </a:xfrm>
        <a:prstGeom prst="rightArrow">
          <a:avLst>
            <a:gd name="adj1" fmla="val 75000"/>
            <a:gd name="adj2" fmla="val 50000"/>
          </a:avLst>
        </a:prstGeom>
        <a:solidFill>
          <a:srgbClr val="CCECFF">
            <a:alpha val="90000"/>
          </a:srgbClr>
        </a:solidFill>
        <a:ln w="19050" cap="rnd" cmpd="sng" algn="ctr">
          <a:solidFill>
            <a:schemeClr val="accent5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   11,9           11,8           11,7           11,7           11,7   </a:t>
          </a:r>
        </a:p>
      </dsp:txBody>
      <dsp:txXfrm>
        <a:off x="3381496" y="2035332"/>
        <a:ext cx="4623735" cy="401208"/>
      </dsp:txXfrm>
    </dsp:sp>
    <dsp:sp modelId="{8BD29FCE-1BF0-4971-AA15-7EE2FD950751}">
      <dsp:nvSpPr>
        <dsp:cNvPr id="0" name=""/>
        <dsp:cNvSpPr/>
      </dsp:nvSpPr>
      <dsp:spPr>
        <a:xfrm>
          <a:off x="3076" y="1857682"/>
          <a:ext cx="3378420" cy="756507"/>
        </a:xfrm>
        <a:prstGeom prst="homePlate">
          <a:avLst/>
        </a:prstGeom>
        <a:pattFill prst="openDmnd">
          <a:fgClr>
            <a:srgbClr val="00B0F0"/>
          </a:fgClr>
          <a:bgClr>
            <a:schemeClr val="bg1"/>
          </a:bgClr>
        </a:pattFill>
        <a:ln w="19050" cap="rnd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Среднегодовая численность занятых в экономике, тыс. человек</a:t>
          </a:r>
          <a:endParaRPr lang="ru-RU" sz="1600" b="1" kern="1200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3076" y="1857682"/>
        <a:ext cx="3189293" cy="756507"/>
      </dsp:txXfrm>
    </dsp:sp>
    <dsp:sp modelId="{A1B5F517-B891-43B5-B441-590EE1D0E32F}">
      <dsp:nvSpPr>
        <dsp:cNvPr id="0" name=""/>
        <dsp:cNvSpPr/>
      </dsp:nvSpPr>
      <dsp:spPr>
        <a:xfrm>
          <a:off x="3401950" y="2667684"/>
          <a:ext cx="4805099" cy="534944"/>
        </a:xfrm>
        <a:prstGeom prst="rightArrow">
          <a:avLst>
            <a:gd name="adj1" fmla="val 75000"/>
            <a:gd name="adj2" fmla="val 50000"/>
          </a:avLst>
        </a:prstGeom>
        <a:solidFill>
          <a:srgbClr val="CCECFF">
            <a:alpha val="90000"/>
          </a:srgbClr>
        </a:solidFill>
        <a:ln w="19050" cap="rnd" cmpd="sng" algn="ctr">
          <a:solidFill>
            <a:schemeClr val="accent5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0099"/>
              </a:solidFill>
              <a:latin typeface="Book Antiqua" pitchFamily="18" charset="0"/>
            </a:rPr>
            <a:t>  </a:t>
          </a: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2 909        1 860          1 915        1 973        2 035</a:t>
          </a:r>
          <a:endParaRPr lang="ru-RU" sz="1600" kern="1200" dirty="0">
            <a:solidFill>
              <a:schemeClr val="accent4">
                <a:lumMod val="75000"/>
              </a:schemeClr>
            </a:solidFill>
            <a:latin typeface="Book Antiqua" pitchFamily="18" charset="0"/>
          </a:endParaRPr>
        </a:p>
      </dsp:txBody>
      <dsp:txXfrm>
        <a:off x="3401950" y="2734552"/>
        <a:ext cx="4604495" cy="401208"/>
      </dsp:txXfrm>
    </dsp:sp>
    <dsp:sp modelId="{47F22AA8-C287-4A4C-B255-28775BB11840}">
      <dsp:nvSpPr>
        <dsp:cNvPr id="0" name=""/>
        <dsp:cNvSpPr/>
      </dsp:nvSpPr>
      <dsp:spPr>
        <a:xfrm>
          <a:off x="1862" y="2667684"/>
          <a:ext cx="3400088" cy="534944"/>
        </a:xfrm>
        <a:prstGeom prst="homePlate">
          <a:avLst/>
        </a:prstGeom>
        <a:pattFill prst="openDmnd">
          <a:fgClr>
            <a:srgbClr val="00B0F0"/>
          </a:fgClr>
          <a:bgClr>
            <a:schemeClr val="bg1"/>
          </a:bgClr>
        </a:pattFill>
        <a:ln w="19050" cap="rnd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Объем инвестиций в основной капитал, млн. руб.</a:t>
          </a:r>
          <a:endParaRPr lang="ru-RU" sz="1600" b="1" kern="1200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1862" y="2667684"/>
        <a:ext cx="3266352" cy="534944"/>
      </dsp:txXfrm>
    </dsp:sp>
    <dsp:sp modelId="{B4C3AF95-6777-410C-A905-9D9F34A1267A}">
      <dsp:nvSpPr>
        <dsp:cNvPr id="0" name=""/>
        <dsp:cNvSpPr/>
      </dsp:nvSpPr>
      <dsp:spPr>
        <a:xfrm>
          <a:off x="3401950" y="3256122"/>
          <a:ext cx="4805099" cy="534944"/>
        </a:xfrm>
        <a:prstGeom prst="rightArrow">
          <a:avLst>
            <a:gd name="adj1" fmla="val 75000"/>
            <a:gd name="adj2" fmla="val 50000"/>
          </a:avLst>
        </a:prstGeom>
        <a:solidFill>
          <a:srgbClr val="CCECFF">
            <a:alpha val="90000"/>
          </a:srgbClr>
        </a:solidFill>
        <a:ln w="19050" cap="rnd" cmpd="sng" algn="ctr">
          <a:solidFill>
            <a:schemeClr val="accent5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   33,2          32,6            32,1           31,6         31,2</a:t>
          </a:r>
          <a:endParaRPr lang="ru-RU" sz="1600" kern="1200" dirty="0">
            <a:solidFill>
              <a:schemeClr val="accent4">
                <a:lumMod val="75000"/>
              </a:schemeClr>
            </a:solidFill>
            <a:latin typeface="Book Antiqua" pitchFamily="18" charset="0"/>
          </a:endParaRPr>
        </a:p>
      </dsp:txBody>
      <dsp:txXfrm>
        <a:off x="3401950" y="3322990"/>
        <a:ext cx="4604495" cy="401208"/>
      </dsp:txXfrm>
    </dsp:sp>
    <dsp:sp modelId="{0C1FC446-2410-44F5-B73F-A4BA8F78379E}">
      <dsp:nvSpPr>
        <dsp:cNvPr id="0" name=""/>
        <dsp:cNvSpPr/>
      </dsp:nvSpPr>
      <dsp:spPr>
        <a:xfrm>
          <a:off x="1862" y="3256122"/>
          <a:ext cx="3400088" cy="534944"/>
        </a:xfrm>
        <a:prstGeom prst="homePlate">
          <a:avLst/>
        </a:prstGeom>
        <a:pattFill prst="openDmnd">
          <a:fgClr>
            <a:srgbClr val="00B0F0"/>
          </a:fgClr>
          <a:bgClr>
            <a:schemeClr val="bg1"/>
          </a:bgClr>
        </a:pattFill>
        <a:ln w="19050" cap="rnd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Численность  населения (среднегодовая) , тыс. человек</a:t>
          </a:r>
          <a:endParaRPr lang="ru-RU" sz="1600" b="1" kern="1200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1862" y="3256122"/>
        <a:ext cx="3266352" cy="534944"/>
      </dsp:txXfrm>
    </dsp:sp>
    <dsp:sp modelId="{CA751718-927B-4344-BBC2-48E3C48F6EFD}">
      <dsp:nvSpPr>
        <dsp:cNvPr id="0" name=""/>
        <dsp:cNvSpPr/>
      </dsp:nvSpPr>
      <dsp:spPr>
        <a:xfrm>
          <a:off x="3401950" y="3844561"/>
          <a:ext cx="4805099" cy="534944"/>
        </a:xfrm>
        <a:prstGeom prst="rightArrow">
          <a:avLst>
            <a:gd name="adj1" fmla="val 75000"/>
            <a:gd name="adj2" fmla="val 50000"/>
          </a:avLst>
        </a:prstGeom>
        <a:solidFill>
          <a:srgbClr val="CCECFF">
            <a:alpha val="90000"/>
          </a:srgbClr>
        </a:solidFill>
        <a:ln w="19050" cap="rnd" cmpd="sng" algn="ctr">
          <a:solidFill>
            <a:schemeClr val="accent5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</a:rPr>
            <a:t>  </a:t>
          </a: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2 741        2 751         2 765         2 784         2 818     </a:t>
          </a:r>
          <a:endParaRPr lang="ru-RU" sz="1600" kern="1200" dirty="0">
            <a:solidFill>
              <a:schemeClr val="accent4">
                <a:lumMod val="75000"/>
              </a:schemeClr>
            </a:solidFill>
            <a:latin typeface="Book Antiqua" pitchFamily="18" charset="0"/>
          </a:endParaRPr>
        </a:p>
      </dsp:txBody>
      <dsp:txXfrm>
        <a:off x="3401950" y="3911429"/>
        <a:ext cx="4604495" cy="401208"/>
      </dsp:txXfrm>
    </dsp:sp>
    <dsp:sp modelId="{C2B32D2A-B93D-451C-80A9-0C4B4B6629D8}">
      <dsp:nvSpPr>
        <dsp:cNvPr id="0" name=""/>
        <dsp:cNvSpPr/>
      </dsp:nvSpPr>
      <dsp:spPr>
        <a:xfrm>
          <a:off x="1862" y="3844561"/>
          <a:ext cx="3400088" cy="534944"/>
        </a:xfrm>
        <a:prstGeom prst="homePlate">
          <a:avLst/>
        </a:prstGeom>
        <a:pattFill prst="openDmnd">
          <a:fgClr>
            <a:srgbClr val="00B0F0"/>
          </a:fgClr>
          <a:bgClr>
            <a:schemeClr val="bg1"/>
          </a:bgClr>
        </a:pattFill>
        <a:ln w="19050" cap="rnd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Фонд заработной платы , млн. руб.</a:t>
          </a:r>
          <a:endParaRPr lang="ru-RU" sz="1600" b="1" kern="1200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1862" y="3844561"/>
        <a:ext cx="3266352" cy="534944"/>
      </dsp:txXfrm>
    </dsp:sp>
    <dsp:sp modelId="{5A2A80F9-9627-4211-A16B-CFC2C54A2E9C}">
      <dsp:nvSpPr>
        <dsp:cNvPr id="0" name=""/>
        <dsp:cNvSpPr/>
      </dsp:nvSpPr>
      <dsp:spPr>
        <a:xfrm>
          <a:off x="3401950" y="4433000"/>
          <a:ext cx="4805099" cy="534944"/>
        </a:xfrm>
        <a:prstGeom prst="rightArrow">
          <a:avLst>
            <a:gd name="adj1" fmla="val 75000"/>
            <a:gd name="adj2" fmla="val 50000"/>
          </a:avLst>
        </a:prstGeom>
        <a:solidFill>
          <a:srgbClr val="CCECFF">
            <a:alpha val="90000"/>
          </a:srgbClr>
        </a:solidFill>
        <a:ln w="19050" cap="rnd" cmpd="sng" algn="ctr">
          <a:solidFill>
            <a:schemeClr val="accent5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rPr>
            <a:t> 31 716       32 082       32 452      32 911       33 306</a:t>
          </a:r>
          <a:endParaRPr lang="ru-RU" sz="1600" kern="1200" dirty="0">
            <a:solidFill>
              <a:schemeClr val="accent4">
                <a:lumMod val="75000"/>
              </a:schemeClr>
            </a:solidFill>
            <a:latin typeface="Book Antiqua" pitchFamily="18" charset="0"/>
          </a:endParaRPr>
        </a:p>
      </dsp:txBody>
      <dsp:txXfrm>
        <a:off x="3401950" y="4499868"/>
        <a:ext cx="4604495" cy="401208"/>
      </dsp:txXfrm>
    </dsp:sp>
    <dsp:sp modelId="{842ABAB0-A391-425B-8AFA-9FD815F509ED}">
      <dsp:nvSpPr>
        <dsp:cNvPr id="0" name=""/>
        <dsp:cNvSpPr/>
      </dsp:nvSpPr>
      <dsp:spPr>
        <a:xfrm>
          <a:off x="1862" y="4433000"/>
          <a:ext cx="3400088" cy="534944"/>
        </a:xfrm>
        <a:prstGeom prst="homePlate">
          <a:avLst/>
        </a:prstGeom>
        <a:pattFill prst="openDmnd">
          <a:fgClr>
            <a:srgbClr val="00B0F0"/>
          </a:fgClr>
          <a:bgClr>
            <a:schemeClr val="bg1"/>
          </a:bgClr>
        </a:pattFill>
        <a:ln w="19050" cap="rnd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rPr>
            <a:t>Среднемесячная заработная плата, рублей</a:t>
          </a:r>
          <a:endParaRPr lang="ru-RU" sz="1600" b="1" kern="1200" dirty="0">
            <a:solidFill>
              <a:schemeClr val="accent4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endParaRPr>
        </a:p>
      </dsp:txBody>
      <dsp:txXfrm>
        <a:off x="1862" y="4433000"/>
        <a:ext cx="3266352" cy="5349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9377F2-6DE3-41EC-9D05-635A90327943}">
      <dsp:nvSpPr>
        <dsp:cNvPr id="0" name=""/>
        <dsp:cNvSpPr/>
      </dsp:nvSpPr>
      <dsp:spPr>
        <a:xfrm>
          <a:off x="2880352" y="3653794"/>
          <a:ext cx="2424756" cy="1890825"/>
        </a:xfrm>
        <a:prstGeom prst="ellipse">
          <a:avLst/>
        </a:prstGeom>
        <a:pattFill prst="shingle">
          <a:fgClr>
            <a:schemeClr val="accent1">
              <a:lumMod val="75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ДОХОДЫ БЮДЖЕТА</a:t>
          </a:r>
          <a:endParaRPr lang="ru-RU" sz="1800" b="1" kern="1200" dirty="0">
            <a:solidFill>
              <a:schemeClr val="accent5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35449" y="3930699"/>
        <a:ext cx="1714562" cy="1337015"/>
      </dsp:txXfrm>
    </dsp:sp>
    <dsp:sp modelId="{4D18CED3-1142-40EA-9116-88C40631624C}">
      <dsp:nvSpPr>
        <dsp:cNvPr id="0" name=""/>
        <dsp:cNvSpPr/>
      </dsp:nvSpPr>
      <dsp:spPr>
        <a:xfrm rot="12821257">
          <a:off x="1070173" y="2964898"/>
          <a:ext cx="2178414" cy="691055"/>
        </a:xfrm>
        <a:prstGeom prst="leftArrow">
          <a:avLst>
            <a:gd name="adj1" fmla="val 60000"/>
            <a:gd name="adj2" fmla="val 50000"/>
          </a:avLst>
        </a:prstGeom>
        <a:pattFill prst="openDmnd">
          <a:fgClr>
            <a:srgbClr val="00B0F0"/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0436B6-97A1-4106-A465-1698EFC5DB02}">
      <dsp:nvSpPr>
        <dsp:cNvPr id="0" name=""/>
        <dsp:cNvSpPr/>
      </dsp:nvSpPr>
      <dsp:spPr>
        <a:xfrm>
          <a:off x="0" y="385781"/>
          <a:ext cx="2506159" cy="4641001"/>
        </a:xfrm>
        <a:prstGeom prst="roundRect">
          <a:avLst>
            <a:gd name="adj" fmla="val 10000"/>
          </a:avLst>
        </a:prstGeom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u="sng" kern="12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Налоговые доходы- </a:t>
          </a:r>
          <a:r>
            <a:rPr lang="ru-RU" sz="1700" kern="12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доходы от уплаты налогов, установленных Налоговым кодексом  Российской Федерации (федеральные, региональные и местные налоги и сборы, специальные налоговые режимы: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- Налог на доходы физических лиц;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- Налоги  на совокупный доход;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- Государственная  пошлина;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- Другие</a:t>
          </a:r>
          <a:endParaRPr lang="ru-RU" sz="1700" kern="1200" dirty="0">
            <a:solidFill>
              <a:schemeClr val="accent5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3403" y="459184"/>
        <a:ext cx="2359353" cy="4494195"/>
      </dsp:txXfrm>
    </dsp:sp>
    <dsp:sp modelId="{33AE49E3-7EAF-4671-ACEC-5EF4114D59E5}">
      <dsp:nvSpPr>
        <dsp:cNvPr id="0" name=""/>
        <dsp:cNvSpPr/>
      </dsp:nvSpPr>
      <dsp:spPr>
        <a:xfrm rot="18880036">
          <a:off x="4731103" y="2610137"/>
          <a:ext cx="2768757" cy="691055"/>
        </a:xfrm>
        <a:prstGeom prst="leftArrow">
          <a:avLst>
            <a:gd name="adj1" fmla="val 60000"/>
            <a:gd name="adj2" fmla="val 50000"/>
          </a:avLst>
        </a:prstGeom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1BB923-E7F2-4FAE-BCE2-9CBC75F98424}">
      <dsp:nvSpPr>
        <dsp:cNvPr id="0" name=""/>
        <dsp:cNvSpPr/>
      </dsp:nvSpPr>
      <dsp:spPr>
        <a:xfrm>
          <a:off x="5904664" y="315436"/>
          <a:ext cx="2303519" cy="2916623"/>
        </a:xfrm>
        <a:prstGeom prst="roundRect">
          <a:avLst>
            <a:gd name="adj" fmla="val 10000"/>
          </a:avLst>
        </a:prstGeom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u="sng" kern="12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Безвозмездные поступления- </a:t>
          </a:r>
          <a:r>
            <a:rPr lang="ru-RU" sz="1700" kern="12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поступающие в бюджет денежные средства из других бюджетов бюджетной системы РФ, а так же перечисления от  физических и юридических лиц</a:t>
          </a:r>
          <a:endParaRPr lang="ru-RU" sz="1700" kern="1200" dirty="0">
            <a:solidFill>
              <a:schemeClr val="accent5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72132" y="382904"/>
        <a:ext cx="2168583" cy="2781687"/>
      </dsp:txXfrm>
    </dsp:sp>
    <dsp:sp modelId="{4C3C8D6A-0A5F-4907-83DC-AB25FCA93C97}">
      <dsp:nvSpPr>
        <dsp:cNvPr id="0" name=""/>
        <dsp:cNvSpPr/>
      </dsp:nvSpPr>
      <dsp:spPr>
        <a:xfrm rot="16192652">
          <a:off x="3098269" y="2305199"/>
          <a:ext cx="1987611" cy="691055"/>
        </a:xfrm>
        <a:prstGeom prst="leftArrow">
          <a:avLst>
            <a:gd name="adj1" fmla="val 60000"/>
            <a:gd name="adj2" fmla="val 50000"/>
          </a:avLst>
        </a:prstGeom>
        <a:pattFill prst="openDmnd">
          <a:fgClr>
            <a:srgbClr val="00B0F0"/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1078B0-61B0-4A49-ACC5-75E45D65A14C}">
      <dsp:nvSpPr>
        <dsp:cNvPr id="0" name=""/>
        <dsp:cNvSpPr/>
      </dsp:nvSpPr>
      <dsp:spPr>
        <a:xfrm>
          <a:off x="2808314" y="0"/>
          <a:ext cx="2555800" cy="3101015"/>
        </a:xfrm>
        <a:prstGeom prst="roundRect">
          <a:avLst>
            <a:gd name="adj" fmla="val 10000"/>
          </a:avLst>
        </a:prstGeom>
        <a:pattFill prst="openDmnd">
          <a:fgClr>
            <a:schemeClr val="accent1">
              <a:lumMod val="75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u="sng" kern="12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Неналоговые доходы </a:t>
          </a:r>
          <a:r>
            <a:rPr lang="ru-RU" sz="1700" kern="12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– доходы от использования имущества, находящегося в муниципальной собственности, плата за негативное воздействие на окружающую среду, доходы от продажи  материальных и нематериальных активов, штрафы, санкции, возмещения</a:t>
          </a:r>
          <a:endParaRPr lang="ru-RU" sz="1700" kern="1200" dirty="0">
            <a:solidFill>
              <a:schemeClr val="accent5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83171" y="74857"/>
        <a:ext cx="2406086" cy="29513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23A05-0CA6-4B1C-9C90-98508B193786}">
      <dsp:nvSpPr>
        <dsp:cNvPr id="0" name=""/>
        <dsp:cNvSpPr/>
      </dsp:nvSpPr>
      <dsp:spPr>
        <a:xfrm>
          <a:off x="0" y="0"/>
          <a:ext cx="6633209" cy="121965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sng" kern="1200" dirty="0" smtClean="0">
              <a:solidFill>
                <a:schemeClr val="accent1">
                  <a:lumMod val="60000"/>
                  <a:lumOff val="40000"/>
                </a:schemeClr>
              </a:solidFill>
              <a:latin typeface="Book Antiqua" pitchFamily="18" charset="0"/>
            </a:rPr>
            <a:t>Дотации</a:t>
          </a:r>
          <a:r>
            <a:rPr lang="ru-RU" sz="2000" kern="1200" dirty="0" smtClean="0">
              <a:solidFill>
                <a:schemeClr val="accent1">
                  <a:lumMod val="60000"/>
                  <a:lumOff val="40000"/>
                </a:schemeClr>
              </a:solidFill>
              <a:latin typeface="Book Antiqua" pitchFamily="18" charset="0"/>
            </a:rPr>
            <a:t> – денежная помощь со стороны бюджета другого уровня, предоставляемая на безвозмездной и безвозвратной основе</a:t>
          </a:r>
          <a:endParaRPr lang="ru-RU" sz="2000" kern="1200" dirty="0">
            <a:solidFill>
              <a:schemeClr val="accent1">
                <a:lumMod val="60000"/>
                <a:lumOff val="40000"/>
              </a:schemeClr>
            </a:solidFill>
            <a:latin typeface="Book Antiqua" pitchFamily="18" charset="0"/>
          </a:endParaRPr>
        </a:p>
      </dsp:txBody>
      <dsp:txXfrm>
        <a:off x="35723" y="35723"/>
        <a:ext cx="5214042" cy="1148211"/>
      </dsp:txXfrm>
    </dsp:sp>
    <dsp:sp modelId="{347415BA-DC97-43E2-AE7E-CB1E89BDB6C4}">
      <dsp:nvSpPr>
        <dsp:cNvPr id="0" name=""/>
        <dsp:cNvSpPr/>
      </dsp:nvSpPr>
      <dsp:spPr>
        <a:xfrm>
          <a:off x="555531" y="1441413"/>
          <a:ext cx="6633209" cy="1219657"/>
        </a:xfrm>
        <a:prstGeom prst="roundRect">
          <a:avLst>
            <a:gd name="adj" fmla="val 10000"/>
          </a:avLst>
        </a:prstGeom>
        <a:solidFill>
          <a:srgbClr val="00FF9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 smtClean="0">
            <a:latin typeface="Book Antiqua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u="sng" kern="1200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Субсидии</a:t>
          </a:r>
          <a:r>
            <a:rPr lang="ru-RU" sz="2000" kern="1200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  - межбюджетные трансферты, предоставляемые бюджету другого уровня на условиях долевого финансирования расходов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</a:t>
          </a:r>
          <a:endParaRPr lang="ru-RU" sz="1800" kern="1200" dirty="0"/>
        </a:p>
      </dsp:txBody>
      <dsp:txXfrm>
        <a:off x="591254" y="1477136"/>
        <a:ext cx="5213455" cy="1148211"/>
      </dsp:txXfrm>
    </dsp:sp>
    <dsp:sp modelId="{EFCD9B4C-DA78-46C7-9E8E-1E5C23521922}">
      <dsp:nvSpPr>
        <dsp:cNvPr id="0" name=""/>
        <dsp:cNvSpPr/>
      </dsp:nvSpPr>
      <dsp:spPr>
        <a:xfrm>
          <a:off x="1102771" y="2882826"/>
          <a:ext cx="6633209" cy="121965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sng" kern="12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Субвенции</a:t>
          </a:r>
          <a:r>
            <a:rPr lang="ru-RU" sz="2000" kern="12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 – межбюджетные трансферты, предоставляемые местным бюджетам на исполнение переданных государственных полномочий </a:t>
          </a:r>
          <a:endParaRPr lang="ru-RU" sz="2000" kern="1200" dirty="0">
            <a:solidFill>
              <a:schemeClr val="tx2">
                <a:lumMod val="10000"/>
              </a:schemeClr>
            </a:solidFill>
            <a:latin typeface="Book Antiqua" pitchFamily="18" charset="0"/>
          </a:endParaRPr>
        </a:p>
      </dsp:txBody>
      <dsp:txXfrm>
        <a:off x="1138494" y="2918549"/>
        <a:ext cx="5221746" cy="1148211"/>
      </dsp:txXfrm>
    </dsp:sp>
    <dsp:sp modelId="{98AFC14A-0294-454A-9D8E-0DEDF513300C}">
      <dsp:nvSpPr>
        <dsp:cNvPr id="0" name=""/>
        <dsp:cNvSpPr/>
      </dsp:nvSpPr>
      <dsp:spPr>
        <a:xfrm>
          <a:off x="1656445" y="4320477"/>
          <a:ext cx="6633209" cy="671945"/>
        </a:xfrm>
        <a:prstGeom prst="roundRect">
          <a:avLst>
            <a:gd name="adj" fmla="val 10000"/>
          </a:avLst>
        </a:prstGeom>
        <a:pattFill prst="weave">
          <a:fgClr>
            <a:schemeClr val="accent1">
              <a:lumMod val="75000"/>
            </a:schemeClr>
          </a:fgClr>
          <a:bgClr>
            <a:schemeClr val="bg1"/>
          </a:bgClr>
        </a:pattFill>
        <a:ln>
          <a:solidFill>
            <a:schemeClr val="accent5">
              <a:lumMod val="75000"/>
            </a:schemeClr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sng" kern="1200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Иные межбюджетные трансферты</a:t>
          </a:r>
          <a:endParaRPr lang="ru-RU" sz="2000" b="1" u="sng" kern="1200" dirty="0">
            <a:solidFill>
              <a:schemeClr val="accent5">
                <a:lumMod val="75000"/>
              </a:schemeClr>
            </a:solidFill>
            <a:latin typeface="Book Antiqua" pitchFamily="18" charset="0"/>
          </a:endParaRPr>
        </a:p>
      </dsp:txBody>
      <dsp:txXfrm>
        <a:off x="1676126" y="4340158"/>
        <a:ext cx="5245539" cy="632583"/>
      </dsp:txXfrm>
    </dsp:sp>
    <dsp:sp modelId="{C21735EF-571B-421D-B69C-575E32C59B3D}">
      <dsp:nvSpPr>
        <dsp:cNvPr id="0" name=""/>
        <dsp:cNvSpPr/>
      </dsp:nvSpPr>
      <dsp:spPr>
        <a:xfrm>
          <a:off x="5840432" y="934146"/>
          <a:ext cx="792777" cy="792777"/>
        </a:xfrm>
        <a:prstGeom prst="downArrow">
          <a:avLst>
            <a:gd name="adj1" fmla="val 55000"/>
            <a:gd name="adj2" fmla="val 45000"/>
          </a:avLst>
        </a:prstGeom>
        <a:pattFill prst="openDmnd">
          <a:fgClr>
            <a:srgbClr val="0099CC"/>
          </a:fgClr>
          <a:bgClr>
            <a:schemeClr val="bg1"/>
          </a:bgClr>
        </a:pattFill>
        <a:ln w="12700" cap="rnd" cmpd="sng" algn="ctr">
          <a:solidFill>
            <a:schemeClr val="accent5">
              <a:lumMod val="75000"/>
              <a:alpha val="9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018807" y="934146"/>
        <a:ext cx="436027" cy="596565"/>
      </dsp:txXfrm>
    </dsp:sp>
    <dsp:sp modelId="{A19D2155-7612-468E-A3DC-8E1D47EBEE5B}">
      <dsp:nvSpPr>
        <dsp:cNvPr id="0" name=""/>
        <dsp:cNvSpPr/>
      </dsp:nvSpPr>
      <dsp:spPr>
        <a:xfrm>
          <a:off x="6395963" y="2375559"/>
          <a:ext cx="792777" cy="792777"/>
        </a:xfrm>
        <a:prstGeom prst="downArrow">
          <a:avLst>
            <a:gd name="adj1" fmla="val 55000"/>
            <a:gd name="adj2" fmla="val 45000"/>
          </a:avLst>
        </a:prstGeom>
        <a:pattFill prst="openDmnd">
          <a:fgClr>
            <a:srgbClr val="0099CC"/>
          </a:fgClr>
          <a:bgClr>
            <a:schemeClr val="bg1"/>
          </a:bgClr>
        </a:pattFill>
        <a:ln w="12700" cap="rnd" cmpd="sng" algn="ctr">
          <a:solidFill>
            <a:schemeClr val="accent5">
              <a:lumMod val="75000"/>
              <a:alpha val="9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574338" y="2375559"/>
        <a:ext cx="436027" cy="596565"/>
      </dsp:txXfrm>
    </dsp:sp>
    <dsp:sp modelId="{2C7A71E0-8E04-4158-8B58-BB3714727D7B}">
      <dsp:nvSpPr>
        <dsp:cNvPr id="0" name=""/>
        <dsp:cNvSpPr/>
      </dsp:nvSpPr>
      <dsp:spPr>
        <a:xfrm>
          <a:off x="6943203" y="3816973"/>
          <a:ext cx="792777" cy="792777"/>
        </a:xfrm>
        <a:prstGeom prst="downArrow">
          <a:avLst>
            <a:gd name="adj1" fmla="val 55000"/>
            <a:gd name="adj2" fmla="val 45000"/>
          </a:avLst>
        </a:prstGeom>
        <a:pattFill prst="openDmnd">
          <a:fgClr>
            <a:srgbClr val="0099CC"/>
          </a:fgClr>
          <a:bgClr>
            <a:schemeClr val="bg1"/>
          </a:bgClr>
        </a:pattFill>
        <a:ln w="12700" cap="rnd" cmpd="sng" algn="ctr">
          <a:solidFill>
            <a:schemeClr val="accent5">
              <a:lumMod val="75000"/>
              <a:alpha val="9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121578" y="3816973"/>
        <a:ext cx="436027" cy="5965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0.12816</cdr:x>
      <cdr:y>0.79747</cdr:y>
    </cdr:from>
    <cdr:to>
      <cdr:x>0.34303</cdr:x>
      <cdr:y>0.96203</cdr:y>
    </cdr:to>
    <cdr:sp macro="" textlink="">
      <cdr:nvSpPr>
        <cdr:cNvPr id="3" name="Загнутый угол 2"/>
        <cdr:cNvSpPr/>
      </cdr:nvSpPr>
      <cdr:spPr>
        <a:xfrm xmlns:a="http://schemas.openxmlformats.org/drawingml/2006/main">
          <a:off x="1116654" y="4536513"/>
          <a:ext cx="1872155" cy="936122"/>
        </a:xfrm>
        <a:prstGeom xmlns:a="http://schemas.openxmlformats.org/drawingml/2006/main" prst="foldedCorner">
          <a:avLst/>
        </a:prstGeom>
        <a:gradFill xmlns:a="http://schemas.openxmlformats.org/drawingml/2006/main" flip="none" rotWithShape="1">
          <a:gsLst>
            <a:gs pos="0">
              <a:srgbClr val="00CC99">
                <a:shade val="30000"/>
                <a:satMod val="115000"/>
              </a:srgbClr>
            </a:gs>
            <a:gs pos="50000">
              <a:srgbClr val="00CC99">
                <a:shade val="67500"/>
                <a:satMod val="115000"/>
              </a:srgbClr>
            </a:gs>
            <a:gs pos="100000">
              <a:srgbClr val="00CC99">
                <a:shade val="100000"/>
                <a:satMod val="115000"/>
              </a:srgbClr>
            </a:gs>
          </a:gsLst>
          <a:lin ang="18900000" scaled="1"/>
          <a:tileRect/>
        </a:gradFill>
        <a:ln xmlns:a="http://schemas.openxmlformats.org/drawingml/2006/main">
          <a:solidFill>
            <a:srgbClr val="006600"/>
          </a:solidFill>
        </a:ln>
        <a:effectLst xmlns:a="http://schemas.openxmlformats.org/drawingml/2006/main">
          <a:glow rad="63500">
            <a:schemeClr val="accent2">
              <a:satMod val="175000"/>
              <a:alpha val="40000"/>
            </a:schemeClr>
          </a:glow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342900" indent="-342900" algn="ctr"/>
          <a:r>
            <a:rPr lang="ru-RU" sz="14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2021 г- </a:t>
          </a:r>
          <a:r>
            <a:rPr lang="ru-RU" sz="14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874 222,0</a:t>
          </a:r>
          <a:endParaRPr lang="ru-RU" sz="1400" dirty="0" smtClean="0">
            <a:solidFill>
              <a:schemeClr val="tx2">
                <a:lumMod val="10000"/>
              </a:schemeClr>
            </a:solidFill>
            <a:latin typeface="Book Antiqua" pitchFamily="18" charset="0"/>
          </a:endParaRPr>
        </a:p>
        <a:p xmlns:a="http://schemas.openxmlformats.org/drawingml/2006/main">
          <a:pPr marL="342900" indent="-342900" algn="ctr"/>
          <a:r>
            <a:rPr lang="ru-RU" sz="14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2022 г- </a:t>
          </a:r>
          <a:r>
            <a:rPr lang="ru-RU" sz="14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800 388,8</a:t>
          </a:r>
          <a:endParaRPr lang="ru-RU" sz="1400" dirty="0" smtClean="0">
            <a:solidFill>
              <a:schemeClr val="tx2">
                <a:lumMod val="10000"/>
              </a:schemeClr>
            </a:solidFill>
            <a:latin typeface="Book Antiqua" pitchFamily="18" charset="0"/>
          </a:endParaRPr>
        </a:p>
        <a:p xmlns:a="http://schemas.openxmlformats.org/drawingml/2006/main">
          <a:pPr marL="342900" indent="-342900" algn="ctr"/>
          <a:r>
            <a:rPr lang="ru-RU" sz="14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2023 г- </a:t>
          </a:r>
          <a:r>
            <a:rPr lang="ru-RU" sz="14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793 759,0</a:t>
          </a:r>
          <a:endParaRPr lang="ru-RU" sz="1400" dirty="0">
            <a:solidFill>
              <a:schemeClr val="tx2">
                <a:lumMod val="10000"/>
              </a:scheme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0.42376</cdr:x>
      <cdr:y>0.79199</cdr:y>
    </cdr:from>
    <cdr:to>
      <cdr:x>0.60558</cdr:x>
      <cdr:y>0.95655</cdr:y>
    </cdr:to>
    <cdr:sp macro="" textlink="">
      <cdr:nvSpPr>
        <cdr:cNvPr id="4" name="Загнутый угол 3"/>
        <cdr:cNvSpPr/>
      </cdr:nvSpPr>
      <cdr:spPr>
        <a:xfrm xmlns:a="http://schemas.openxmlformats.org/drawingml/2006/main">
          <a:off x="3692225" y="4505336"/>
          <a:ext cx="1584192" cy="936122"/>
        </a:xfrm>
        <a:prstGeom xmlns:a="http://schemas.openxmlformats.org/drawingml/2006/main" prst="foldedCorner">
          <a:avLst/>
        </a:prstGeom>
        <a:gradFill xmlns:a="http://schemas.openxmlformats.org/drawingml/2006/main" flip="none" rotWithShape="1">
          <a:gsLst>
            <a:gs pos="0">
              <a:srgbClr val="00FFFF">
                <a:shade val="30000"/>
                <a:satMod val="115000"/>
              </a:srgbClr>
            </a:gs>
            <a:gs pos="50000">
              <a:srgbClr val="00FFFF">
                <a:shade val="67500"/>
                <a:satMod val="115000"/>
              </a:srgbClr>
            </a:gs>
            <a:gs pos="100000">
              <a:srgbClr val="00FFFF">
                <a:shade val="100000"/>
                <a:satMod val="115000"/>
              </a:srgbClr>
            </a:gs>
          </a:gsLst>
          <a:lin ang="18900000" scaled="1"/>
          <a:tileRect/>
        </a:gradFill>
        <a:ln xmlns:a="http://schemas.openxmlformats.org/drawingml/2006/main">
          <a:solidFill>
            <a:srgbClr val="006600"/>
          </a:solidFill>
        </a:ln>
        <a:effectLst xmlns:a="http://schemas.openxmlformats.org/drawingml/2006/main">
          <a:glow rad="101600">
            <a:schemeClr val="accent3">
              <a:satMod val="175000"/>
              <a:alpha val="40000"/>
            </a:schemeClr>
          </a:glow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ru-RU" sz="1400" dirty="0">
            <a:solidFill>
              <a:schemeClr val="tx2">
                <a:lumMod val="10000"/>
              </a:scheme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0.19427</cdr:x>
      <cdr:y>0.05063</cdr:y>
    </cdr:from>
    <cdr:to>
      <cdr:x>0.29922</cdr:x>
      <cdr:y>0.10126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692696" y="288032"/>
          <a:ext cx="914426" cy="288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>
            <a:solidFill>
              <a:srgbClr val="003399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0.86369</cdr:x>
      <cdr:y>0.01266</cdr:y>
    </cdr:from>
    <cdr:to>
      <cdr:x>1</cdr:x>
      <cdr:y>0.07595</cdr:y>
    </cdr:to>
    <cdr:sp macro="" textlink="">
      <cdr:nvSpPr>
        <cdr:cNvPr id="13" name="Скругленный прямоугольник 12"/>
        <cdr:cNvSpPr/>
      </cdr:nvSpPr>
      <cdr:spPr>
        <a:xfrm xmlns:a="http://schemas.openxmlformats.org/drawingml/2006/main">
          <a:off x="7525344" y="72008"/>
          <a:ext cx="1187624" cy="360040"/>
        </a:xfrm>
        <a:prstGeom xmlns:a="http://schemas.openxmlformats.org/drawingml/2006/main" prst="roundRect">
          <a:avLst/>
        </a:prstGeom>
        <a:pattFill xmlns:a="http://schemas.openxmlformats.org/drawingml/2006/main" prst="smConfetti">
          <a:fgClr>
            <a:schemeClr val="accent1">
              <a:lumMod val="75000"/>
            </a:schemeClr>
          </a:fgClr>
          <a:bgClr>
            <a:schemeClr val="bg1"/>
          </a:bgClr>
        </a:pattFill>
        <a:ln xmlns:a="http://schemas.openxmlformats.org/drawingml/2006/main" w="9525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5"/>
        </a:lnRef>
        <a:fillRef xmlns:a="http://schemas.openxmlformats.org/drawingml/2006/main" idx="3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solidFill>
                <a:srgbClr val="DBF5F9">
                  <a:lumMod val="10000"/>
                </a:srgbClr>
              </a:solidFill>
              <a:latin typeface="Book Antiqua" pitchFamily="18" charset="0"/>
            </a:rPr>
            <a:t>тыс. руб.</a:t>
          </a:r>
          <a:endParaRPr lang="ru-RU" sz="1400" dirty="0">
            <a:solidFill>
              <a:srgbClr val="DBF5F9">
                <a:lumMod val="10000"/>
              </a:srgb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0.67361</cdr:x>
      <cdr:y>0.79747</cdr:y>
    </cdr:from>
    <cdr:to>
      <cdr:x>0.86369</cdr:x>
      <cdr:y>0.96203</cdr:y>
    </cdr:to>
    <cdr:sp macro="" textlink="">
      <cdr:nvSpPr>
        <cdr:cNvPr id="16" name="Загнутый угол 15"/>
        <cdr:cNvSpPr/>
      </cdr:nvSpPr>
      <cdr:spPr>
        <a:xfrm xmlns:a="http://schemas.openxmlformats.org/drawingml/2006/main">
          <a:off x="5869160" y="4536504"/>
          <a:ext cx="1656184" cy="936104"/>
        </a:xfrm>
        <a:prstGeom xmlns:a="http://schemas.openxmlformats.org/drawingml/2006/main" prst="foldedCorner">
          <a:avLst/>
        </a:prstGeom>
        <a:gradFill xmlns:a="http://schemas.openxmlformats.org/drawingml/2006/main" flip="none" rotWithShape="1">
          <a:gsLst>
            <a:gs pos="0">
              <a:srgbClr val="00CC99">
                <a:shade val="30000"/>
                <a:satMod val="115000"/>
              </a:srgbClr>
            </a:gs>
            <a:gs pos="50000">
              <a:srgbClr val="00CC99">
                <a:shade val="67500"/>
                <a:satMod val="115000"/>
              </a:srgbClr>
            </a:gs>
            <a:gs pos="100000">
              <a:srgbClr val="00CC99">
                <a:shade val="100000"/>
                <a:satMod val="115000"/>
              </a:srgbClr>
            </a:gs>
          </a:gsLst>
          <a:lin ang="18900000" scaled="1"/>
          <a:tileRect/>
        </a:gradFill>
        <a:ln xmlns:a="http://schemas.openxmlformats.org/drawingml/2006/main" w="9525" cap="flat" cmpd="sng" algn="ctr">
          <a:solidFill>
            <a:srgbClr val="006600"/>
          </a:solidFill>
          <a:prstDash val="solid"/>
        </a:ln>
        <a:effectLst xmlns:a="http://schemas.openxmlformats.org/drawingml/2006/main">
          <a:glow rad="101600">
            <a:srgbClr val="0BD0D9">
              <a:satMod val="175000"/>
              <a:alpha val="40000"/>
            </a:srgbClr>
          </a:glow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Trebuchet MS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Trebuchet MS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Trebuchet MS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Trebuchet MS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Trebuchet MS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Trebuchet MS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Trebuchet MS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Trebuchet MS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Trebuchet M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solidFill>
                <a:srgbClr val="DBF5F9">
                  <a:lumMod val="10000"/>
                </a:srgbClr>
              </a:solidFill>
              <a:latin typeface="Book Antiqua" pitchFamily="18" charset="0"/>
            </a:rPr>
            <a:t>2021 г –(0)</a:t>
          </a:r>
        </a:p>
        <a:p xmlns:a="http://schemas.openxmlformats.org/drawingml/2006/main">
          <a:pPr algn="ctr"/>
          <a:r>
            <a:rPr lang="ru-RU" sz="1400" dirty="0" smtClean="0">
              <a:solidFill>
                <a:srgbClr val="DBF5F9">
                  <a:lumMod val="10000"/>
                </a:srgbClr>
              </a:solidFill>
              <a:latin typeface="Book Antiqua" pitchFamily="18" charset="0"/>
            </a:rPr>
            <a:t>2022 г –(0)</a:t>
          </a:r>
        </a:p>
        <a:p xmlns:a="http://schemas.openxmlformats.org/drawingml/2006/main">
          <a:pPr algn="ctr"/>
          <a:r>
            <a:rPr lang="ru-RU" sz="1400" dirty="0" smtClean="0">
              <a:solidFill>
                <a:srgbClr val="DBF5F9">
                  <a:lumMod val="10000"/>
                </a:srgbClr>
              </a:solidFill>
              <a:latin typeface="Book Antiqua" pitchFamily="18" charset="0"/>
            </a:rPr>
            <a:t>2023 г –(0)</a:t>
          </a:r>
          <a:endParaRPr lang="ru-RU" sz="1400" dirty="0">
            <a:solidFill>
              <a:srgbClr val="DBF5F9">
                <a:lumMod val="10000"/>
              </a:srgbClr>
            </a:solidFill>
            <a:latin typeface="Book Antiqua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0.42002</cdr:x>
      <cdr:y>0.63031</cdr:y>
    </cdr:from>
    <cdr:to>
      <cdr:x>0.60156</cdr:x>
      <cdr:y>0.75957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66045" y="1724726"/>
          <a:ext cx="720079" cy="3536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chemeClr val="bg1"/>
              </a:solidFill>
              <a:latin typeface="Book Antiqua" pitchFamily="18" charset="0"/>
            </a:rPr>
            <a:t>99 550,0</a:t>
          </a:r>
          <a:endParaRPr lang="ru-RU" sz="1200" b="1" dirty="0">
            <a:solidFill>
              <a:schemeClr val="bg1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0.70059</cdr:x>
      <cdr:y>0.09167</cdr:y>
    </cdr:from>
    <cdr:to>
      <cdr:x>1</cdr:x>
      <cdr:y>0.22325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2778955" y="250841"/>
          <a:ext cx="1187637" cy="360043"/>
        </a:xfrm>
        <a:prstGeom xmlns:a="http://schemas.openxmlformats.org/drawingml/2006/main" prst="roundRect">
          <a:avLst/>
        </a:prstGeom>
        <a:pattFill xmlns:a="http://schemas.openxmlformats.org/drawingml/2006/main" prst="openDmnd">
          <a:fgClr>
            <a:schemeClr val="accent1">
              <a:lumMod val="75000"/>
            </a:schemeClr>
          </a:fgClr>
          <a:bgClr>
            <a:schemeClr val="bg1"/>
          </a:bgClr>
        </a:pattFill>
        <a:ln xmlns:a="http://schemas.openxmlformats.org/drawingml/2006/main" w="9525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5"/>
        </a:lnRef>
        <a:fillRef xmlns:a="http://schemas.openxmlformats.org/drawingml/2006/main" idx="3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pPr algn="ctr"/>
          <a:r>
            <a:rPr lang="ru-RU" sz="1400" b="0" dirty="0" smtClean="0">
              <a:solidFill>
                <a:srgbClr val="DBF5F9">
                  <a:lumMod val="10000"/>
                </a:srgbClr>
              </a:solidFill>
              <a:latin typeface="Book Antiqua" pitchFamily="18" charset="0"/>
            </a:rPr>
            <a:t>тыс. руб.</a:t>
          </a:r>
          <a:endParaRPr lang="ru-RU" sz="1400" b="0" dirty="0">
            <a:solidFill>
              <a:srgbClr val="DBF5F9">
                <a:lumMod val="10000"/>
              </a:srgbClr>
            </a:solidFill>
            <a:latin typeface="Book Antiqua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0.41009</cdr:x>
      <cdr:y>0.60863</cdr:y>
    </cdr:from>
    <cdr:to>
      <cdr:x>0.77648</cdr:x>
      <cdr:y>0.8923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56184" y="1375253"/>
          <a:ext cx="1479703" cy="640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chemeClr val="bg1"/>
              </a:solidFill>
              <a:latin typeface="Book Antiqua" pitchFamily="18" charset="0"/>
            </a:rPr>
            <a:t>78 873,2</a:t>
          </a:r>
          <a:endParaRPr lang="ru-RU" sz="1200" b="1" dirty="0">
            <a:solidFill>
              <a:schemeClr val="bg1"/>
            </a:solidFill>
            <a:latin typeface="Book Antiqua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0.32655</cdr:x>
      <cdr:y>0.41772</cdr:y>
    </cdr:from>
    <cdr:to>
      <cdr:x>0.43022</cdr:x>
      <cdr:y>0.57846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80320" y="23762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0.16327</cdr:x>
      <cdr:y>0.15789</cdr:y>
    </cdr:from>
    <cdr:to>
      <cdr:x>0.31838</cdr:x>
      <cdr:y>0.25759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440160" y="864096"/>
          <a:ext cx="1368144" cy="545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200" dirty="0" smtClean="0">
            <a:latin typeface="Book Antiqua" pitchFamily="18" charset="0"/>
          </a:endParaRPr>
        </a:p>
        <a:p xmlns:a="http://schemas.openxmlformats.org/drawingml/2006/main">
          <a:pPr algn="ctr"/>
          <a:endParaRPr lang="ru-RU" sz="1200" b="1" u="sng" dirty="0" smtClean="0">
            <a:latin typeface="Book Antiqua" pitchFamily="18" charset="0"/>
          </a:endParaRPr>
        </a:p>
        <a:p xmlns:a="http://schemas.openxmlformats.org/drawingml/2006/main">
          <a:pPr algn="ctr"/>
          <a:endParaRPr lang="ru-RU" sz="1200" b="1" u="sng" dirty="0" smtClean="0">
            <a:latin typeface="Book Antiqua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0.34288</cdr:x>
      <cdr:y>0.55263</cdr:y>
    </cdr:from>
    <cdr:to>
      <cdr:x>0.48166</cdr:x>
      <cdr:y>0.64474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024363" y="3024336"/>
          <a:ext cx="1224106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200" b="1" u="sng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0.53064</cdr:x>
      <cdr:y>1.82728E-7</cdr:y>
    </cdr:from>
    <cdr:to>
      <cdr:x>0.66126</cdr:x>
      <cdr:y>0.10526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680495" y="1"/>
          <a:ext cx="115213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 smtClean="0">
            <a:latin typeface="Book Antiqua" pitchFamily="18" charset="0"/>
          </a:endParaRPr>
        </a:p>
        <a:p xmlns:a="http://schemas.openxmlformats.org/drawingml/2006/main">
          <a:endParaRPr lang="ru-RU" b="1" u="sng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0.71024</cdr:x>
      <cdr:y>0.56579</cdr:y>
    </cdr:from>
    <cdr:to>
      <cdr:x>0.82454</cdr:x>
      <cdr:y>0.71053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6264652" y="3096344"/>
          <a:ext cx="1008180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0.16327</cdr:x>
      <cdr:y>0.87342</cdr:y>
    </cdr:from>
    <cdr:to>
      <cdr:x>0.30205</cdr:x>
      <cdr:y>0.98734</cdr:y>
    </cdr:to>
    <cdr:sp macro="" textlink="">
      <cdr:nvSpPr>
        <cdr:cNvPr id="11" name="Прямоугольник с двумя скругленными противолежащими углами 10"/>
        <cdr:cNvSpPr/>
      </cdr:nvSpPr>
      <cdr:spPr>
        <a:xfrm xmlns:a="http://schemas.openxmlformats.org/drawingml/2006/main">
          <a:off x="1440160" y="4968552"/>
          <a:ext cx="1224105" cy="648059"/>
        </a:xfrm>
        <a:prstGeom xmlns:a="http://schemas.openxmlformats.org/drawingml/2006/main" prst="round2DiagRect">
          <a:avLst/>
        </a:prstGeom>
        <a:pattFill xmlns:a="http://schemas.openxmlformats.org/drawingml/2006/main" prst="openDmnd">
          <a:fgClr>
            <a:schemeClr val="accent1">
              <a:lumMod val="75000"/>
            </a:schemeClr>
          </a:fgClr>
          <a:bgClr>
            <a:schemeClr val="bg1"/>
          </a:bgClr>
        </a:pattFill>
        <a:ln xmlns:a="http://schemas.openxmlformats.org/drawingml/2006/main" w="12700">
          <a:solidFill>
            <a:schemeClr val="accent5">
              <a:lumMod val="75000"/>
            </a:schemeClr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ru-RU" b="1" dirty="0" smtClean="0">
            <a:solidFill>
              <a:schemeClr val="bg1"/>
            </a:solidFill>
            <a:latin typeface="Book Antiqua" pitchFamily="18" charset="0"/>
          </a:endParaRPr>
        </a:p>
        <a:p xmlns:a="http://schemas.openxmlformats.org/drawingml/2006/main">
          <a:pPr algn="ctr"/>
          <a:r>
            <a:rPr lang="ru-RU" b="1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Дотации</a:t>
          </a:r>
          <a:endParaRPr lang="ru-RU" b="1" dirty="0">
            <a:solidFill>
              <a:schemeClr val="accent5">
                <a:lumMod val="75000"/>
              </a:scheme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0.35104</cdr:x>
      <cdr:y>0.88364</cdr:y>
    </cdr:from>
    <cdr:to>
      <cdr:x>0.48166</cdr:x>
      <cdr:y>0.99756</cdr:y>
    </cdr:to>
    <cdr:sp macro="" textlink="">
      <cdr:nvSpPr>
        <cdr:cNvPr id="13" name="Прямоугольник с двумя скругленными противолежащими углами 12"/>
        <cdr:cNvSpPr/>
      </cdr:nvSpPr>
      <cdr:spPr>
        <a:xfrm xmlns:a="http://schemas.openxmlformats.org/drawingml/2006/main">
          <a:off x="3096344" y="5026694"/>
          <a:ext cx="1152130" cy="648049"/>
        </a:xfrm>
        <a:prstGeom xmlns:a="http://schemas.openxmlformats.org/drawingml/2006/main" prst="round2DiagRect">
          <a:avLst/>
        </a:prstGeom>
        <a:pattFill xmlns:a="http://schemas.openxmlformats.org/drawingml/2006/main" prst="openDmnd">
          <a:fgClr>
            <a:schemeClr val="accent1">
              <a:lumMod val="75000"/>
            </a:schemeClr>
          </a:fgClr>
          <a:bgClr>
            <a:schemeClr val="bg1"/>
          </a:bgClr>
        </a:pattFill>
        <a:ln xmlns:a="http://schemas.openxmlformats.org/drawingml/2006/main" w="12700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pPr algn="ctr"/>
          <a:endParaRPr lang="ru-RU" b="1" dirty="0" smtClean="0">
            <a:solidFill>
              <a:sysClr val="windowText" lastClr="000000"/>
            </a:solidFill>
            <a:latin typeface="Book Antiqua" pitchFamily="18" charset="0"/>
          </a:endParaRPr>
        </a:p>
        <a:p xmlns:a="http://schemas.openxmlformats.org/drawingml/2006/main">
          <a:pPr algn="ctr"/>
          <a:r>
            <a:rPr lang="ru-RU" b="1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Субвенции</a:t>
          </a:r>
          <a:endParaRPr lang="ru-RU" b="1" dirty="0">
            <a:solidFill>
              <a:schemeClr val="accent5">
                <a:lumMod val="75000"/>
              </a:scheme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0.71841</cdr:x>
      <cdr:y>0.87342</cdr:y>
    </cdr:from>
    <cdr:to>
      <cdr:x>0.87352</cdr:x>
      <cdr:y>0.98734</cdr:y>
    </cdr:to>
    <cdr:sp macro="" textlink="">
      <cdr:nvSpPr>
        <cdr:cNvPr id="14" name="Прямоугольник с двумя скругленными противолежащими углами 13"/>
        <cdr:cNvSpPr/>
      </cdr:nvSpPr>
      <cdr:spPr>
        <a:xfrm xmlns:a="http://schemas.openxmlformats.org/drawingml/2006/main">
          <a:off x="6336704" y="4968552"/>
          <a:ext cx="1368143" cy="648059"/>
        </a:xfrm>
        <a:prstGeom xmlns:a="http://schemas.openxmlformats.org/drawingml/2006/main" prst="round2DiagRect">
          <a:avLst/>
        </a:prstGeom>
        <a:pattFill xmlns:a="http://schemas.openxmlformats.org/drawingml/2006/main" prst="openDmnd">
          <a:fgClr>
            <a:schemeClr val="accent1">
              <a:lumMod val="75000"/>
            </a:schemeClr>
          </a:fgClr>
          <a:bgClr>
            <a:schemeClr val="bg1"/>
          </a:bgClr>
        </a:pattFill>
        <a:ln xmlns:a="http://schemas.openxmlformats.org/drawingml/2006/main" w="12700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Иные межбюджетные трансферты</a:t>
          </a:r>
          <a:endParaRPr lang="ru-RU" b="1" dirty="0">
            <a:solidFill>
              <a:schemeClr val="accent5">
                <a:lumMod val="75000"/>
              </a:scheme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0.85719</cdr:x>
      <cdr:y>0.01266</cdr:y>
    </cdr:from>
    <cdr:to>
      <cdr:x>0.99183</cdr:x>
      <cdr:y>0.07594</cdr:y>
    </cdr:to>
    <cdr:sp macro="" textlink="">
      <cdr:nvSpPr>
        <cdr:cNvPr id="17" name="Скругленный прямоугольник 16"/>
        <cdr:cNvSpPr/>
      </cdr:nvSpPr>
      <cdr:spPr>
        <a:xfrm xmlns:a="http://schemas.openxmlformats.org/drawingml/2006/main">
          <a:off x="7560840" y="72008"/>
          <a:ext cx="1187576" cy="359991"/>
        </a:xfrm>
        <a:prstGeom xmlns:a="http://schemas.openxmlformats.org/drawingml/2006/main" prst="roundRect">
          <a:avLst/>
        </a:prstGeom>
        <a:pattFill xmlns:a="http://schemas.openxmlformats.org/drawingml/2006/main" prst="openDmnd">
          <a:fgClr>
            <a:schemeClr val="accent1">
              <a:lumMod val="75000"/>
            </a:schemeClr>
          </a:fgClr>
          <a:bgClr>
            <a:schemeClr val="bg1"/>
          </a:bgClr>
        </a:pattFill>
        <a:ln xmlns:a="http://schemas.openxmlformats.org/drawingml/2006/main" w="9525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5"/>
        </a:lnRef>
        <a:fillRef xmlns:a="http://schemas.openxmlformats.org/drawingml/2006/main" idx="3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тыс. руб</a:t>
          </a:r>
          <a:r>
            <a:rPr lang="ru-RU" sz="1400" b="1" dirty="0" smtClean="0">
              <a:solidFill>
                <a:srgbClr val="DBF5F9">
                  <a:lumMod val="10000"/>
                </a:srgbClr>
              </a:solidFill>
              <a:latin typeface="Book Antiqua" pitchFamily="18" charset="0"/>
            </a:rPr>
            <a:t>.</a:t>
          </a:r>
          <a:endParaRPr lang="ru-RU" sz="1400" b="1" dirty="0">
            <a:solidFill>
              <a:srgbClr val="DBF5F9">
                <a:lumMod val="10000"/>
              </a:srgb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0.53064</cdr:x>
      <cdr:y>0.87342</cdr:y>
    </cdr:from>
    <cdr:to>
      <cdr:x>0.66126</cdr:x>
      <cdr:y>0.98734</cdr:y>
    </cdr:to>
    <cdr:sp macro="" textlink="">
      <cdr:nvSpPr>
        <cdr:cNvPr id="12" name="Прямоугольник с двумя скругленными противолежащими углами 11"/>
        <cdr:cNvSpPr/>
      </cdr:nvSpPr>
      <cdr:spPr>
        <a:xfrm xmlns:a="http://schemas.openxmlformats.org/drawingml/2006/main">
          <a:off x="4680520" y="4968552"/>
          <a:ext cx="1152130" cy="648049"/>
        </a:xfrm>
        <a:prstGeom xmlns:a="http://schemas.openxmlformats.org/drawingml/2006/main" prst="round2DiagRect">
          <a:avLst/>
        </a:prstGeom>
        <a:pattFill xmlns:a="http://schemas.openxmlformats.org/drawingml/2006/main" prst="openDmnd">
          <a:fgClr>
            <a:schemeClr val="accent1">
              <a:lumMod val="75000"/>
            </a:schemeClr>
          </a:fgClr>
          <a:bgClr>
            <a:schemeClr val="bg1"/>
          </a:bgClr>
        </a:pattFill>
        <a:ln xmlns:a="http://schemas.openxmlformats.org/drawingml/2006/main" w="12700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b="1" dirty="0" smtClean="0">
            <a:solidFill>
              <a:sysClr val="windowText" lastClr="000000"/>
            </a:solidFill>
            <a:latin typeface="Book Antiqua" pitchFamily="18" charset="0"/>
          </a:endParaRPr>
        </a:p>
        <a:p xmlns:a="http://schemas.openxmlformats.org/drawingml/2006/main">
          <a:pPr algn="ctr"/>
          <a:r>
            <a:rPr lang="ru-RU" b="1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Субсидии</a:t>
          </a:r>
          <a:endParaRPr lang="ru-RU" b="1" dirty="0">
            <a:solidFill>
              <a:schemeClr val="accent5">
                <a:lumMod val="75000"/>
              </a:schemeClr>
            </a:solidFill>
            <a:latin typeface="Book Antiqua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0.28125</cdr:x>
      <cdr:y>0.14474</cdr:y>
    </cdr:from>
    <cdr:to>
      <cdr:x>0.39236</cdr:x>
      <cdr:y>0.31182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14600" y="79208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0.28658</cdr:x>
      <cdr:y>0.13158</cdr:y>
    </cdr:from>
    <cdr:to>
      <cdr:x>0.37486</cdr:x>
      <cdr:y>0.18987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58615" y="748510"/>
          <a:ext cx="757419" cy="33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b="1" dirty="0">
            <a:solidFill>
              <a:schemeClr val="accent1">
                <a:lumMod val="50000"/>
              </a:scheme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0.64754</cdr:x>
      <cdr:y>0.29114</cdr:y>
    </cdr:from>
    <cdr:to>
      <cdr:x>0.71311</cdr:x>
      <cdr:y>0.32911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688632" y="1656184"/>
          <a:ext cx="57606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b="1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0.06557</cdr:x>
      <cdr:y>0.8481</cdr:y>
    </cdr:from>
    <cdr:to>
      <cdr:x>0.92623</cdr:x>
      <cdr:y>0.94937</cdr:y>
    </cdr:to>
    <cdr:pic>
      <cdr:nvPicPr>
        <cdr:cNvPr id="7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76064" y="4824536"/>
          <a:ext cx="7560840" cy="57606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0.03279</cdr:x>
      <cdr:y>0.03797</cdr:y>
    </cdr:from>
    <cdr:to>
      <cdr:x>0.95902</cdr:x>
      <cdr:y>0.18987</cdr:y>
    </cdr:to>
    <cdr:sp macro="" textlink="">
      <cdr:nvSpPr>
        <cdr:cNvPr id="9" name="Прямоугольник с двумя скругленными противолежащими углами 8"/>
        <cdr:cNvSpPr/>
      </cdr:nvSpPr>
      <cdr:spPr>
        <a:xfrm xmlns:a="http://schemas.openxmlformats.org/drawingml/2006/main">
          <a:off x="290421" y="215996"/>
          <a:ext cx="8203604" cy="864123"/>
        </a:xfrm>
        <a:prstGeom xmlns:a="http://schemas.openxmlformats.org/drawingml/2006/main" prst="round2DiagRect">
          <a:avLst/>
        </a:prstGeom>
        <a:pattFill xmlns:a="http://schemas.openxmlformats.org/drawingml/2006/main" prst="openDmnd">
          <a:fgClr>
            <a:schemeClr val="accent1">
              <a:lumMod val="75000"/>
            </a:schemeClr>
          </a:fgClr>
          <a:bgClr>
            <a:schemeClr val="bg1"/>
          </a:bgClr>
        </a:pattFill>
        <a:ln xmlns:a="http://schemas.openxmlformats.org/drawingml/2006/main" w="12700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600" b="1" baseline="0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Расходы бюджета - выплачиваемые из бюджета денежные средства, за исключением средств, являющихся источниками финансирования дефицита бюджета. </a:t>
          </a:r>
          <a:endParaRPr lang="ru-RU" sz="1600" dirty="0">
            <a:solidFill>
              <a:schemeClr val="accent5">
                <a:lumMod val="75000"/>
              </a:scheme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0.34146</cdr:x>
      <cdr:y>0.20253</cdr:y>
    </cdr:from>
    <cdr:to>
      <cdr:x>0.6748</cdr:x>
      <cdr:y>0.41772</cdr:y>
    </cdr:to>
    <cdr:sp macro="" textlink="">
      <cdr:nvSpPr>
        <cdr:cNvPr id="11" name="Блок-схема: несколько документов 10"/>
        <cdr:cNvSpPr/>
      </cdr:nvSpPr>
      <cdr:spPr>
        <a:xfrm xmlns:a="http://schemas.openxmlformats.org/drawingml/2006/main">
          <a:off x="3024336" y="1152128"/>
          <a:ext cx="2952328" cy="1224136"/>
        </a:xfrm>
        <a:prstGeom xmlns:a="http://schemas.openxmlformats.org/drawingml/2006/main" prst="flowChartMultidocument">
          <a:avLst/>
        </a:prstGeom>
        <a:gradFill xmlns:a="http://schemas.openxmlformats.org/drawingml/2006/main" flip="none" rotWithShape="1">
          <a:gsLst>
            <a:gs pos="0">
              <a:schemeClr val="accent1">
                <a:lumMod val="50000"/>
              </a:schemeClr>
            </a:gs>
            <a:gs pos="77000">
              <a:schemeClr val="accent1">
                <a:lumMod val="50000"/>
              </a:schemeClr>
            </a:gs>
            <a:gs pos="100000">
              <a:srgbClr val="0066FF">
                <a:shade val="100000"/>
                <a:satMod val="115000"/>
              </a:srgbClr>
            </a:gs>
          </a:gsLst>
          <a:lin ang="18900000" scaled="1"/>
          <a:tileRect/>
        </a:gradFill>
        <a:ln xmlns:a="http://schemas.openxmlformats.org/drawingml/2006/main" w="19050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000" dirty="0" smtClean="0">
              <a:latin typeface="Book Antiqua" pitchFamily="18" charset="0"/>
            </a:rPr>
            <a:t>РАСХОДЫ делятся: </a:t>
          </a:r>
          <a:endParaRPr lang="ru-RU" sz="2000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0.02439</cdr:x>
      <cdr:y>0.27848</cdr:y>
    </cdr:from>
    <cdr:to>
      <cdr:x>0.22931</cdr:x>
      <cdr:y>0.4557</cdr:y>
    </cdr:to>
    <cdr:sp macro="" textlink="">
      <cdr:nvSpPr>
        <cdr:cNvPr id="12" name="Прямоугольник с двумя вырезанными соседними углами 11"/>
        <cdr:cNvSpPr/>
      </cdr:nvSpPr>
      <cdr:spPr>
        <a:xfrm xmlns:a="http://schemas.openxmlformats.org/drawingml/2006/main">
          <a:off x="216024" y="1584176"/>
          <a:ext cx="1814973" cy="1008139"/>
        </a:xfrm>
        <a:prstGeom xmlns:a="http://schemas.openxmlformats.org/drawingml/2006/main" prst="snip2SameRect">
          <a:avLst/>
        </a:prstGeom>
        <a:solidFill xmlns:a="http://schemas.openxmlformats.org/drawingml/2006/main">
          <a:schemeClr val="accent1">
            <a:lumMod val="75000"/>
          </a:schemeClr>
        </a:solidFill>
        <a:ln xmlns:a="http://schemas.openxmlformats.org/drawingml/2006/main" w="19050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Book Antiqua" pitchFamily="18" charset="0"/>
            </a:rPr>
            <a:t>По типам расходных обязательств</a:t>
          </a:r>
          <a:endParaRPr lang="ru-RU" sz="1400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0.20325</cdr:x>
      <cdr:y>0.60759</cdr:y>
    </cdr:from>
    <cdr:to>
      <cdr:x>0.40817</cdr:x>
      <cdr:y>0.78481</cdr:y>
    </cdr:to>
    <cdr:sp macro="" textlink="">
      <cdr:nvSpPr>
        <cdr:cNvPr id="14" name="Прямоугольник с двумя вырезанными соседними углами 13"/>
        <cdr:cNvSpPr/>
      </cdr:nvSpPr>
      <cdr:spPr>
        <a:xfrm xmlns:a="http://schemas.openxmlformats.org/drawingml/2006/main">
          <a:off x="1800200" y="3456384"/>
          <a:ext cx="1814973" cy="1008139"/>
        </a:xfrm>
        <a:prstGeom xmlns:a="http://schemas.openxmlformats.org/drawingml/2006/main" prst="snip2SameRect">
          <a:avLst/>
        </a:prstGeom>
        <a:solidFill xmlns:a="http://schemas.openxmlformats.org/drawingml/2006/main">
          <a:srgbClr val="00FF99"/>
        </a:solidFill>
        <a:ln xmlns:a="http://schemas.openxmlformats.org/drawingml/2006/main" w="19050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По муниципальным программам</a:t>
          </a:r>
          <a:endParaRPr lang="ru-RU" sz="1400" dirty="0">
            <a:solidFill>
              <a:schemeClr val="accent5">
                <a:lumMod val="75000"/>
              </a:scheme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0.53659</cdr:x>
      <cdr:y>0.60759</cdr:y>
    </cdr:from>
    <cdr:to>
      <cdr:x>0.7497</cdr:x>
      <cdr:y>0.78481</cdr:y>
    </cdr:to>
    <cdr:sp macro="" textlink="">
      <cdr:nvSpPr>
        <cdr:cNvPr id="15" name="Прямоугольник с двумя вырезанными соседними углами 14"/>
        <cdr:cNvSpPr/>
      </cdr:nvSpPr>
      <cdr:spPr>
        <a:xfrm xmlns:a="http://schemas.openxmlformats.org/drawingml/2006/main">
          <a:off x="4752528" y="3456384"/>
          <a:ext cx="1887554" cy="1008112"/>
        </a:xfrm>
        <a:prstGeom xmlns:a="http://schemas.openxmlformats.org/drawingml/2006/main" prst="snip2SameRect">
          <a:avLst/>
        </a:prstGeom>
        <a:solidFill xmlns:a="http://schemas.openxmlformats.org/drawingml/2006/main">
          <a:srgbClr val="00FF99"/>
        </a:solidFill>
        <a:ln xmlns:a="http://schemas.openxmlformats.org/drawingml/2006/main" w="19050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По функциям муниципального образования</a:t>
          </a:r>
          <a:endParaRPr lang="ru-RU" sz="1400" dirty="0">
            <a:solidFill>
              <a:schemeClr val="accent5">
                <a:lumMod val="75000"/>
              </a:scheme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0.78862</cdr:x>
      <cdr:y>0.39241</cdr:y>
    </cdr:from>
    <cdr:to>
      <cdr:x>0.97554</cdr:x>
      <cdr:y>0.56962</cdr:y>
    </cdr:to>
    <cdr:sp macro="" textlink="">
      <cdr:nvSpPr>
        <cdr:cNvPr id="16" name="Прямоугольник с двумя вырезанными соседними углами 15"/>
        <cdr:cNvSpPr/>
      </cdr:nvSpPr>
      <cdr:spPr>
        <a:xfrm xmlns:a="http://schemas.openxmlformats.org/drawingml/2006/main">
          <a:off x="6984776" y="2232248"/>
          <a:ext cx="1655548" cy="1008139"/>
        </a:xfrm>
        <a:prstGeom xmlns:a="http://schemas.openxmlformats.org/drawingml/2006/main" prst="snip2SameRect">
          <a:avLst/>
        </a:prstGeom>
        <a:solidFill xmlns:a="http://schemas.openxmlformats.org/drawingml/2006/main">
          <a:schemeClr val="accent1">
            <a:lumMod val="75000"/>
          </a:schemeClr>
        </a:solidFill>
        <a:ln xmlns:a="http://schemas.openxmlformats.org/drawingml/2006/main" w="19050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pPr algn="ctr"/>
          <a:endParaRPr lang="ru-RU" sz="1400" dirty="0" smtClean="0">
            <a:latin typeface="Book Antiqua" pitchFamily="18" charset="0"/>
          </a:endParaRPr>
        </a:p>
        <a:p xmlns:a="http://schemas.openxmlformats.org/drawingml/2006/main">
          <a:pPr algn="ctr"/>
          <a:r>
            <a:rPr lang="ru-RU" sz="1400" dirty="0" smtClean="0">
              <a:latin typeface="Book Antiqua" pitchFamily="18" charset="0"/>
            </a:rPr>
            <a:t>По ведомствам</a:t>
          </a:r>
          <a:endParaRPr lang="ru-RU" sz="1400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0.26738</cdr:x>
      <cdr:y>0.27597</cdr:y>
    </cdr:from>
    <cdr:to>
      <cdr:x>0.30651</cdr:x>
      <cdr:y>0.44053</cdr:y>
    </cdr:to>
    <cdr:sp macro="" textlink="">
      <cdr:nvSpPr>
        <cdr:cNvPr id="17" name="Стрелка вниз 16"/>
        <cdr:cNvSpPr/>
      </cdr:nvSpPr>
      <cdr:spPr>
        <a:xfrm xmlns:a="http://schemas.openxmlformats.org/drawingml/2006/main" rot="2695267">
          <a:off x="2368160" y="1569903"/>
          <a:ext cx="346574" cy="936121"/>
        </a:xfrm>
        <a:prstGeom xmlns:a="http://schemas.openxmlformats.org/drawingml/2006/main" prst="downArrow">
          <a:avLst/>
        </a:prstGeom>
        <a:pattFill xmlns:a="http://schemas.openxmlformats.org/drawingml/2006/main" prst="openDmnd">
          <a:fgClr>
            <a:schemeClr val="accent1">
              <a:lumMod val="75000"/>
            </a:schemeClr>
          </a:fgClr>
          <a:bgClr>
            <a:schemeClr val="bg1"/>
          </a:bgClr>
        </a:pattFill>
        <a:ln xmlns:a="http://schemas.openxmlformats.org/drawingml/2006/main" w="19050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0.58458</cdr:x>
      <cdr:y>0.41364</cdr:y>
    </cdr:from>
    <cdr:to>
      <cdr:x>0.63336</cdr:x>
      <cdr:y>0.58563</cdr:y>
    </cdr:to>
    <cdr:sp macro="" textlink="">
      <cdr:nvSpPr>
        <cdr:cNvPr id="18" name="Стрелка вниз 17"/>
        <cdr:cNvSpPr/>
      </cdr:nvSpPr>
      <cdr:spPr>
        <a:xfrm xmlns:a="http://schemas.openxmlformats.org/drawingml/2006/main">
          <a:off x="5177590" y="2353055"/>
          <a:ext cx="432044" cy="978388"/>
        </a:xfrm>
        <a:prstGeom xmlns:a="http://schemas.openxmlformats.org/drawingml/2006/main" prst="downArrow">
          <a:avLst/>
        </a:prstGeom>
        <a:pattFill xmlns:a="http://schemas.openxmlformats.org/drawingml/2006/main" prst="openDmnd">
          <a:fgClr>
            <a:schemeClr val="accent1">
              <a:lumMod val="75000"/>
            </a:schemeClr>
          </a:fgClr>
          <a:bgClr>
            <a:schemeClr val="bg1"/>
          </a:bgClr>
        </a:pattFill>
        <a:ln xmlns:a="http://schemas.openxmlformats.org/drawingml/2006/main" w="19050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0.70642</cdr:x>
      <cdr:y>0.28853</cdr:y>
    </cdr:from>
    <cdr:to>
      <cdr:x>0.74533</cdr:x>
      <cdr:y>0.45308</cdr:y>
    </cdr:to>
    <cdr:sp macro="" textlink="">
      <cdr:nvSpPr>
        <cdr:cNvPr id="21" name="Стрелка вниз 20"/>
        <cdr:cNvSpPr/>
      </cdr:nvSpPr>
      <cdr:spPr>
        <a:xfrm xmlns:a="http://schemas.openxmlformats.org/drawingml/2006/main" rot="18906696">
          <a:off x="6256736" y="1641351"/>
          <a:ext cx="344625" cy="936065"/>
        </a:xfrm>
        <a:prstGeom xmlns:a="http://schemas.openxmlformats.org/drawingml/2006/main" prst="downArrow">
          <a:avLst/>
        </a:prstGeom>
        <a:pattFill xmlns:a="http://schemas.openxmlformats.org/drawingml/2006/main" prst="openDmnd">
          <a:fgClr>
            <a:schemeClr val="accent1">
              <a:lumMod val="75000"/>
            </a:schemeClr>
          </a:fgClr>
          <a:bgClr>
            <a:schemeClr val="bg1"/>
          </a:bgClr>
        </a:pattFill>
        <a:ln xmlns:a="http://schemas.openxmlformats.org/drawingml/2006/main" w="19050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0.34067</cdr:x>
      <cdr:y>0.41819</cdr:y>
    </cdr:from>
    <cdr:to>
      <cdr:x>0.38726</cdr:x>
      <cdr:y>0.59018</cdr:y>
    </cdr:to>
    <cdr:sp macro="" textlink="">
      <cdr:nvSpPr>
        <cdr:cNvPr id="22" name="Стрелка вниз 21"/>
        <cdr:cNvSpPr/>
      </cdr:nvSpPr>
      <cdr:spPr>
        <a:xfrm xmlns:a="http://schemas.openxmlformats.org/drawingml/2006/main">
          <a:off x="3017350" y="2378908"/>
          <a:ext cx="412647" cy="978388"/>
        </a:xfrm>
        <a:prstGeom xmlns:a="http://schemas.openxmlformats.org/drawingml/2006/main" prst="downArrow">
          <a:avLst/>
        </a:prstGeom>
        <a:pattFill xmlns:a="http://schemas.openxmlformats.org/drawingml/2006/main" prst="openDmnd">
          <a:fgClr>
            <a:schemeClr val="accent1">
              <a:lumMod val="75000"/>
            </a:schemeClr>
          </a:fgClr>
          <a:bgClr>
            <a:schemeClr val="bg1"/>
          </a:bgClr>
        </a:pattFill>
        <a:ln xmlns:a="http://schemas.openxmlformats.org/drawingml/2006/main" w="19050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0.28125</cdr:x>
      <cdr:y>0.14474</cdr:y>
    </cdr:from>
    <cdr:to>
      <cdr:x>0.39236</cdr:x>
      <cdr:y>0.31182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14600" y="79208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0.28658</cdr:x>
      <cdr:y>0.13158</cdr:y>
    </cdr:from>
    <cdr:to>
      <cdr:x>0.37486</cdr:x>
      <cdr:y>0.18987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58615" y="748510"/>
          <a:ext cx="757419" cy="33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b="1" dirty="0">
            <a:solidFill>
              <a:schemeClr val="accent1">
                <a:lumMod val="50000"/>
              </a:scheme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0.64754</cdr:x>
      <cdr:y>0.29114</cdr:y>
    </cdr:from>
    <cdr:to>
      <cdr:x>0.71311</cdr:x>
      <cdr:y>0.32911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688632" y="1656184"/>
          <a:ext cx="57606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b="1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0.85246</cdr:x>
      <cdr:y>0.01266</cdr:y>
    </cdr:from>
    <cdr:to>
      <cdr:x>0.98764</cdr:x>
      <cdr:y>0.07594</cdr:y>
    </cdr:to>
    <cdr:sp macro="" textlink="">
      <cdr:nvSpPr>
        <cdr:cNvPr id="7" name="Скругленный прямоугольник 6"/>
        <cdr:cNvSpPr/>
      </cdr:nvSpPr>
      <cdr:spPr>
        <a:xfrm xmlns:a="http://schemas.openxmlformats.org/drawingml/2006/main">
          <a:off x="7488832" y="72008"/>
          <a:ext cx="1187576" cy="359991"/>
        </a:xfrm>
        <a:prstGeom xmlns:a="http://schemas.openxmlformats.org/drawingml/2006/main" prst="roundRect">
          <a:avLst/>
        </a:prstGeom>
        <a:pattFill xmlns:a="http://schemas.openxmlformats.org/drawingml/2006/main" prst="openDmnd">
          <a:fgClr>
            <a:schemeClr val="accent1">
              <a:lumMod val="75000"/>
            </a:schemeClr>
          </a:fgClr>
          <a:bgClr>
            <a:schemeClr val="bg1"/>
          </a:bgClr>
        </a:pattFill>
        <a:ln xmlns:a="http://schemas.openxmlformats.org/drawingml/2006/main" w="9525" cap="flat" cmpd="sng" algn="ctr">
          <a:solidFill>
            <a:schemeClr val="accent5">
              <a:lumMod val="75000"/>
            </a:schemeClr>
          </a:solidFill>
          <a:prstDash val="solid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1">
          <a:schemeClr val="accent5"/>
        </a:lnRef>
        <a:fillRef xmlns:a="http://schemas.openxmlformats.org/drawingml/2006/main" idx="3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pPr algn="ctr"/>
          <a:r>
            <a:rPr lang="ru-RU" sz="1400" b="0" dirty="0" smtClean="0">
              <a:solidFill>
                <a:schemeClr val="accent5">
                  <a:lumMod val="75000"/>
                </a:schemeClr>
              </a:solidFill>
              <a:latin typeface="Book Antiqua" pitchFamily="18" charset="0"/>
            </a:rPr>
            <a:t>тыс. руб.</a:t>
          </a:r>
          <a:endParaRPr lang="ru-RU" sz="1400" b="0" dirty="0">
            <a:solidFill>
              <a:schemeClr val="accent5">
                <a:lumMod val="75000"/>
              </a:scheme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0.27869</cdr:x>
      <cdr:y>0.60759</cdr:y>
    </cdr:from>
    <cdr:to>
      <cdr:x>0.40984</cdr:x>
      <cdr:y>0.67089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448272" y="3456384"/>
          <a:ext cx="1152149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554 951,31 561,9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0.33607</cdr:x>
      <cdr:y>0.11392</cdr:y>
    </cdr:from>
    <cdr:to>
      <cdr:x>0.43442</cdr:x>
      <cdr:y>0.16455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952328" y="648072"/>
          <a:ext cx="864060" cy="288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9933,4</a:t>
          </a:r>
          <a:endParaRPr lang="ru-RU" sz="1400" b="1" dirty="0">
            <a:solidFill>
              <a:schemeClr val="accent5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0.2973</cdr:x>
      <cdr:y>0.61765</cdr:y>
    </cdr:from>
    <cdr:to>
      <cdr:x>0.72973</cdr:x>
      <cdr:y>0.76471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2088" y="1512168"/>
          <a:ext cx="1152128" cy="36004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60000"/>
            <a:lumOff val="4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782 912,6</a:t>
          </a:r>
          <a:endParaRPr lang="ru-RU" sz="1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B21B5-C924-40A2-A57E-F66EC19A3B25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B39CE-4A9A-4777-9E9E-B0D9D21446B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6313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69DA2-D43E-400D-A506-40BADF97C049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1B901-6E5E-4A93-850B-994ED604A1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4770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8004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2676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3583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1198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411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2695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0668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9032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213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8461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50717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6031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693F-A147-466F-916F-9DE85AD9CB92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583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693F-A147-466F-916F-9DE85AD9CB92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73675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584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800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470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6215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5858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963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78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5000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754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004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074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8017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4168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102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973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926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8340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4F732-9674-41E2-9D19-FC40430A42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19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718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4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3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.gif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png"/><Relationship Id="rId9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.gif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gif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admdobrinka.ru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mailto:dobrinka@fin.lipetsk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open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67544" y="3671158"/>
            <a:ext cx="7741368" cy="1938992"/>
          </a:xfrm>
          <a:prstGeom prst="rect">
            <a:avLst/>
          </a:prstGeom>
          <a:noFill/>
          <a:ln w="28575">
            <a:noFill/>
          </a:ln>
          <a:effectLst>
            <a:innerShdw blurRad="2540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к </a:t>
            </a:r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решению сессии Добринского районного Совета депутатов от 25 декабря 2020 года № 25-рс «</a:t>
            </a:r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О районном </a:t>
            </a:r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бюджете</a:t>
            </a:r>
          </a:p>
          <a:p>
            <a:pPr algn="ctr"/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на 2021 </a:t>
            </a:r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год </a:t>
            </a:r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и на плановый период</a:t>
            </a:r>
          </a:p>
          <a:p>
            <a:pPr algn="ctr"/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 2022 и 2023 годов»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808" y="1988840"/>
            <a:ext cx="756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ea typeface="Arial Unicode MS" pitchFamily="34" charset="-128"/>
                <a:cs typeface="Arial Unicode MS" pitchFamily="34" charset="-128"/>
              </a:rPr>
              <a:t>БЮДЖЕТ</a:t>
            </a:r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54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  <a:ea typeface="Arial Unicode MS" pitchFamily="34" charset="-128"/>
                <a:cs typeface="Arial Unicode MS" pitchFamily="34" charset="-128"/>
              </a:rPr>
              <a:t>              ДЛЯ ГРАЖДАН</a:t>
            </a:r>
            <a:endParaRPr lang="ru-RU" sz="5400" b="1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593" y="580037"/>
            <a:ext cx="937270" cy="1222761"/>
          </a:xfrm>
          <a:prstGeom prst="rect">
            <a:avLst/>
          </a:prstGeom>
        </p:spPr>
      </p:pic>
      <p:pic>
        <p:nvPicPr>
          <p:cNvPr id="8" name="Рисунок 7" descr="бюджет на форзац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4286157"/>
            <a:ext cx="2304256" cy="227865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104363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075" y="2204864"/>
            <a:ext cx="5288209" cy="432048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3" name="TextBox 12"/>
          <p:cNvSpPr txBox="1"/>
          <p:nvPr/>
        </p:nvSpPr>
        <p:spPr>
          <a:xfrm>
            <a:off x="539552" y="260648"/>
            <a:ext cx="8208912" cy="369332"/>
          </a:xfrm>
          <a:prstGeom prst="rect">
            <a:avLst/>
          </a:prstGeom>
          <a:noFill/>
          <a:ln>
            <a:solidFill>
              <a:srgbClr val="FFC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1130" y="2462371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5400" b="1" dirty="0">
              <a:solidFill>
                <a:srgbClr val="0000FF"/>
              </a:solidFill>
              <a:latin typeface="Bookman Old Style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23118" y="121278"/>
            <a:ext cx="8640960" cy="648072"/>
          </a:xfrm>
          <a:prstGeom prst="round2DiagRect">
            <a:avLst/>
          </a:prstGeom>
          <a:pattFill prst="openDmnd">
            <a:fgClr>
              <a:srgbClr val="0099FF"/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ВСТУПЛЕНИЕ</a:t>
            </a:r>
            <a:endParaRPr lang="ru-RU" sz="24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" y="738822"/>
            <a:ext cx="354807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«Бюджет для граждан» познакомит Вас с положениями проекта важнейшего финансового документа муниципального образования Добринский муниципальный район Липецкой области  - бюджетом  муниципального района. </a:t>
            </a:r>
          </a:p>
          <a:p>
            <a:pPr algn="ctr"/>
            <a:endParaRPr lang="ru-RU" b="1" i="1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  <a:p>
            <a:pPr algn="ctr"/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Каждый житель Добринского муниципального района является участником формирования бюджета с одной стороны, как налогоплательщик, наполняя доходы бюджета, с другой — он получает часть расходов как потребитель общественных услуг. </a:t>
            </a:r>
          </a:p>
        </p:txBody>
      </p:sp>
    </p:spTree>
    <p:extLst>
      <p:ext uri="{BB962C8B-B14F-4D97-AF65-F5344CB8AC3E}">
        <p14:creationId xmlns:p14="http://schemas.microsoft.com/office/powerpoint/2010/main" val="104363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229382412"/>
              </p:ext>
            </p:extLst>
          </p:nvPr>
        </p:nvGraphicFramePr>
        <p:xfrm>
          <a:off x="2990076" y="3789040"/>
          <a:ext cx="2555776" cy="115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105870402"/>
              </p:ext>
            </p:extLst>
          </p:nvPr>
        </p:nvGraphicFramePr>
        <p:xfrm>
          <a:off x="5836468" y="2352740"/>
          <a:ext cx="2520280" cy="1220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807835030"/>
              </p:ext>
            </p:extLst>
          </p:nvPr>
        </p:nvGraphicFramePr>
        <p:xfrm>
          <a:off x="629307" y="5157192"/>
          <a:ext cx="2376264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0" name="Горизонтальный свиток 9"/>
          <p:cNvSpPr/>
          <p:nvPr/>
        </p:nvSpPr>
        <p:spPr>
          <a:xfrm>
            <a:off x="629307" y="432046"/>
            <a:ext cx="7848874" cy="1556794"/>
          </a:xfrm>
          <a:custGeom>
            <a:avLst/>
            <a:gdLst>
              <a:gd name="connsiteX0" fmla="*/ 7848872 w 7848872"/>
              <a:gd name="connsiteY0" fmla="*/ 97300 h 1556792"/>
              <a:gd name="connsiteX1" fmla="*/ 7751572 w 7848872"/>
              <a:gd name="connsiteY1" fmla="*/ 194600 h 1556792"/>
              <a:gd name="connsiteX2" fmla="*/ 7751573 w 7848872"/>
              <a:gd name="connsiteY2" fmla="*/ 97300 h 1556792"/>
              <a:gd name="connsiteX3" fmla="*/ 7702923 w 7848872"/>
              <a:gd name="connsiteY3" fmla="*/ 145950 h 1556792"/>
              <a:gd name="connsiteX4" fmla="*/ 7654273 w 7848872"/>
              <a:gd name="connsiteY4" fmla="*/ 97300 h 1556792"/>
              <a:gd name="connsiteX5" fmla="*/ 7654273 w 7848872"/>
              <a:gd name="connsiteY5" fmla="*/ 194599 h 1556792"/>
              <a:gd name="connsiteX6" fmla="*/ 97300 w 7848872"/>
              <a:gd name="connsiteY6" fmla="*/ 194599 h 1556792"/>
              <a:gd name="connsiteX7" fmla="*/ 0 w 7848872"/>
              <a:gd name="connsiteY7" fmla="*/ 291899 h 1556792"/>
              <a:gd name="connsiteX8" fmla="*/ 0 w 7848872"/>
              <a:gd name="connsiteY8" fmla="*/ 1459493 h 1556792"/>
              <a:gd name="connsiteX9" fmla="*/ 97300 w 7848872"/>
              <a:gd name="connsiteY9" fmla="*/ 1556793 h 1556792"/>
              <a:gd name="connsiteX10" fmla="*/ 194600 w 7848872"/>
              <a:gd name="connsiteY10" fmla="*/ 1459493 h 1556792"/>
              <a:gd name="connsiteX11" fmla="*/ 194599 w 7848872"/>
              <a:gd name="connsiteY11" fmla="*/ 1362193 h 1556792"/>
              <a:gd name="connsiteX12" fmla="*/ 7751573 w 7848872"/>
              <a:gd name="connsiteY12" fmla="*/ 1362193 h 1556792"/>
              <a:gd name="connsiteX13" fmla="*/ 7848873 w 7848872"/>
              <a:gd name="connsiteY13" fmla="*/ 1264893 h 1556792"/>
              <a:gd name="connsiteX14" fmla="*/ 7848872 w 7848872"/>
              <a:gd name="connsiteY14" fmla="*/ 97300 h 1556792"/>
              <a:gd name="connsiteX15" fmla="*/ 97300 w 7848872"/>
              <a:gd name="connsiteY15" fmla="*/ 389198 h 1556792"/>
              <a:gd name="connsiteX16" fmla="*/ 194600 w 7848872"/>
              <a:gd name="connsiteY16" fmla="*/ 291898 h 1556792"/>
              <a:gd name="connsiteX17" fmla="*/ 145950 w 7848872"/>
              <a:gd name="connsiteY17" fmla="*/ 243248 h 1556792"/>
              <a:gd name="connsiteX18" fmla="*/ 97300 w 7848872"/>
              <a:gd name="connsiteY18" fmla="*/ 291898 h 1556792"/>
              <a:gd name="connsiteX19" fmla="*/ 97300 w 7848872"/>
              <a:gd name="connsiteY19" fmla="*/ 389198 h 1556792"/>
              <a:gd name="connsiteX0" fmla="*/ 97300 w 7848872"/>
              <a:gd name="connsiteY0" fmla="*/ 389198 h 1556792"/>
              <a:gd name="connsiteX1" fmla="*/ 194600 w 7848872"/>
              <a:gd name="connsiteY1" fmla="*/ 291898 h 1556792"/>
              <a:gd name="connsiteX2" fmla="*/ 145950 w 7848872"/>
              <a:gd name="connsiteY2" fmla="*/ 243248 h 1556792"/>
              <a:gd name="connsiteX3" fmla="*/ 97300 w 7848872"/>
              <a:gd name="connsiteY3" fmla="*/ 291898 h 1556792"/>
              <a:gd name="connsiteX4" fmla="*/ 97300 w 7848872"/>
              <a:gd name="connsiteY4" fmla="*/ 389198 h 1556792"/>
              <a:gd name="connsiteX5" fmla="*/ 7751573 w 7848872"/>
              <a:gd name="connsiteY5" fmla="*/ 194599 h 1556792"/>
              <a:gd name="connsiteX6" fmla="*/ 7848873 w 7848872"/>
              <a:gd name="connsiteY6" fmla="*/ 97299 h 1556792"/>
              <a:gd name="connsiteX7" fmla="*/ 7751573 w 7848872"/>
              <a:gd name="connsiteY7" fmla="*/ -1 h 1556792"/>
              <a:gd name="connsiteX8" fmla="*/ 7654273 w 7848872"/>
              <a:gd name="connsiteY8" fmla="*/ 97299 h 1556792"/>
              <a:gd name="connsiteX9" fmla="*/ 7702923 w 7848872"/>
              <a:gd name="connsiteY9" fmla="*/ 145949 h 1556792"/>
              <a:gd name="connsiteX10" fmla="*/ 7751573 w 7848872"/>
              <a:gd name="connsiteY10" fmla="*/ 97299 h 1556792"/>
              <a:gd name="connsiteX11" fmla="*/ 7751573 w 7848872"/>
              <a:gd name="connsiteY11" fmla="*/ 194599 h 1556792"/>
              <a:gd name="connsiteX0" fmla="*/ 0 w 7848872"/>
              <a:gd name="connsiteY0" fmla="*/ 291899 h 1556792"/>
              <a:gd name="connsiteX1" fmla="*/ 97300 w 7848872"/>
              <a:gd name="connsiteY1" fmla="*/ 194599 h 1556792"/>
              <a:gd name="connsiteX2" fmla="*/ 7654273 w 7848872"/>
              <a:gd name="connsiteY2" fmla="*/ 194599 h 1556792"/>
              <a:gd name="connsiteX3" fmla="*/ 7654273 w 7848872"/>
              <a:gd name="connsiteY3" fmla="*/ 97300 h 1556792"/>
              <a:gd name="connsiteX4" fmla="*/ 7751573 w 7848872"/>
              <a:gd name="connsiteY4" fmla="*/ 0 h 1556792"/>
              <a:gd name="connsiteX5" fmla="*/ 7848873 w 7848872"/>
              <a:gd name="connsiteY5" fmla="*/ 97300 h 1556792"/>
              <a:gd name="connsiteX6" fmla="*/ 7848872 w 7848872"/>
              <a:gd name="connsiteY6" fmla="*/ 1264894 h 1556792"/>
              <a:gd name="connsiteX7" fmla="*/ 7751572 w 7848872"/>
              <a:gd name="connsiteY7" fmla="*/ 1362194 h 1556792"/>
              <a:gd name="connsiteX8" fmla="*/ 194599 w 7848872"/>
              <a:gd name="connsiteY8" fmla="*/ 1362193 h 1556792"/>
              <a:gd name="connsiteX9" fmla="*/ 194599 w 7848872"/>
              <a:gd name="connsiteY9" fmla="*/ 1459493 h 1556792"/>
              <a:gd name="connsiteX10" fmla="*/ 97299 w 7848872"/>
              <a:gd name="connsiteY10" fmla="*/ 1556793 h 1556792"/>
              <a:gd name="connsiteX11" fmla="*/ -1 w 7848872"/>
              <a:gd name="connsiteY11" fmla="*/ 1459493 h 1556792"/>
              <a:gd name="connsiteX12" fmla="*/ 0 w 7848872"/>
              <a:gd name="connsiteY12" fmla="*/ 291899 h 1556792"/>
              <a:gd name="connsiteX13" fmla="*/ 7654273 w 7848872"/>
              <a:gd name="connsiteY13" fmla="*/ 194599 h 1556792"/>
              <a:gd name="connsiteX14" fmla="*/ 7751573 w 7848872"/>
              <a:gd name="connsiteY14" fmla="*/ 194599 h 1556792"/>
              <a:gd name="connsiteX15" fmla="*/ 7848873 w 7848872"/>
              <a:gd name="connsiteY15" fmla="*/ 97299 h 1556792"/>
              <a:gd name="connsiteX16" fmla="*/ 7751573 w 7848872"/>
              <a:gd name="connsiteY16" fmla="*/ 194599 h 1556792"/>
              <a:gd name="connsiteX17" fmla="*/ 7751573 w 7848872"/>
              <a:gd name="connsiteY17" fmla="*/ 97300 h 1556792"/>
              <a:gd name="connsiteX18" fmla="*/ 7702923 w 7848872"/>
              <a:gd name="connsiteY18" fmla="*/ 145950 h 1556792"/>
              <a:gd name="connsiteX19" fmla="*/ 7654273 w 7848872"/>
              <a:gd name="connsiteY19" fmla="*/ 97300 h 1556792"/>
              <a:gd name="connsiteX20" fmla="*/ 97300 w 7848872"/>
              <a:gd name="connsiteY20" fmla="*/ 389198 h 1556792"/>
              <a:gd name="connsiteX21" fmla="*/ 97300 w 7848872"/>
              <a:gd name="connsiteY21" fmla="*/ 291899 h 1556792"/>
              <a:gd name="connsiteX22" fmla="*/ 145950 w 7848872"/>
              <a:gd name="connsiteY22" fmla="*/ 243249 h 1556792"/>
              <a:gd name="connsiteX23" fmla="*/ 194600 w 7848872"/>
              <a:gd name="connsiteY23" fmla="*/ 291899 h 1556792"/>
              <a:gd name="connsiteX24" fmla="*/ 97300 w 7848872"/>
              <a:gd name="connsiteY24" fmla="*/ 389199 h 1556792"/>
              <a:gd name="connsiteX25" fmla="*/ 0 w 7848872"/>
              <a:gd name="connsiteY25" fmla="*/ 291899 h 1556792"/>
              <a:gd name="connsiteX26" fmla="*/ 194599 w 7848872"/>
              <a:gd name="connsiteY26" fmla="*/ 291899 h 1556792"/>
              <a:gd name="connsiteX27" fmla="*/ 194599 w 7848872"/>
              <a:gd name="connsiteY27" fmla="*/ 1362193 h 1556792"/>
              <a:gd name="connsiteX0" fmla="*/ 7848873 w 7848874"/>
              <a:gd name="connsiteY0" fmla="*/ 97301 h 1556794"/>
              <a:gd name="connsiteX1" fmla="*/ 7751573 w 7848874"/>
              <a:gd name="connsiteY1" fmla="*/ 194601 h 1556794"/>
              <a:gd name="connsiteX2" fmla="*/ 7751574 w 7848874"/>
              <a:gd name="connsiteY2" fmla="*/ 97301 h 1556794"/>
              <a:gd name="connsiteX3" fmla="*/ 7702924 w 7848874"/>
              <a:gd name="connsiteY3" fmla="*/ 145951 h 1556794"/>
              <a:gd name="connsiteX4" fmla="*/ 7654274 w 7848874"/>
              <a:gd name="connsiteY4" fmla="*/ 97301 h 1556794"/>
              <a:gd name="connsiteX5" fmla="*/ 7654274 w 7848874"/>
              <a:gd name="connsiteY5" fmla="*/ 194600 h 1556794"/>
              <a:gd name="connsiteX6" fmla="*/ 97301 w 7848874"/>
              <a:gd name="connsiteY6" fmla="*/ 194600 h 1556794"/>
              <a:gd name="connsiteX7" fmla="*/ 1 w 7848874"/>
              <a:gd name="connsiteY7" fmla="*/ 291900 h 1556794"/>
              <a:gd name="connsiteX8" fmla="*/ 1 w 7848874"/>
              <a:gd name="connsiteY8" fmla="*/ 1459494 h 1556794"/>
              <a:gd name="connsiteX9" fmla="*/ 97301 w 7848874"/>
              <a:gd name="connsiteY9" fmla="*/ 1556794 h 1556794"/>
              <a:gd name="connsiteX10" fmla="*/ 194601 w 7848874"/>
              <a:gd name="connsiteY10" fmla="*/ 1459494 h 1556794"/>
              <a:gd name="connsiteX11" fmla="*/ 194600 w 7848874"/>
              <a:gd name="connsiteY11" fmla="*/ 1362194 h 1556794"/>
              <a:gd name="connsiteX12" fmla="*/ 7751574 w 7848874"/>
              <a:gd name="connsiteY12" fmla="*/ 1362194 h 1556794"/>
              <a:gd name="connsiteX13" fmla="*/ 7848874 w 7848874"/>
              <a:gd name="connsiteY13" fmla="*/ 1264894 h 1556794"/>
              <a:gd name="connsiteX14" fmla="*/ 7848873 w 7848874"/>
              <a:gd name="connsiteY14" fmla="*/ 97301 h 1556794"/>
              <a:gd name="connsiteX15" fmla="*/ 97301 w 7848874"/>
              <a:gd name="connsiteY15" fmla="*/ 389199 h 1556794"/>
              <a:gd name="connsiteX16" fmla="*/ 194601 w 7848874"/>
              <a:gd name="connsiteY16" fmla="*/ 291899 h 1556794"/>
              <a:gd name="connsiteX17" fmla="*/ 145951 w 7848874"/>
              <a:gd name="connsiteY17" fmla="*/ 243249 h 1556794"/>
              <a:gd name="connsiteX18" fmla="*/ 97301 w 7848874"/>
              <a:gd name="connsiteY18" fmla="*/ 291899 h 1556794"/>
              <a:gd name="connsiteX19" fmla="*/ 97301 w 7848874"/>
              <a:gd name="connsiteY19" fmla="*/ 389199 h 1556794"/>
              <a:gd name="connsiteX0" fmla="*/ 97301 w 7848874"/>
              <a:gd name="connsiteY0" fmla="*/ 389199 h 1556794"/>
              <a:gd name="connsiteX1" fmla="*/ 194601 w 7848874"/>
              <a:gd name="connsiteY1" fmla="*/ 291899 h 1556794"/>
              <a:gd name="connsiteX2" fmla="*/ 145951 w 7848874"/>
              <a:gd name="connsiteY2" fmla="*/ 243249 h 1556794"/>
              <a:gd name="connsiteX3" fmla="*/ 97301 w 7848874"/>
              <a:gd name="connsiteY3" fmla="*/ 291899 h 1556794"/>
              <a:gd name="connsiteX4" fmla="*/ 97301 w 7848874"/>
              <a:gd name="connsiteY4" fmla="*/ 389199 h 1556794"/>
              <a:gd name="connsiteX5" fmla="*/ 7751574 w 7848874"/>
              <a:gd name="connsiteY5" fmla="*/ 194600 h 1556794"/>
              <a:gd name="connsiteX6" fmla="*/ 7848874 w 7848874"/>
              <a:gd name="connsiteY6" fmla="*/ 97300 h 1556794"/>
              <a:gd name="connsiteX7" fmla="*/ 7751574 w 7848874"/>
              <a:gd name="connsiteY7" fmla="*/ 0 h 1556794"/>
              <a:gd name="connsiteX8" fmla="*/ 7654274 w 7848874"/>
              <a:gd name="connsiteY8" fmla="*/ 97300 h 1556794"/>
              <a:gd name="connsiteX9" fmla="*/ 7702924 w 7848874"/>
              <a:gd name="connsiteY9" fmla="*/ 145950 h 1556794"/>
              <a:gd name="connsiteX10" fmla="*/ 7751574 w 7848874"/>
              <a:gd name="connsiteY10" fmla="*/ 97300 h 1556794"/>
              <a:gd name="connsiteX11" fmla="*/ 7751574 w 7848874"/>
              <a:gd name="connsiteY11" fmla="*/ 194600 h 1556794"/>
              <a:gd name="connsiteX0" fmla="*/ 1 w 7848874"/>
              <a:gd name="connsiteY0" fmla="*/ 291900 h 1556794"/>
              <a:gd name="connsiteX1" fmla="*/ 97301 w 7848874"/>
              <a:gd name="connsiteY1" fmla="*/ 194600 h 1556794"/>
              <a:gd name="connsiteX2" fmla="*/ 7654274 w 7848874"/>
              <a:gd name="connsiteY2" fmla="*/ 194600 h 1556794"/>
              <a:gd name="connsiteX3" fmla="*/ 7654274 w 7848874"/>
              <a:gd name="connsiteY3" fmla="*/ 97301 h 1556794"/>
              <a:gd name="connsiteX4" fmla="*/ 7751574 w 7848874"/>
              <a:gd name="connsiteY4" fmla="*/ 1 h 1556794"/>
              <a:gd name="connsiteX5" fmla="*/ 7848874 w 7848874"/>
              <a:gd name="connsiteY5" fmla="*/ 97301 h 1556794"/>
              <a:gd name="connsiteX6" fmla="*/ 7848873 w 7848874"/>
              <a:gd name="connsiteY6" fmla="*/ 1264895 h 1556794"/>
              <a:gd name="connsiteX7" fmla="*/ 7751573 w 7848874"/>
              <a:gd name="connsiteY7" fmla="*/ 1362195 h 1556794"/>
              <a:gd name="connsiteX8" fmla="*/ 194600 w 7848874"/>
              <a:gd name="connsiteY8" fmla="*/ 1362194 h 1556794"/>
              <a:gd name="connsiteX9" fmla="*/ 194600 w 7848874"/>
              <a:gd name="connsiteY9" fmla="*/ 1459494 h 1556794"/>
              <a:gd name="connsiteX10" fmla="*/ 97300 w 7848874"/>
              <a:gd name="connsiteY10" fmla="*/ 1556794 h 1556794"/>
              <a:gd name="connsiteX11" fmla="*/ 0 w 7848874"/>
              <a:gd name="connsiteY11" fmla="*/ 1459494 h 1556794"/>
              <a:gd name="connsiteX12" fmla="*/ 1 w 7848874"/>
              <a:gd name="connsiteY12" fmla="*/ 291900 h 1556794"/>
              <a:gd name="connsiteX13" fmla="*/ 7654274 w 7848874"/>
              <a:gd name="connsiteY13" fmla="*/ 194600 h 1556794"/>
              <a:gd name="connsiteX14" fmla="*/ 7751574 w 7848874"/>
              <a:gd name="connsiteY14" fmla="*/ 194600 h 1556794"/>
              <a:gd name="connsiteX15" fmla="*/ 7848874 w 7848874"/>
              <a:gd name="connsiteY15" fmla="*/ 97300 h 1556794"/>
              <a:gd name="connsiteX16" fmla="*/ 7751574 w 7848874"/>
              <a:gd name="connsiteY16" fmla="*/ 194600 h 1556794"/>
              <a:gd name="connsiteX17" fmla="*/ 7751574 w 7848874"/>
              <a:gd name="connsiteY17" fmla="*/ 97301 h 1556794"/>
              <a:gd name="connsiteX18" fmla="*/ 7702924 w 7848874"/>
              <a:gd name="connsiteY18" fmla="*/ 145951 h 1556794"/>
              <a:gd name="connsiteX19" fmla="*/ 7654274 w 7848874"/>
              <a:gd name="connsiteY19" fmla="*/ 97301 h 1556794"/>
              <a:gd name="connsiteX20" fmla="*/ 97301 w 7848874"/>
              <a:gd name="connsiteY20" fmla="*/ 389199 h 1556794"/>
              <a:gd name="connsiteX21" fmla="*/ 147635 w 7848874"/>
              <a:gd name="connsiteY21" fmla="*/ 73786 h 1556794"/>
              <a:gd name="connsiteX22" fmla="*/ 145951 w 7848874"/>
              <a:gd name="connsiteY22" fmla="*/ 243250 h 1556794"/>
              <a:gd name="connsiteX23" fmla="*/ 194601 w 7848874"/>
              <a:gd name="connsiteY23" fmla="*/ 291900 h 1556794"/>
              <a:gd name="connsiteX24" fmla="*/ 97301 w 7848874"/>
              <a:gd name="connsiteY24" fmla="*/ 389200 h 1556794"/>
              <a:gd name="connsiteX25" fmla="*/ 1 w 7848874"/>
              <a:gd name="connsiteY25" fmla="*/ 291900 h 1556794"/>
              <a:gd name="connsiteX26" fmla="*/ 194600 w 7848874"/>
              <a:gd name="connsiteY26" fmla="*/ 291900 h 1556794"/>
              <a:gd name="connsiteX27" fmla="*/ 194600 w 7848874"/>
              <a:gd name="connsiteY27" fmla="*/ 1362194 h 1556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848874" h="1556794" stroke="0" extrusionOk="0">
                <a:moveTo>
                  <a:pt x="7848873" y="97301"/>
                </a:moveTo>
                <a:lnTo>
                  <a:pt x="7751573" y="194601"/>
                </a:lnTo>
                <a:cubicBezTo>
                  <a:pt x="7751573" y="162168"/>
                  <a:pt x="7751574" y="129734"/>
                  <a:pt x="7751574" y="97301"/>
                </a:cubicBezTo>
                <a:cubicBezTo>
                  <a:pt x="7751574" y="124170"/>
                  <a:pt x="7729793" y="145951"/>
                  <a:pt x="7702924" y="145951"/>
                </a:cubicBezTo>
                <a:cubicBezTo>
                  <a:pt x="7676055" y="145951"/>
                  <a:pt x="7654274" y="124170"/>
                  <a:pt x="7654274" y="97301"/>
                </a:cubicBezTo>
                <a:lnTo>
                  <a:pt x="7654274" y="194600"/>
                </a:lnTo>
                <a:lnTo>
                  <a:pt x="97301" y="194600"/>
                </a:lnTo>
                <a:cubicBezTo>
                  <a:pt x="43564" y="194600"/>
                  <a:pt x="1" y="238163"/>
                  <a:pt x="1" y="291900"/>
                </a:cubicBezTo>
                <a:lnTo>
                  <a:pt x="1" y="1459494"/>
                </a:lnTo>
                <a:cubicBezTo>
                  <a:pt x="1" y="1513231"/>
                  <a:pt x="43564" y="1556794"/>
                  <a:pt x="97301" y="1556794"/>
                </a:cubicBezTo>
                <a:cubicBezTo>
                  <a:pt x="151038" y="1556794"/>
                  <a:pt x="194601" y="1513231"/>
                  <a:pt x="194601" y="1459494"/>
                </a:cubicBezTo>
                <a:cubicBezTo>
                  <a:pt x="194601" y="1427061"/>
                  <a:pt x="194600" y="1394627"/>
                  <a:pt x="194600" y="1362194"/>
                </a:cubicBezTo>
                <a:lnTo>
                  <a:pt x="7751574" y="1362194"/>
                </a:lnTo>
                <a:cubicBezTo>
                  <a:pt x="7805311" y="1362194"/>
                  <a:pt x="7848874" y="1318631"/>
                  <a:pt x="7848874" y="1264894"/>
                </a:cubicBezTo>
                <a:cubicBezTo>
                  <a:pt x="7848874" y="875696"/>
                  <a:pt x="7848873" y="486499"/>
                  <a:pt x="7848873" y="97301"/>
                </a:cubicBezTo>
                <a:close/>
                <a:moveTo>
                  <a:pt x="97301" y="389199"/>
                </a:moveTo>
                <a:cubicBezTo>
                  <a:pt x="151038" y="389199"/>
                  <a:pt x="194601" y="345636"/>
                  <a:pt x="194601" y="291899"/>
                </a:cubicBezTo>
                <a:cubicBezTo>
                  <a:pt x="194601" y="265030"/>
                  <a:pt x="172820" y="243249"/>
                  <a:pt x="145951" y="243249"/>
                </a:cubicBezTo>
                <a:cubicBezTo>
                  <a:pt x="119082" y="243249"/>
                  <a:pt x="97301" y="265030"/>
                  <a:pt x="97301" y="291899"/>
                </a:cubicBezTo>
                <a:lnTo>
                  <a:pt x="97301" y="389199"/>
                </a:lnTo>
                <a:close/>
              </a:path>
              <a:path w="7848874" h="1556794" fill="darkenLess" stroke="0" extrusionOk="0">
                <a:moveTo>
                  <a:pt x="97301" y="389199"/>
                </a:moveTo>
                <a:cubicBezTo>
                  <a:pt x="151038" y="389199"/>
                  <a:pt x="194601" y="345636"/>
                  <a:pt x="194601" y="291899"/>
                </a:cubicBezTo>
                <a:cubicBezTo>
                  <a:pt x="194601" y="265030"/>
                  <a:pt x="172820" y="243249"/>
                  <a:pt x="145951" y="243249"/>
                </a:cubicBezTo>
                <a:cubicBezTo>
                  <a:pt x="119082" y="243249"/>
                  <a:pt x="97301" y="265030"/>
                  <a:pt x="97301" y="291899"/>
                </a:cubicBezTo>
                <a:lnTo>
                  <a:pt x="97301" y="389199"/>
                </a:lnTo>
                <a:close/>
                <a:moveTo>
                  <a:pt x="7751574" y="194600"/>
                </a:moveTo>
                <a:cubicBezTo>
                  <a:pt x="7805311" y="194600"/>
                  <a:pt x="7848874" y="151037"/>
                  <a:pt x="7848874" y="97300"/>
                </a:cubicBezTo>
                <a:cubicBezTo>
                  <a:pt x="7848874" y="43563"/>
                  <a:pt x="7805311" y="0"/>
                  <a:pt x="7751574" y="0"/>
                </a:cubicBezTo>
                <a:cubicBezTo>
                  <a:pt x="7697837" y="0"/>
                  <a:pt x="7654274" y="43563"/>
                  <a:pt x="7654274" y="97300"/>
                </a:cubicBezTo>
                <a:cubicBezTo>
                  <a:pt x="7654274" y="124169"/>
                  <a:pt x="7676055" y="145950"/>
                  <a:pt x="7702924" y="145950"/>
                </a:cubicBezTo>
                <a:cubicBezTo>
                  <a:pt x="7729793" y="145950"/>
                  <a:pt x="7751574" y="124169"/>
                  <a:pt x="7751574" y="97300"/>
                </a:cubicBezTo>
                <a:lnTo>
                  <a:pt x="7751574" y="194600"/>
                </a:lnTo>
                <a:close/>
              </a:path>
              <a:path w="7848874" h="1556794" fill="none" extrusionOk="0">
                <a:moveTo>
                  <a:pt x="1" y="291900"/>
                </a:moveTo>
                <a:cubicBezTo>
                  <a:pt x="1" y="238163"/>
                  <a:pt x="43564" y="194600"/>
                  <a:pt x="97301" y="194600"/>
                </a:cubicBezTo>
                <a:lnTo>
                  <a:pt x="7654274" y="194600"/>
                </a:lnTo>
                <a:lnTo>
                  <a:pt x="7654274" y="97301"/>
                </a:lnTo>
                <a:cubicBezTo>
                  <a:pt x="7654274" y="43564"/>
                  <a:pt x="7697837" y="1"/>
                  <a:pt x="7751574" y="1"/>
                </a:cubicBezTo>
                <a:cubicBezTo>
                  <a:pt x="7805311" y="1"/>
                  <a:pt x="7848874" y="43564"/>
                  <a:pt x="7848874" y="97301"/>
                </a:cubicBezTo>
                <a:cubicBezTo>
                  <a:pt x="7848874" y="486499"/>
                  <a:pt x="7848873" y="875697"/>
                  <a:pt x="7848873" y="1264895"/>
                </a:cubicBezTo>
                <a:cubicBezTo>
                  <a:pt x="7848873" y="1318632"/>
                  <a:pt x="7805310" y="1362195"/>
                  <a:pt x="7751573" y="1362195"/>
                </a:cubicBezTo>
                <a:lnTo>
                  <a:pt x="194600" y="1362194"/>
                </a:lnTo>
                <a:lnTo>
                  <a:pt x="194600" y="1459494"/>
                </a:lnTo>
                <a:cubicBezTo>
                  <a:pt x="194600" y="1513231"/>
                  <a:pt x="151037" y="1556794"/>
                  <a:pt x="97300" y="1556794"/>
                </a:cubicBezTo>
                <a:cubicBezTo>
                  <a:pt x="43563" y="1556794"/>
                  <a:pt x="0" y="1513231"/>
                  <a:pt x="0" y="1459494"/>
                </a:cubicBezTo>
                <a:cubicBezTo>
                  <a:pt x="0" y="1070296"/>
                  <a:pt x="1" y="681098"/>
                  <a:pt x="1" y="291900"/>
                </a:cubicBezTo>
                <a:close/>
                <a:moveTo>
                  <a:pt x="7654274" y="194600"/>
                </a:moveTo>
                <a:lnTo>
                  <a:pt x="7751574" y="194600"/>
                </a:lnTo>
                <a:cubicBezTo>
                  <a:pt x="7805311" y="194600"/>
                  <a:pt x="7848874" y="151037"/>
                  <a:pt x="7848874" y="97300"/>
                </a:cubicBezTo>
                <a:moveTo>
                  <a:pt x="7751574" y="194600"/>
                </a:moveTo>
                <a:lnTo>
                  <a:pt x="7751574" y="97301"/>
                </a:lnTo>
                <a:cubicBezTo>
                  <a:pt x="7751574" y="124170"/>
                  <a:pt x="7729793" y="145951"/>
                  <a:pt x="7702924" y="145951"/>
                </a:cubicBezTo>
                <a:cubicBezTo>
                  <a:pt x="7676055" y="145951"/>
                  <a:pt x="7654274" y="124170"/>
                  <a:pt x="7654274" y="97301"/>
                </a:cubicBezTo>
                <a:moveTo>
                  <a:pt x="97301" y="389199"/>
                </a:moveTo>
                <a:cubicBezTo>
                  <a:pt x="97301" y="356766"/>
                  <a:pt x="147635" y="106219"/>
                  <a:pt x="147635" y="73786"/>
                </a:cubicBezTo>
                <a:cubicBezTo>
                  <a:pt x="147635" y="46917"/>
                  <a:pt x="138123" y="206898"/>
                  <a:pt x="145951" y="243250"/>
                </a:cubicBezTo>
                <a:cubicBezTo>
                  <a:pt x="153779" y="279602"/>
                  <a:pt x="194601" y="265031"/>
                  <a:pt x="194601" y="291900"/>
                </a:cubicBezTo>
                <a:cubicBezTo>
                  <a:pt x="194601" y="345637"/>
                  <a:pt x="151038" y="389200"/>
                  <a:pt x="97301" y="389200"/>
                </a:cubicBezTo>
                <a:cubicBezTo>
                  <a:pt x="43564" y="389200"/>
                  <a:pt x="1" y="345637"/>
                  <a:pt x="1" y="291900"/>
                </a:cubicBezTo>
                <a:moveTo>
                  <a:pt x="194600" y="291900"/>
                </a:moveTo>
                <a:lnTo>
                  <a:pt x="194600" y="1362194"/>
                </a:lnTo>
              </a:path>
            </a:pathLst>
          </a:custGeom>
          <a:pattFill prst="openDmnd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/>
                </a:solidFill>
                <a:latin typeface="Book Antiqua" pitchFamily="18" charset="0"/>
              </a:rPr>
              <a:t>Добринский  муниципальный  район</a:t>
            </a:r>
            <a:endParaRPr lang="ru-RU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/>
              </a:solidFill>
              <a:latin typeface="Book Antiqua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7"/>
          <a:srcRect l="-3323" t="2357" r="3323" b="-2357"/>
          <a:stretch/>
        </p:blipFill>
        <p:spPr>
          <a:xfrm>
            <a:off x="194230" y="2187358"/>
            <a:ext cx="2630839" cy="2417650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31632" y="4365104"/>
            <a:ext cx="3072341" cy="23042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285032" y="466343"/>
            <a:ext cx="3240360" cy="1944216"/>
          </a:xfrm>
          <a:prstGeom prst="ellipse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ДОХОДЫ</a:t>
            </a:r>
            <a:endParaRPr lang="ru-RU" sz="1400" b="1" i="1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  <a:p>
            <a:pPr algn="ct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 это поступающие в бюджет денежные средства (налоговые, неналоговые доходы и безвозмездные поступления) </a:t>
            </a:r>
          </a:p>
          <a:p>
            <a:pPr algn="ctr"/>
            <a:endParaRPr lang="ru-RU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" name="Овал 1" descr="БЮДЖЕТ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 .&#10;&#10;" title="БЮДЖЕТ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 ."/>
          <p:cNvSpPr/>
          <p:nvPr/>
        </p:nvSpPr>
        <p:spPr>
          <a:xfrm>
            <a:off x="2498441" y="1628800"/>
            <a:ext cx="4104456" cy="3816424"/>
          </a:xfrm>
          <a:prstGeom prst="ellipse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Бюджет-форма образования и расходования денежных средств, предназначенных для финансового обеспечения задач и функций местного самоуправления.</a:t>
            </a:r>
          </a:p>
        </p:txBody>
      </p:sp>
      <p:sp>
        <p:nvSpPr>
          <p:cNvPr id="4" name="Стрелка вправо 3"/>
          <p:cNvSpPr/>
          <p:nvPr/>
        </p:nvSpPr>
        <p:spPr>
          <a:xfrm rot="2147828">
            <a:off x="2085607" y="2531002"/>
            <a:ext cx="563877" cy="202636"/>
          </a:xfrm>
          <a:prstGeom prst="rightArrow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681466" y="589195"/>
            <a:ext cx="3240360" cy="1872208"/>
          </a:xfrm>
          <a:prstGeom prst="ellipse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  <a:p>
            <a:pPr algn="ctr"/>
            <a:r>
              <a:rPr lang="ru-RU" sz="1400" b="1" i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РАСХОДЫ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 </a:t>
            </a:r>
            <a:endParaRPr lang="ru-RU" sz="1400" b="1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  <a:p>
            <a:pPr algn="ct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это выплачиваемые из бюджета денежные средства (социальные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выплаты, оказание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муниципальных услуг, благоустройство, и другие)</a:t>
            </a:r>
          </a:p>
          <a:p>
            <a:pPr algn="ctr"/>
            <a:endParaRPr lang="ru-RU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708191">
            <a:off x="6649554" y="2436498"/>
            <a:ext cx="499915" cy="438950"/>
          </a:xfrm>
          <a:prstGeom prst="rect">
            <a:avLst/>
          </a:prstGeom>
        </p:spPr>
      </p:pic>
      <p:sp>
        <p:nvSpPr>
          <p:cNvPr id="20" name="Овал 19"/>
          <p:cNvSpPr/>
          <p:nvPr/>
        </p:nvSpPr>
        <p:spPr>
          <a:xfrm>
            <a:off x="5766864" y="4745250"/>
            <a:ext cx="3240360" cy="2078942"/>
          </a:xfrm>
          <a:prstGeom prst="ellipse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Если расходная </a:t>
            </a:r>
          </a:p>
          <a:p>
            <a:pPr algn="ct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часть бюджета превышает доходную,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</a:rPr>
              <a:t>то бюджет формируется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с ДЕФИЦИТОМ . При дефиците растет долг и (или) снижаются остатки</a:t>
            </a:r>
          </a:p>
        </p:txBody>
      </p:sp>
      <p:sp>
        <p:nvSpPr>
          <p:cNvPr id="26" name="Овал 25"/>
          <p:cNvSpPr/>
          <p:nvPr/>
        </p:nvSpPr>
        <p:spPr>
          <a:xfrm>
            <a:off x="179512" y="4783839"/>
            <a:ext cx="3240360" cy="1944216"/>
          </a:xfrm>
          <a:prstGeom prst="ellipse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Превышение </a:t>
            </a:r>
          </a:p>
          <a:p>
            <a:pPr algn="ct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доходов над расходами образует </a:t>
            </a:r>
            <a:r>
              <a:rPr lang="ru-RU" sz="1400" b="1" i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ПРОФИЦИТ </a:t>
            </a:r>
            <a:r>
              <a:rPr lang="ru-RU" sz="1400" b="1" i="1" dirty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.</a:t>
            </a:r>
          </a:p>
          <a:p>
            <a:pPr algn="ct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При профиците снижается долг и (или)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растут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остатки</a:t>
            </a:r>
            <a:r>
              <a:rPr lang="ru-RU" sz="1400" b="1" dirty="0">
                <a:solidFill>
                  <a:srgbClr val="003300"/>
                </a:solidFill>
                <a:latin typeface="Book Antiqua" pitchFamily="18" charset="0"/>
              </a:rPr>
              <a:t>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566549">
            <a:off x="6606416" y="4293747"/>
            <a:ext cx="554784" cy="37798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991583">
            <a:off x="2104223" y="4358326"/>
            <a:ext cx="554784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0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Блок-схема: узел 16"/>
          <p:cNvSpPr/>
          <p:nvPr/>
        </p:nvSpPr>
        <p:spPr>
          <a:xfrm>
            <a:off x="171889" y="3176825"/>
            <a:ext cx="1965666" cy="2762726"/>
          </a:xfrm>
          <a:prstGeom prst="flowChartConnector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</a:rPr>
              <a:t>Подготовка проекта бюджета</a:t>
            </a:r>
            <a:endParaRPr lang="ru-RU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1" name="Блок-схема: узел 30"/>
          <p:cNvSpPr/>
          <p:nvPr/>
        </p:nvSpPr>
        <p:spPr>
          <a:xfrm>
            <a:off x="6858902" y="3261435"/>
            <a:ext cx="1950021" cy="2762726"/>
          </a:xfrm>
          <a:prstGeom prst="flowChartConnector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300" b="1" dirty="0">
                <a:solidFill>
                  <a:schemeClr val="accent4">
                    <a:lumMod val="75000"/>
                  </a:schemeClr>
                </a:solidFill>
              </a:rPr>
              <a:t>Контроль за исполнением бюджета  и утверждение отчета об исполнении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бюджета</a:t>
            </a:r>
          </a:p>
        </p:txBody>
      </p:sp>
      <p:sp>
        <p:nvSpPr>
          <p:cNvPr id="10" name="Блок-схема: узел 9"/>
          <p:cNvSpPr/>
          <p:nvPr/>
        </p:nvSpPr>
        <p:spPr>
          <a:xfrm>
            <a:off x="2374086" y="3515692"/>
            <a:ext cx="1907704" cy="2762726"/>
          </a:xfrm>
          <a:prstGeom prst="flowChartConnector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3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Рассмотрение </a:t>
            </a:r>
            <a:r>
              <a:rPr lang="ru-RU" sz="1300" b="1" dirty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и утверждение бюджета</a:t>
            </a:r>
            <a:endParaRPr lang="ru-RU" sz="13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5" name="Содержимое 14" descr="папка с лупой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39142" y="4911712"/>
            <a:ext cx="1639044" cy="1170746"/>
          </a:xfrm>
          <a:prstGeom prst="rect">
            <a:avLst/>
          </a:prstGeom>
          <a:pattFill prst="openDmnd">
            <a:fgClr>
              <a:srgbClr val="CCFFFF"/>
            </a:fgClr>
            <a:bgClr>
              <a:schemeClr val="bg1"/>
            </a:bgClr>
          </a:pattFill>
          <a:ln>
            <a:noFill/>
          </a:ln>
          <a:effectLst>
            <a:softEdge rad="112500"/>
          </a:effectLst>
        </p:spPr>
      </p:pic>
      <p:sp>
        <p:nvSpPr>
          <p:cNvPr id="11" name="Блок-схема: узел 10"/>
          <p:cNvSpPr/>
          <p:nvPr/>
        </p:nvSpPr>
        <p:spPr>
          <a:xfrm>
            <a:off x="3123962" y="2942359"/>
            <a:ext cx="381621" cy="504056"/>
          </a:xfrm>
          <a:prstGeom prst="flowChartConnector">
            <a:avLst/>
          </a:prstGeom>
          <a:solidFill>
            <a:srgbClr val="CCFF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2</a:t>
            </a:r>
            <a:endParaRPr lang="ru-R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Блок-схема: узел 13"/>
          <p:cNvSpPr/>
          <p:nvPr/>
        </p:nvSpPr>
        <p:spPr>
          <a:xfrm>
            <a:off x="7651590" y="2681944"/>
            <a:ext cx="364646" cy="509647"/>
          </a:xfrm>
          <a:prstGeom prst="flowChartConnector">
            <a:avLst/>
          </a:prstGeom>
          <a:solidFill>
            <a:srgbClr val="CCFF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4</a:t>
            </a:r>
            <a:endParaRPr lang="ru-R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Рисунок 15" descr="папк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0830" y="4558188"/>
            <a:ext cx="1542056" cy="925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диаграмма с лупой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72691" y="5165576"/>
            <a:ext cx="1646974" cy="1247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Блок-схема: узел 24"/>
          <p:cNvSpPr/>
          <p:nvPr/>
        </p:nvSpPr>
        <p:spPr>
          <a:xfrm>
            <a:off x="5385634" y="3018335"/>
            <a:ext cx="385905" cy="485065"/>
          </a:xfrm>
          <a:prstGeom prst="flowChartConnector">
            <a:avLst/>
          </a:prstGeom>
          <a:solidFill>
            <a:srgbClr val="CCFF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</a:rPr>
              <a:t>3</a:t>
            </a:r>
            <a:endParaRPr lang="ru-R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6" name="Блок-схема: узел 25"/>
          <p:cNvSpPr/>
          <p:nvPr/>
        </p:nvSpPr>
        <p:spPr>
          <a:xfrm>
            <a:off x="971522" y="2565246"/>
            <a:ext cx="395872" cy="489071"/>
          </a:xfrm>
          <a:prstGeom prst="flowChartConnector">
            <a:avLst/>
          </a:prstGeom>
          <a:solidFill>
            <a:srgbClr val="CCFFFF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5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29" name="Блок-схема: узел 28"/>
          <p:cNvSpPr/>
          <p:nvPr/>
        </p:nvSpPr>
        <p:spPr>
          <a:xfrm>
            <a:off x="4624750" y="3639442"/>
            <a:ext cx="1965666" cy="2762726"/>
          </a:xfrm>
          <a:prstGeom prst="flowChartConnector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</a:rPr>
              <a:t>Исполнение бюджета</a:t>
            </a:r>
            <a:endParaRPr lang="ru-RU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8" name="Рисунок 17" descr="исполнение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12657" y="5110738"/>
            <a:ext cx="1656184" cy="1104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 descr="ок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30512" y="4624639"/>
            <a:ext cx="659904" cy="659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3" name="Шестиугольник 32"/>
          <p:cNvSpPr/>
          <p:nvPr/>
        </p:nvSpPr>
        <p:spPr>
          <a:xfrm>
            <a:off x="231944" y="147706"/>
            <a:ext cx="8625893" cy="2221579"/>
          </a:xfrm>
          <a:prstGeom prst="hexagon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Бюджетный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процесс </a:t>
            </a:r>
            <a:endParaRPr lang="ru-RU" sz="24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– </a:t>
            </a:r>
            <a:r>
              <a:rPr lang="ru-RU" sz="1600" b="1" i="1" dirty="0">
                <a:solidFill>
                  <a:schemeClr val="accent4">
                    <a:lumMod val="75000"/>
                  </a:schemeClr>
                </a:solidFill>
              </a:rPr>
              <a:t>это деятельность органов государственной власти, 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внешней проверке, рассмотрению и утверждению бюджетной отчетности.</a:t>
            </a:r>
            <a:endParaRPr lang="ru-RU" sz="1600" i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10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51520" y="119438"/>
            <a:ext cx="8424936" cy="692696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ЧТО   ТАКОЕ  «БЮДЖЕТ   ДЛЯ   ГРАЖДАН» ?</a:t>
            </a:r>
            <a:endParaRPr lang="ru-RU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467544" y="3501008"/>
            <a:ext cx="8208912" cy="720080"/>
          </a:xfrm>
          <a:prstGeom prst="round2DiagRect">
            <a:avLst>
              <a:gd name="adj1" fmla="val 16667"/>
              <a:gd name="adj2" fmla="val 1165"/>
            </a:avLst>
          </a:prstGeom>
          <a:pattFill prst="openDmnd">
            <a:fgClr>
              <a:srgbClr val="0099FF"/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ЦЕЛИ   СОЗДАНИЯ   «БЮДЖЕТА ДЛЯ ГРАЖДАН»</a:t>
            </a:r>
            <a:endParaRPr lang="ru-RU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287524" y="872716"/>
            <a:ext cx="8352928" cy="2520280"/>
          </a:xfrm>
          <a:prstGeom prst="ellipse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0" algn="ctr"/>
            <a:r>
              <a:rPr lang="ru-RU" sz="1500" b="1" dirty="0" smtClean="0">
                <a:solidFill>
                  <a:schemeClr val="accent4">
                    <a:lumMod val="75000"/>
                  </a:schemeClr>
                </a:solidFill>
              </a:rPr>
              <a:t>«</a:t>
            </a:r>
            <a:r>
              <a:rPr lang="ru-RU" sz="1500" b="1" dirty="0">
                <a:solidFill>
                  <a:schemeClr val="accent4">
                    <a:lumMod val="75000"/>
                  </a:schemeClr>
                </a:solidFill>
              </a:rPr>
              <a:t>Бюджет  для граждан» – аналитический документ, разрабатываемый в целях предоставления гражданам актуальной информации о проекте бюджета Добринского муниципального района Липецкой области в формате, доступном для широкого круга пользователей.</a:t>
            </a:r>
            <a:endParaRPr lang="ru-RU" sz="1500" dirty="0">
              <a:solidFill>
                <a:schemeClr val="accent4">
                  <a:lumMod val="75000"/>
                </a:schemeClr>
              </a:solidFill>
            </a:endParaRPr>
          </a:p>
          <a:p>
            <a:pPr lvl="0" algn="ctr"/>
            <a:r>
              <a:rPr lang="ru-RU" sz="1500" b="1" dirty="0">
                <a:solidFill>
                  <a:schemeClr val="accent4">
                    <a:lumMod val="75000"/>
                  </a:schemeClr>
                </a:solidFill>
              </a:rPr>
              <a:t>В представленной информации отражены положения проекта бюджета Добринского муниципального района Липецкой области на предстоящий 2019 год и на плановый период 2020 и 2021 годов. </a:t>
            </a:r>
            <a:endParaRPr lang="ru-RU" sz="1500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467544" y="4329100"/>
            <a:ext cx="8064896" cy="2412268"/>
          </a:xfrm>
          <a:prstGeom prst="ellipse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74320" algn="just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Ø"/>
            </a:pPr>
            <a:endParaRPr lang="ru-RU" sz="1400" b="1" dirty="0" smtClean="0">
              <a:solidFill>
                <a:schemeClr val="accent4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indent="-274320" algn="just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Ø"/>
            </a:pP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Повышение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прозрачности формирования и расходования бюджетных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средств</a:t>
            </a:r>
            <a:endParaRPr lang="ru-RU" sz="1400" b="1" dirty="0">
              <a:solidFill>
                <a:schemeClr val="accent4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indent="-274320" algn="just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 Повышение ответственности органов местного самоуправления при  принятии решений в сфере бюджетной политики.</a:t>
            </a:r>
          </a:p>
          <a:p>
            <a:pPr indent="-274320" algn="just">
              <a:spcBef>
                <a:spcPts val="600"/>
              </a:spcBef>
              <a:buClr>
                <a:schemeClr val="tx2"/>
              </a:buClr>
              <a:buSzPct val="73000"/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 Формирование положительного имиджа муниципального образования </a:t>
            </a:r>
            <a:r>
              <a:rPr lang="ru-RU" sz="1400" b="1" dirty="0" err="1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Добринский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 муниципальный район Липецкой области.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10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291264" cy="660688"/>
          </a:xfr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800" dirty="0" smtClean="0">
                <a:solidFill>
                  <a:srgbClr val="0000FF"/>
                </a:solidFill>
                <a:latin typeface="Book Antiqua" pitchFamily="18" charset="0"/>
              </a:rPr>
              <a:t>Основы для формирования проекта бюджета на 2017 год и на плановый период 2018 и 2019 годов</a:t>
            </a:r>
            <a:endParaRPr lang="ru-RU" sz="1800" dirty="0">
              <a:solidFill>
                <a:srgbClr val="0000FF"/>
              </a:solidFill>
              <a:latin typeface="Book Antiqua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3645862"/>
              </p:ext>
            </p:extLst>
          </p:nvPr>
        </p:nvGraphicFramePr>
        <p:xfrm>
          <a:off x="457200" y="1124744"/>
          <a:ext cx="82296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428625" y="1412776"/>
            <a:ext cx="8286750" cy="1588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827584" y="5836214"/>
            <a:ext cx="7560840" cy="817013"/>
          </a:xfrm>
          <a:prstGeom prst="round2DiagRect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Проект бюджета сформирован в программном формате. Всего в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Добринском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 муниципальном  районе утверждено 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 6  муниципальных  программ .</a:t>
            </a: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67544" y="260648"/>
            <a:ext cx="8424936" cy="720080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ОСНОВЫ ДЛЯ СОСТАВЛЕНИЯ ПРОЕКТА БЮДЖЕТА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82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1278" y="188640"/>
            <a:ext cx="7776864" cy="1008112"/>
          </a:xfrm>
          <a:prstGeom prst="round2DiagRect">
            <a:avLst/>
          </a:prstGeom>
          <a:pattFill prst="openDmnd">
            <a:fgClr>
              <a:srgbClr val="0099FF"/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400" cap="none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ОСНОВНЫЕ ПОКАЗАТЕЛИ ПРОГНОЗА СОЦИАЛЬНО-ЭКОНОМИЧЕСКОГО РАЗВИТИЯ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67544" y="1412776"/>
          <a:ext cx="856895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119422370"/>
              </p:ext>
            </p:extLst>
          </p:nvPr>
        </p:nvGraphicFramePr>
        <p:xfrm>
          <a:off x="647564" y="1730425"/>
          <a:ext cx="820891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139952" y="1268760"/>
            <a:ext cx="776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u="sng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2019 год</a:t>
            </a:r>
          </a:p>
          <a:p>
            <a:r>
              <a:rPr lang="ru-RU" sz="12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  (факт)</a:t>
            </a:r>
            <a:endParaRPr lang="ru-RU" sz="1200" b="1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2040" y="1268760"/>
            <a:ext cx="82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u="sng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 2020 год</a:t>
            </a:r>
          </a:p>
          <a:p>
            <a:r>
              <a:rPr lang="ru-RU" sz="12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(оценка)</a:t>
            </a:r>
            <a:endParaRPr lang="ru-RU" sz="1200" b="1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6136" y="1268760"/>
            <a:ext cx="93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u="sng" dirty="0" smtClean="0">
                <a:solidFill>
                  <a:srgbClr val="000099"/>
                </a:solidFill>
                <a:latin typeface="Book Antiqua" pitchFamily="18" charset="0"/>
              </a:rPr>
              <a:t>  </a:t>
            </a:r>
            <a:r>
              <a:rPr lang="ru-RU" sz="1200" b="1" u="sng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2021 год</a:t>
            </a:r>
          </a:p>
          <a:p>
            <a:r>
              <a:rPr lang="ru-RU" sz="1200" b="1" dirty="0" smtClean="0">
                <a:solidFill>
                  <a:srgbClr val="000099"/>
                </a:solidFill>
                <a:latin typeface="Book Antiqua" pitchFamily="18" charset="0"/>
              </a:rPr>
              <a:t>(</a:t>
            </a:r>
            <a:r>
              <a:rPr lang="ru-RU" sz="12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прогноз</a:t>
            </a:r>
            <a:r>
              <a:rPr lang="ru-RU" sz="1200" b="1" dirty="0" smtClean="0">
                <a:solidFill>
                  <a:srgbClr val="000099"/>
                </a:solidFill>
                <a:latin typeface="Book Antiqua" pitchFamily="18" charset="0"/>
              </a:rPr>
              <a:t>)</a:t>
            </a:r>
            <a:endParaRPr lang="ru-RU" sz="1200" b="1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1268760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u="sng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  2022 год</a:t>
            </a:r>
          </a:p>
          <a:p>
            <a:r>
              <a:rPr lang="ru-RU" sz="12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(прогноз)</a:t>
            </a:r>
            <a:endParaRPr lang="ru-RU" sz="1200" b="1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52320" y="1268760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u="sng" dirty="0" smtClean="0">
                <a:solidFill>
                  <a:srgbClr val="000099"/>
                </a:solidFill>
                <a:latin typeface="Book Antiqua" pitchFamily="18" charset="0"/>
              </a:rPr>
              <a:t>  </a:t>
            </a:r>
            <a:r>
              <a:rPr lang="ru-RU" sz="1200" b="1" u="sng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2023 год</a:t>
            </a:r>
          </a:p>
          <a:p>
            <a:r>
              <a:rPr lang="ru-RU" sz="12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(прогноз)</a:t>
            </a:r>
            <a:endParaRPr lang="ru-RU" sz="1200" b="1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188640"/>
            <a:ext cx="7632848" cy="792088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400" cap="none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ОСНОВНЫЕ  НАПРАВЛЕНИЯ  НАЛОГОВОЙ  И БЮДЖЕТНОЙ     ПОЛИТИКИ</a:t>
            </a:r>
            <a:br>
              <a:rPr lang="ru-RU" sz="2400" cap="none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400" cap="none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76064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endParaRPr lang="ru-RU" sz="1400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активизация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работы в части актуализации базы данных, необходимой для начисления имущественных налогов, и расширения налогооблагаемой базы по ним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совершенствование налогового администрирования, взаимодействие и совместную работу с администраторами доходов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стимулирование и развитие малого бизнеса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организация работы по проведению мероприятий по легализации оплаты труда и обеспечению полноты поступления в бюджет района налога на доходы физических лиц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недопущение налоговой нагрузки на экономику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улучшение инвестиционного климата и поддержку инновационного предпринимательства в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</a:rPr>
              <a:t>Добринском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муниципальном районе Липецкой области, налоговое стимулирование инвестиционной деятельности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оптимизация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существующей системы налоговых льгот, мониторинг эффективности налоговых льгот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сокращение недоимки по налогам в бюджет района и бюджеты поселений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повышение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эффективности управления муниципальной собственностью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поиск новых источников пополнения бюджета Добринского муниципального района Липецкой области, а также бюджетов сельских поселений Добринского муниципального района.</a:t>
            </a:r>
          </a:p>
          <a:p>
            <a:pPr algn="just">
              <a:buFont typeface="Wingdings" pitchFamily="2" charset="2"/>
              <a:buChar char="Ø"/>
            </a:pPr>
            <a:endParaRPr lang="ru-RU" sz="1400" b="1" dirty="0" smtClean="0">
              <a:solidFill>
                <a:schemeClr val="bg2">
                  <a:lumMod val="75000"/>
                </a:schemeClr>
              </a:solidFill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14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14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14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14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14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14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14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14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just"/>
            <a:endParaRPr lang="ru-RU" sz="14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just"/>
            <a:endParaRPr lang="ru-RU" sz="1400" b="1" dirty="0" smtClean="0">
              <a:latin typeface="Book Antiqua" pitchFamily="18" charset="0"/>
            </a:endParaRPr>
          </a:p>
          <a:p>
            <a:pPr algn="just"/>
            <a:endParaRPr lang="ru-RU" sz="1400" b="1" dirty="0" smtClean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2643" y="282960"/>
            <a:ext cx="7920880" cy="849010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400" cap="none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ОСНОВНЫЕ НАПРАВЛЕНИЯ   НАЛОГОВОЙ И БЮДЖЕТНОЙ ПОЛИТИКИ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2643" y="1131970"/>
            <a:ext cx="8798561" cy="5544616"/>
          </a:xfr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четких приоритетов использования бюджетных средств с учетом текущей экономической ситуации: при планировании бюджетных ассигнований на 2019 год и плановый период 2020 и 2021 годов следует детально оценить содержание муниципальных программ района, соразмерив объемы их финансового обеспечения с реальными возможностями районного бюджета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приоритетных проектов, учитывающих объединение управленческих решений и бюджетных ассигнований на финансовое обеспечение программных мероприятий, направленных на достижение ключевых показателей по соответствующим направлениям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нормативов материально-технического обеспечения органов местного самоуправления и муниципальных казенных учреждений при планировании бюджетных ассигнований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бережливость и максимальная отдача, снижение неэффективных трат бюджета района и бюджетов поселений, обеспечение исполнения гарантированных расходных обязательств района, одновременный пересмотр бюджетных затрат на закупку товаров, работ и услуг для муниципальных нужд и нужд муниципальных учреждений, объемов субсидий из бюджета района и бюджетов поселений иным некоммерческим организациям, юридическим лицам (кроме муниципальных учреждений), индивидуальным предпринимателям, а также иных возможных к сокращению расходов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механизмов контроля за соблюдением требований законодательства в сфере закупок и исполнением условий контрактов, соотнесение фактических расходов и нормативных затрат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увязка муниципальных заданий на оказание муниципальных услуг с целями муниципальных программ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финансового контроля в управлении бюджетным процессом, в том числе внутреннего финансового контроля и внутреннего финансового  аудита.</a:t>
            </a:r>
          </a:p>
          <a:p>
            <a:pPr algn="just">
              <a:buFont typeface="Wingdings" pitchFamily="2" charset="2"/>
              <a:buChar char="Ø"/>
            </a:pPr>
            <a:endParaRPr lang="ru-RU" sz="14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just"/>
            <a:r>
              <a:rPr lang="ru-RU" sz="1200" b="1" dirty="0" smtClean="0">
                <a:solidFill>
                  <a:schemeClr val="bg1"/>
                </a:solidFill>
                <a:latin typeface="Book Antiqua" pitchFamily="18" charset="0"/>
              </a:rPr>
              <a:t> </a:t>
            </a:r>
          </a:p>
          <a:p>
            <a:pPr algn="just"/>
            <a:endParaRPr lang="ru-RU" sz="1200" b="1" dirty="0" smtClean="0">
              <a:latin typeface="Book Antiqua" pitchFamily="18" charset="0"/>
            </a:endParaRPr>
          </a:p>
          <a:p>
            <a:pPr algn="just"/>
            <a:endParaRPr lang="ru-RU" sz="12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611560" y="256439"/>
            <a:ext cx="7416824" cy="765666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ОСНОВНЫЕ  ПАРАМЕТРЫ  БЮДЖЕТА  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  2021-2023 ГОДЫ</a:t>
            </a:r>
            <a:endParaRPr lang="ru-RU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97450222"/>
              </p:ext>
            </p:extLst>
          </p:nvPr>
        </p:nvGraphicFramePr>
        <p:xfrm>
          <a:off x="231687" y="1083904"/>
          <a:ext cx="8712968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483768" y="558924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/>
            <a:r>
              <a:rPr lang="ru-RU" sz="1400" dirty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2021 г- </a:t>
            </a:r>
            <a:r>
              <a:rPr lang="ru-RU" sz="1400" dirty="0" smtClean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874 222,0</a:t>
            </a:r>
            <a:endParaRPr lang="ru-RU" sz="1400" dirty="0">
              <a:solidFill>
                <a:schemeClr val="tx2">
                  <a:lumMod val="10000"/>
                </a:schemeClr>
              </a:solidFill>
              <a:latin typeface="Book Antiqua" pitchFamily="18" charset="0"/>
            </a:endParaRPr>
          </a:p>
          <a:p>
            <a:pPr marL="342900" indent="-342900" algn="ctr"/>
            <a:r>
              <a:rPr lang="ru-RU" sz="1400" dirty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2022 г- </a:t>
            </a:r>
            <a:r>
              <a:rPr lang="ru-RU" sz="1400" dirty="0" smtClean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800 388,8</a:t>
            </a:r>
            <a:endParaRPr lang="ru-RU" sz="1400" dirty="0">
              <a:solidFill>
                <a:schemeClr val="tx2">
                  <a:lumMod val="10000"/>
                </a:schemeClr>
              </a:solidFill>
              <a:latin typeface="Book Antiqua" pitchFamily="18" charset="0"/>
            </a:endParaRPr>
          </a:p>
          <a:p>
            <a:pPr marL="342900" indent="-342900" algn="ctr"/>
            <a:r>
              <a:rPr lang="ru-RU" sz="1400" dirty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2023 г- </a:t>
            </a:r>
            <a:r>
              <a:rPr lang="ru-RU" sz="1400" dirty="0" smtClean="0">
                <a:solidFill>
                  <a:schemeClr val="tx2">
                    <a:lumMod val="10000"/>
                  </a:schemeClr>
                </a:solidFill>
                <a:latin typeface="Book Antiqua" pitchFamily="18" charset="0"/>
              </a:rPr>
              <a:t>793 759,0</a:t>
            </a:r>
            <a:endParaRPr lang="ru-RU" sz="1400" dirty="0">
              <a:solidFill>
                <a:schemeClr val="tx2">
                  <a:lumMod val="1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429000"/>
            <a:ext cx="4572000" cy="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38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066698"/>
              </p:ext>
            </p:extLst>
          </p:nvPr>
        </p:nvGraphicFramePr>
        <p:xfrm>
          <a:off x="539552" y="1196752"/>
          <a:ext cx="828092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 descr="доходы все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00192" y="4437112"/>
            <a:ext cx="2843808" cy="242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Выноска-облако 6"/>
          <p:cNvSpPr/>
          <p:nvPr/>
        </p:nvSpPr>
        <p:spPr>
          <a:xfrm>
            <a:off x="6876256" y="5517232"/>
            <a:ext cx="1440160" cy="864096"/>
          </a:xfrm>
          <a:prstGeom prst="cloudCallout">
            <a:avLst/>
          </a:prstGeom>
          <a:solidFill>
            <a:srgbClr val="CC9900"/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Book Antiqua" pitchFamily="18" charset="0"/>
              </a:rPr>
              <a:t>Доходы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Book Antiqua" pitchFamily="18" charset="0"/>
              </a:rPr>
              <a:t>района</a:t>
            </a:r>
            <a:endParaRPr lang="ru-RU" sz="14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755576" y="208798"/>
            <a:ext cx="7920880" cy="771930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ДОХОДЫ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одержимое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40119814"/>
              </p:ext>
            </p:extLst>
          </p:nvPr>
        </p:nvGraphicFramePr>
        <p:xfrm>
          <a:off x="35372" y="585873"/>
          <a:ext cx="3960688" cy="316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Содержимое 12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22102943"/>
              </p:ext>
            </p:extLst>
          </p:nvPr>
        </p:nvGraphicFramePr>
        <p:xfrm>
          <a:off x="4922180" y="801896"/>
          <a:ext cx="396659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Содержимое 13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725388738"/>
              </p:ext>
            </p:extLst>
          </p:nvPr>
        </p:nvGraphicFramePr>
        <p:xfrm>
          <a:off x="2195736" y="2924944"/>
          <a:ext cx="4038600" cy="2259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331646" y="-1"/>
            <a:ext cx="7693029" cy="838295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2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 Antiqua" pitchFamily="18" charset="0"/>
              </a:rPr>
              <a:t>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ОБЩИЙ ОБЪЕМ ДОХОДОВ   БЮДЖЕТА  НА  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2021-202  ГОДЫ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49400"/>
              </p:ext>
            </p:extLst>
          </p:nvPr>
        </p:nvGraphicFramePr>
        <p:xfrm>
          <a:off x="331647" y="5085185"/>
          <a:ext cx="8416818" cy="16459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34877"/>
                <a:gridCol w="2418385"/>
                <a:gridCol w="1825759"/>
                <a:gridCol w="1524925"/>
                <a:gridCol w="1712872"/>
              </a:tblGrid>
              <a:tr h="238763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Book Antiqua" pitchFamily="18" charset="0"/>
                        </a:rPr>
                        <a:t>Год</a:t>
                      </a:r>
                      <a:endParaRPr lang="ru-RU" sz="12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Book Antiqua" pitchFamily="18" charset="0"/>
                        </a:rPr>
                        <a:t>Общий объем доходов бюджета</a:t>
                      </a:r>
                      <a:endParaRPr lang="ru-RU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Book Antiqua" pitchFamily="18" charset="0"/>
                        </a:rPr>
                        <a:t>в том числе:</a:t>
                      </a:r>
                      <a:endParaRPr lang="ru-RU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3399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97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3399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Book Antiqua" pitchFamily="18" charset="0"/>
                        </a:rPr>
                        <a:t>Налоговые доходы</a:t>
                      </a:r>
                      <a:endParaRPr lang="ru-RU" sz="1200" b="1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Book Antiqua" pitchFamily="18" charset="0"/>
                        </a:rPr>
                        <a:t>Неналоговые доходы</a:t>
                      </a:r>
                      <a:endParaRPr lang="ru-RU" sz="12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Book Antiqua" pitchFamily="18" charset="0"/>
                        </a:rPr>
                        <a:t>Безвозмездные поступления</a:t>
                      </a:r>
                      <a:endParaRPr lang="ru-RU" sz="1200" b="1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91822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3366"/>
                          </a:solidFill>
                          <a:effectLst/>
                          <a:latin typeface="Book Antiqua" pitchFamily="18" charset="0"/>
                        </a:rPr>
                        <a:t>2021</a:t>
                      </a:r>
                      <a:endParaRPr lang="ru-RU" sz="1400" b="1" i="0" dirty="0">
                        <a:solidFill>
                          <a:srgbClr val="003366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9CD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3366"/>
                          </a:solidFill>
                          <a:effectLst/>
                          <a:latin typeface="Book Antiqua" pitchFamily="18" charset="0"/>
                        </a:rPr>
                        <a:t>874 222,0</a:t>
                      </a:r>
                      <a:endParaRPr lang="ru-RU" sz="1400" b="1" i="0" dirty="0" smtClean="0">
                        <a:solidFill>
                          <a:srgbClr val="003366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3366"/>
                          </a:solidFill>
                          <a:effectLst/>
                          <a:latin typeface="Book Antiqua" pitchFamily="18" charset="0"/>
                        </a:rPr>
                        <a:t>236 247,6</a:t>
                      </a:r>
                      <a:endParaRPr lang="ru-RU" sz="1400" b="1" i="0" dirty="0">
                        <a:solidFill>
                          <a:srgbClr val="003366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3366"/>
                          </a:solidFill>
                          <a:effectLst/>
                          <a:latin typeface="Book Antiqua" pitchFamily="18" charset="0"/>
                        </a:rPr>
                        <a:t>100 600,0</a:t>
                      </a:r>
                      <a:endParaRPr lang="ru-RU" sz="1400" b="1" i="0" dirty="0">
                        <a:solidFill>
                          <a:srgbClr val="003366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Book Antiqua" pitchFamily="18" charset="0"/>
                        </a:rPr>
                        <a:t>537 374,4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91822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3366"/>
                          </a:solidFill>
                          <a:effectLst/>
                          <a:latin typeface="Book Antiqua" pitchFamily="18" charset="0"/>
                        </a:rPr>
                        <a:t>2022</a:t>
                      </a:r>
                      <a:endParaRPr lang="ru-RU" sz="1400" b="1" i="0" dirty="0">
                        <a:solidFill>
                          <a:srgbClr val="003366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9CD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3366"/>
                          </a:solidFill>
                          <a:effectLst/>
                          <a:latin typeface="Book Antiqua" pitchFamily="18" charset="0"/>
                        </a:rPr>
                        <a:t>800 388,8</a:t>
                      </a:r>
                      <a:endParaRPr lang="ru-RU" sz="1400" b="1" i="0" dirty="0">
                        <a:solidFill>
                          <a:srgbClr val="003366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3366"/>
                          </a:solidFill>
                          <a:effectLst/>
                          <a:latin typeface="Book Antiqua" pitchFamily="18" charset="0"/>
                        </a:rPr>
                        <a:t>214 367,2</a:t>
                      </a:r>
                      <a:endParaRPr lang="ru-RU" sz="1400" b="1" i="0" dirty="0">
                        <a:solidFill>
                          <a:srgbClr val="003366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3366"/>
                          </a:solidFill>
                          <a:effectLst/>
                          <a:latin typeface="Book Antiqua" pitchFamily="18" charset="0"/>
                        </a:rPr>
                        <a:t>99 550,0</a:t>
                      </a:r>
                      <a:endParaRPr lang="ru-RU" sz="1400" b="1" i="0" dirty="0">
                        <a:solidFill>
                          <a:srgbClr val="003366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Book Antiqua" pitchFamily="18" charset="0"/>
                        </a:rPr>
                        <a:t>486 471,6</a:t>
                      </a:r>
                      <a:endParaRPr lang="ru-RU" sz="1400" b="1" i="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91822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3366"/>
                          </a:solidFill>
                          <a:effectLst/>
                          <a:latin typeface="Book Antiqua" pitchFamily="18" charset="0"/>
                        </a:rPr>
                        <a:t>2023</a:t>
                      </a:r>
                      <a:endParaRPr lang="ru-RU" sz="1400" b="1" i="0" dirty="0">
                        <a:solidFill>
                          <a:srgbClr val="003366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9CD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3366"/>
                          </a:solidFill>
                          <a:effectLst/>
                          <a:latin typeface="Book Antiqua" pitchFamily="18" charset="0"/>
                        </a:rPr>
                        <a:t>793 759,0</a:t>
                      </a:r>
                      <a:endParaRPr lang="ru-RU" sz="1400" b="1" i="0" dirty="0">
                        <a:solidFill>
                          <a:srgbClr val="003366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3366"/>
                          </a:solidFill>
                          <a:effectLst/>
                          <a:latin typeface="Book Antiqua" pitchFamily="18" charset="0"/>
                        </a:rPr>
                        <a:t>220 899,0</a:t>
                      </a:r>
                      <a:endParaRPr lang="ru-RU" sz="1400" b="1" i="0" dirty="0">
                        <a:solidFill>
                          <a:srgbClr val="003366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rgbClr val="003366"/>
                          </a:solidFill>
                          <a:effectLst/>
                          <a:latin typeface="Book Antiqua" pitchFamily="18" charset="0"/>
                        </a:rPr>
                        <a:t>99 550,0</a:t>
                      </a:r>
                      <a:endParaRPr lang="ru-RU" sz="1400" b="1" i="0" dirty="0">
                        <a:solidFill>
                          <a:srgbClr val="003366"/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Book Antiqua" pitchFamily="18" charset="0"/>
                        </a:rPr>
                        <a:t>473 310,0</a:t>
                      </a:r>
                      <a:endParaRPr lang="ru-RU" sz="1400" b="1" i="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31647" y="2066364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Book Antiqua" pitchFamily="18" charset="0"/>
              </a:rPr>
              <a:t>537 374,4</a:t>
            </a:r>
            <a:endParaRPr lang="ru-RU" sz="12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1760" y="3986235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Book Antiqua" pitchFamily="18" charset="0"/>
              </a:rPr>
              <a:t>473 310,0</a:t>
            </a:r>
            <a:endParaRPr lang="ru-RU" sz="12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31623" y="2204863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Book Antiqua" pitchFamily="18" charset="0"/>
              </a:rPr>
              <a:t>486 371,6</a:t>
            </a:r>
            <a:endParaRPr lang="ru-RU" sz="12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47664" y="1567825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Book Antiqua" pitchFamily="18" charset="0"/>
              </a:rPr>
              <a:t>236 247,6</a:t>
            </a:r>
            <a:endParaRPr lang="ru-RU" sz="12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44208" y="1722793"/>
            <a:ext cx="857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Book Antiqua" pitchFamily="18" charset="0"/>
              </a:rPr>
              <a:t>214 367,2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82068" y="2343363"/>
            <a:ext cx="839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Book Antiqua" pitchFamily="18" charset="0"/>
              </a:rPr>
              <a:t>100 600,0</a:t>
            </a:r>
            <a:endParaRPr lang="ru-RU" sz="12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63888" y="3580117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Book Antiqua" pitchFamily="18" charset="0"/>
              </a:rPr>
              <a:t>222 900,4</a:t>
            </a:r>
            <a:endParaRPr lang="ru-RU" sz="12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935" y="66043"/>
            <a:ext cx="756320" cy="98669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-108520" y="50591"/>
            <a:ext cx="9036496" cy="764704"/>
          </a:xfrm>
          <a:prstGeom prst="round2DiagRect">
            <a:avLst/>
          </a:prstGeom>
          <a:pattFill prst="openDmnd">
            <a:fgClr>
              <a:srgbClr val="0099FF"/>
            </a:fgClr>
            <a:bgClr>
              <a:schemeClr val="bg1"/>
            </a:bgClr>
          </a:pattFill>
          <a:ln>
            <a:solidFill>
              <a:schemeClr val="accent2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 Antiqua" pitchFamily="18" charset="0"/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  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ПРОМЫШЛЕННОСТЬ И СЕЛЬСКОЕ ХОЗЯЙСТВО РАЙОНА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889" y="843177"/>
            <a:ext cx="3324225" cy="2288084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9044" y="5179201"/>
            <a:ext cx="2241006" cy="1512168"/>
          </a:xfrm>
          <a:prstGeom prst="rect">
            <a:avLst/>
          </a:prstGeom>
          <a:ln>
            <a:solidFill>
              <a:schemeClr val="tx1">
                <a:lumMod val="8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47" y="2615098"/>
            <a:ext cx="2876550" cy="2114550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88024"/>
            <a:ext cx="3057525" cy="1790700"/>
          </a:xfrm>
          <a:prstGeom prst="rect">
            <a:avLst/>
          </a:prstGeom>
          <a:ln>
            <a:solidFill>
              <a:schemeClr val="tx1">
                <a:lumMod val="8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544" y="843177"/>
            <a:ext cx="2684601" cy="1787945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4346" y="2580357"/>
            <a:ext cx="4247676" cy="2467167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705" y="4891986"/>
            <a:ext cx="2431476" cy="1799383"/>
          </a:xfrm>
          <a:prstGeom prst="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179512" y="188640"/>
            <a:ext cx="8712968" cy="720080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  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ПОНЯТИЕ  МЕЖБЮДЖЕТНЫХ ОТНОШЕНИЙ  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52936"/>
            <a:ext cx="2483768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Выноска-облако 5"/>
          <p:cNvSpPr/>
          <p:nvPr/>
        </p:nvSpPr>
        <p:spPr>
          <a:xfrm>
            <a:off x="827584" y="1556792"/>
            <a:ext cx="1512168" cy="1080120"/>
          </a:xfrm>
          <a:prstGeom prst="cloudCallout">
            <a:avLst/>
          </a:prstGeom>
          <a:gradFill flip="none" rotWithShape="1">
            <a:gsLst>
              <a:gs pos="0">
                <a:srgbClr val="CCECFF">
                  <a:shade val="30000"/>
                  <a:satMod val="115000"/>
                </a:srgbClr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1844824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Нужна помощь?</a:t>
            </a:r>
            <a:endParaRPr lang="ru-RU" sz="1400" b="1" i="1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4" name="Загнутый угол 13"/>
          <p:cNvSpPr/>
          <p:nvPr/>
        </p:nvSpPr>
        <p:spPr>
          <a:xfrm>
            <a:off x="2771800" y="1196752"/>
            <a:ext cx="6264696" cy="2520280"/>
          </a:xfrm>
          <a:prstGeom prst="foldedCorner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/>
          </a:p>
          <a:p>
            <a:pPr algn="ctr"/>
            <a:r>
              <a:rPr lang="ru-RU" b="1" i="1" u="sng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Межбюджетные отношения</a:t>
            </a: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 — взаимоотношения между федеральными органами государственной власти, органами государственной власти субъектов Российской Федерации, органами местного самоуправления по вопросам регулирования бюджетных правоотношений, организации и осуществления бюджетного процесса. 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5" name="Загнутый угол 14"/>
          <p:cNvSpPr/>
          <p:nvPr/>
        </p:nvSpPr>
        <p:spPr>
          <a:xfrm>
            <a:off x="2771800" y="4077072"/>
            <a:ext cx="6264696" cy="1872208"/>
          </a:xfrm>
          <a:prstGeom prst="foldedCorner">
            <a:avLst/>
          </a:prstGeom>
          <a:pattFill prst="openDmnd">
            <a:fgClr>
              <a:schemeClr val="accent1"/>
            </a:fgClr>
            <a:bgClr>
              <a:schemeClr val="bg1"/>
            </a:bgClr>
          </a:patt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2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/>
          </a:p>
          <a:p>
            <a:pPr algn="ctr"/>
            <a:r>
              <a:rPr lang="ru-RU" b="1" i="1" u="sng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Межбюджетные трансферты </a:t>
            </a: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— средства, предоставляемые одним бюджетом бюджетной системы Российской Федерации другому бюджету бюджетной системы Российской Федерации. 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179512" y="188640"/>
            <a:ext cx="8712968" cy="720080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2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 Antiqua" pitchFamily="18" charset="0"/>
              </a:rPr>
              <a:t>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ВИДЫ    МЕЖБЮДЖЕТНЫХ  ТРАНСФЕРТОВ  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79012542"/>
              </p:ext>
            </p:extLst>
          </p:nvPr>
        </p:nvGraphicFramePr>
        <p:xfrm>
          <a:off x="323528" y="1196752"/>
          <a:ext cx="8291512" cy="5543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свинья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36296" y="980728"/>
            <a:ext cx="1770766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179512" y="1484785"/>
          <a:ext cx="4176464" cy="3096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089237093"/>
              </p:ext>
            </p:extLst>
          </p:nvPr>
        </p:nvGraphicFramePr>
        <p:xfrm>
          <a:off x="323528" y="1052736"/>
          <a:ext cx="8820472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179512" y="85700"/>
            <a:ext cx="7488832" cy="836712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СТРУКТУРА  МЕЖБЮДЖЕТНЫХ  ТРАНСФЕРТОВ В  2019-2021  гг.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146" y="85700"/>
            <a:ext cx="741252" cy="96703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0323475"/>
              </p:ext>
            </p:extLst>
          </p:nvPr>
        </p:nvGraphicFramePr>
        <p:xfrm>
          <a:off x="186498" y="958240"/>
          <a:ext cx="8856984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86498" y="121528"/>
            <a:ext cx="8712968" cy="836712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НАПРАВЛЕНИЯ РАСХОДОВАНИЯ СРЕДСТВ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116604"/>
              </p:ext>
            </p:extLst>
          </p:nvPr>
        </p:nvGraphicFramePr>
        <p:xfrm>
          <a:off x="276931" y="995408"/>
          <a:ext cx="878497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07504" y="126431"/>
            <a:ext cx="7848872" cy="836712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СТРУКТУРА  РАСХОДОВ  БЮДЖЕТА ПО </a:t>
            </a:r>
          </a:p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ОТРАСЛЯМ  В  2019  ГОДУ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146" y="85700"/>
            <a:ext cx="741252" cy="96703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ru-RU" sz="1800" b="1" dirty="0" smtClean="0">
                <a:ln w="10541" cmpd="sng">
                  <a:solidFill>
                    <a:srgbClr val="00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n w="10541" cmpd="sng">
                  <a:solidFill>
                    <a:srgbClr val="00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AF32B-B72C-4425-B4BA-32C4F705CDC7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43" name="Прямоугольник с двумя скругленными противолежащими углами 42"/>
          <p:cNvSpPr/>
          <p:nvPr/>
        </p:nvSpPr>
        <p:spPr>
          <a:xfrm>
            <a:off x="107504" y="0"/>
            <a:ext cx="8928992" cy="692696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45720" tIns="0" rIns="45720" bIns="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ЗАЧЕМ НУЖЕН ПРОГРАММНЫЙ  БЮДЖЕТ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395536" y="908721"/>
            <a:ext cx="84969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0099"/>
                </a:solidFill>
                <a:latin typeface="Book Antiqua" pitchFamily="18" charset="0"/>
              </a:rPr>
              <a:t>	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Бюджет формируется в программном формате на основе муниципальных программ. Это связано со вступившими в силу изменениями в Бюджетный кодекс РФ в 2014 году. </a:t>
            </a:r>
          </a:p>
          <a:p>
            <a:pPr algn="just"/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	Каждая муниципальная программа увязывает бюджетные ассигнования с результатами их использования для достижения заявленных целей. Таким образом, программный бюджет призван повысить качество формирования и исполнения главного финансового 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документа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. 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491880" y="2924944"/>
            <a:ext cx="5472608" cy="1202432"/>
          </a:xfrm>
          <a:prstGeom prst="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распоряжении. 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491880" y="4221088"/>
            <a:ext cx="5472608" cy="1058416"/>
          </a:xfrm>
          <a:prstGeom prst="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Обеспечение прозрачности расходования бюджетных средств, что позволяет увязать результаты, достигнутые в ходе реализации программ с бюджетными ресурсами, направленными на их достижение. 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491880" y="5445224"/>
            <a:ext cx="5472608" cy="1058416"/>
          </a:xfrm>
          <a:prstGeom prst="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Четкая определенная ответственность за достижение результатов. Вытекает из необходимости назначения исполнителя и соисполнителей, ответственных за реализацию муниципальной программы. 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88" name="Овал 87"/>
          <p:cNvSpPr/>
          <p:nvPr/>
        </p:nvSpPr>
        <p:spPr>
          <a:xfrm>
            <a:off x="143508" y="4346259"/>
            <a:ext cx="2304256" cy="15121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Программный</a:t>
            </a:r>
            <a:r>
              <a:rPr lang="ru-RU" sz="1600" dirty="0" smtClean="0">
                <a:solidFill>
                  <a:srgbClr val="000099"/>
                </a:solidFill>
                <a:latin typeface="Book Antiqua" pitchFamily="18" charset="0"/>
              </a:rPr>
              <a:t>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бюджет , это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89" name="Левая фигурная скобка 88"/>
          <p:cNvSpPr/>
          <p:nvPr/>
        </p:nvSpPr>
        <p:spPr>
          <a:xfrm>
            <a:off x="2843808" y="3717032"/>
            <a:ext cx="371472" cy="2664296"/>
          </a:xfrm>
          <a:prstGeom prst="leftBrace">
            <a:avLst/>
          </a:prstGeom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0" name="Рисунок 89" descr="для программ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636912"/>
            <a:ext cx="2232248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Прямая соединительная линия 40"/>
          <p:cNvCxnSpPr/>
          <p:nvPr/>
        </p:nvCxnSpPr>
        <p:spPr>
          <a:xfrm>
            <a:off x="7452320" y="4797152"/>
            <a:ext cx="0" cy="72008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ru-RU" sz="1800" b="1" dirty="0" smtClean="0">
                <a:ln w="10541" cmpd="sng">
                  <a:solidFill>
                    <a:srgbClr val="00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n w="10541" cmpd="sng">
                  <a:solidFill>
                    <a:srgbClr val="00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AF32B-B72C-4425-B4BA-32C4F705CDC7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43" name="Прямоугольник с двумя скругленными противолежащими углами 42"/>
          <p:cNvSpPr/>
          <p:nvPr/>
        </p:nvSpPr>
        <p:spPr>
          <a:xfrm>
            <a:off x="107504" y="0"/>
            <a:ext cx="8928992" cy="692696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45720" tIns="0" rIns="45720" bIns="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МУНИЦИПАЛЬНЫЕ   ПРОГРАММЫ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395536" y="908721"/>
            <a:ext cx="84969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0099"/>
                </a:solidFill>
                <a:latin typeface="Book Antiqua" pitchFamily="18" charset="0"/>
              </a:rPr>
              <a:t>	</a:t>
            </a:r>
            <a:endParaRPr lang="ru-RU" sz="1600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2843808" y="908720"/>
            <a:ext cx="6120680" cy="1296144"/>
          </a:xfrm>
          <a:prstGeom prst="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u="sng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Муниципальная программа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- это совокупность мер, направленных на достижение единой цели, задач и ожидаемого результата, определение и реализацию которых осуществляет распорядитель бюджетных средств соответственно возложенных на него функций. 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764704"/>
            <a:ext cx="2483768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бюдже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2132856"/>
            <a:ext cx="1152128" cy="115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5436096" y="321297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БЮДЖЕТ</a:t>
            </a:r>
            <a:endParaRPr lang="ru-RU" sz="1600" u="sng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18" name="Рисунок 17" descr="программные расходы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87824" y="3140968"/>
            <a:ext cx="1512168" cy="1265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непрограммные расходы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68344" y="3284984"/>
            <a:ext cx="1369288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TextBox 19"/>
          <p:cNvSpPr txBox="1"/>
          <p:nvPr/>
        </p:nvSpPr>
        <p:spPr>
          <a:xfrm>
            <a:off x="4283968" y="3861048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u="sng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Программные расходы</a:t>
            </a:r>
            <a:endParaRPr lang="ru-RU" sz="1400" u="sng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56176" y="3933056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u="sng" dirty="0" err="1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Непрограммные</a:t>
            </a:r>
            <a:r>
              <a:rPr lang="ru-RU" sz="1400" u="sng" dirty="0" smtClean="0">
                <a:solidFill>
                  <a:srgbClr val="000099"/>
                </a:solidFill>
                <a:latin typeface="Book Antiqua" pitchFamily="18" charset="0"/>
              </a:rPr>
              <a:t> </a:t>
            </a:r>
            <a:r>
              <a:rPr lang="ru-RU" sz="1400" u="sng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расходы</a:t>
            </a:r>
            <a:endParaRPr lang="ru-RU" sz="1400" u="sng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3" name="Левая фигурная скобка 22"/>
          <p:cNvSpPr/>
          <p:nvPr/>
        </p:nvSpPr>
        <p:spPr>
          <a:xfrm rot="5400000">
            <a:off x="5851576" y="3085528"/>
            <a:ext cx="299464" cy="1274440"/>
          </a:xfrm>
          <a:prstGeom prst="leftBrace">
            <a:avLst>
              <a:gd name="adj1" fmla="val 0"/>
              <a:gd name="adj2" fmla="val 50000"/>
            </a:avLst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24" name="Левая фигурная скобка 23"/>
          <p:cNvSpPr/>
          <p:nvPr/>
        </p:nvSpPr>
        <p:spPr>
          <a:xfrm>
            <a:off x="2699792" y="5589240"/>
            <a:ext cx="72008" cy="4571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Левая фигурная скобка 26"/>
          <p:cNvSpPr/>
          <p:nvPr/>
        </p:nvSpPr>
        <p:spPr>
          <a:xfrm rot="5400000">
            <a:off x="4644008" y="2348880"/>
            <a:ext cx="792088" cy="4824536"/>
          </a:xfrm>
          <a:prstGeom prst="leftBrace">
            <a:avLst>
              <a:gd name="adj1" fmla="val 0"/>
              <a:gd name="adj2" fmla="val 50165"/>
            </a:avLst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0099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635896" y="4725144"/>
            <a:ext cx="0" cy="504056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084168" y="4725144"/>
            <a:ext cx="0" cy="792088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с одним скругленным углом 33"/>
          <p:cNvSpPr/>
          <p:nvPr/>
        </p:nvSpPr>
        <p:spPr>
          <a:xfrm>
            <a:off x="1475656" y="5013176"/>
            <a:ext cx="1656184" cy="792088"/>
          </a:xfrm>
          <a:prstGeom prst="round1Rect">
            <a:avLst/>
          </a:prstGeom>
          <a:gradFill flip="none" rotWithShape="1">
            <a:gsLst>
              <a:gs pos="0">
                <a:srgbClr val="00CCFF">
                  <a:shade val="30000"/>
                  <a:satMod val="115000"/>
                </a:srgbClr>
              </a:gs>
              <a:gs pos="50000">
                <a:srgbClr val="00CCFF">
                  <a:shade val="67500"/>
                  <a:satMod val="115000"/>
                </a:srgbClr>
              </a:gs>
              <a:gs pos="100000">
                <a:srgbClr val="00CC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Социальной направленности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5" name="Прямоугольник с одним скругленным углом 34"/>
          <p:cNvSpPr/>
          <p:nvPr/>
        </p:nvSpPr>
        <p:spPr>
          <a:xfrm>
            <a:off x="3237404" y="5157192"/>
            <a:ext cx="1656184" cy="792088"/>
          </a:xfrm>
          <a:prstGeom prst="round1Rect">
            <a:avLst/>
          </a:prstGeom>
          <a:gradFill flip="none" rotWithShape="1">
            <a:gsLst>
              <a:gs pos="0">
                <a:srgbClr val="00CCFF">
                  <a:shade val="30000"/>
                  <a:satMod val="115000"/>
                </a:srgbClr>
              </a:gs>
              <a:gs pos="50000">
                <a:srgbClr val="00CCFF">
                  <a:shade val="67500"/>
                  <a:satMod val="115000"/>
                </a:srgbClr>
              </a:gs>
              <a:gs pos="100000">
                <a:srgbClr val="00CC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Общего характера</a:t>
            </a: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 </a:t>
            </a:r>
            <a:endParaRPr lang="ru-RU" sz="1600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6" name="Прямоугольник с одним скругленным углом 35"/>
          <p:cNvSpPr/>
          <p:nvPr/>
        </p:nvSpPr>
        <p:spPr>
          <a:xfrm>
            <a:off x="4932040" y="5301208"/>
            <a:ext cx="1656184" cy="792088"/>
          </a:xfrm>
          <a:prstGeom prst="round1Rect">
            <a:avLst/>
          </a:prstGeom>
          <a:gradFill flip="none" rotWithShape="1">
            <a:gsLst>
              <a:gs pos="0">
                <a:srgbClr val="00CCFF">
                  <a:shade val="30000"/>
                  <a:satMod val="115000"/>
                </a:srgbClr>
              </a:gs>
              <a:gs pos="50000">
                <a:srgbClr val="00CCFF">
                  <a:shade val="67500"/>
                  <a:satMod val="115000"/>
                </a:srgbClr>
              </a:gs>
              <a:gs pos="100000">
                <a:srgbClr val="00CC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На поддержку отраслей экономики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7" name="Прямоугольник с одним скругленным углом 36"/>
          <p:cNvSpPr/>
          <p:nvPr/>
        </p:nvSpPr>
        <p:spPr>
          <a:xfrm>
            <a:off x="6660232" y="5445224"/>
            <a:ext cx="1728192" cy="792088"/>
          </a:xfrm>
          <a:prstGeom prst="round1Rect">
            <a:avLst/>
          </a:prstGeom>
          <a:gradFill flip="none" rotWithShape="1">
            <a:gsLst>
              <a:gs pos="0">
                <a:srgbClr val="00CCFF">
                  <a:shade val="30000"/>
                  <a:satMod val="115000"/>
                </a:srgbClr>
              </a:gs>
              <a:gs pos="50000">
                <a:srgbClr val="00CCFF">
                  <a:shade val="67500"/>
                  <a:satMod val="115000"/>
                </a:srgbClr>
              </a:gs>
              <a:gs pos="100000">
                <a:srgbClr val="00CC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На развитие образования, культуры и спорта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79512" y="2780928"/>
            <a:ext cx="2376264" cy="21602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Бюджет муниципального района является </a:t>
            </a: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программным бюджетом.</a:t>
            </a:r>
            <a:r>
              <a:rPr lang="ru-RU" sz="1300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 Формирование и исполнение расходной части бюджета происходит через реализацию муниципальных программ.</a:t>
            </a:r>
            <a:endParaRPr lang="ru-RU" sz="1300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49" name="Рисунок 48" descr="соц политик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91680" y="5788166"/>
            <a:ext cx="1152128" cy="1069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 descr="экономика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48064" y="5990394"/>
            <a:ext cx="1296144" cy="867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образование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956376" y="5777880"/>
            <a:ext cx="854391" cy="108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менеджмент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91880" y="5993904"/>
            <a:ext cx="1152128" cy="864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126431"/>
            <a:ext cx="7920880" cy="1124744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ru-RU" sz="2400" cap="none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СТРУКТУРА  РАСХОДОВ  БЮДЖЕТА </a:t>
            </a:r>
            <a:br>
              <a:rPr lang="ru-RU" sz="2400" cap="none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400" cap="none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ПО   ПРОГРАММНЫМ   И   НЕПРОГРАММНЫМ НАПРАВЛЕНИЯМ  ДЕЯТЕЛЬНОСТИ В  2021-2023  гг.</a:t>
            </a:r>
            <a:endParaRPr lang="ru-RU" sz="2400" cap="none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17" name="Содержимое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702657"/>
              </p:ext>
            </p:extLst>
          </p:nvPr>
        </p:nvGraphicFramePr>
        <p:xfrm>
          <a:off x="1763688" y="1484784"/>
          <a:ext cx="2592288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7956424" y="1124744"/>
            <a:ext cx="1187576" cy="359991"/>
          </a:xfrm>
          <a:prstGeom prst="roundRect">
            <a:avLst/>
          </a:prstGeom>
          <a:pattFill prst="openDmnd">
            <a:fgClr>
              <a:srgbClr val="0099FF"/>
            </a:fgClr>
            <a:bgClr>
              <a:schemeClr val="bg1"/>
            </a:bgClr>
          </a:pattFill>
          <a:ln w="9525" cap="flat" cmpd="sng" algn="ctr">
            <a:solidFill>
              <a:schemeClr val="accent5">
                <a:lumMod val="75000"/>
              </a:scheme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тыс. руб.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18" name="Содержимое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8001404"/>
              </p:ext>
            </p:extLst>
          </p:nvPr>
        </p:nvGraphicFramePr>
        <p:xfrm>
          <a:off x="4139952" y="1412776"/>
          <a:ext cx="2664296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Содержимое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146354"/>
              </p:ext>
            </p:extLst>
          </p:nvPr>
        </p:nvGraphicFramePr>
        <p:xfrm>
          <a:off x="6588224" y="1448780"/>
          <a:ext cx="2592288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09950" y="292494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865 141,0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36296" y="292494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767 332,7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2276872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Расходы бюджета на 2021-2023 годы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528" y="3976472"/>
            <a:ext cx="8280920" cy="584775"/>
          </a:xfrm>
          <a:prstGeom prst="rect">
            <a:avLst/>
          </a:prstGeom>
          <a:solidFill>
            <a:schemeClr val="accent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Расходы в рамках          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865 141,0                                 782 912,6                              767 332,7</a:t>
            </a:r>
            <a:endParaRPr lang="ru-RU" sz="1600" b="1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  <a:p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программ                             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98,9%                                      97,8%                                     96,6%</a:t>
            </a:r>
            <a:endParaRPr lang="ru-RU" sz="1600" b="1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528" y="5085184"/>
            <a:ext cx="8280920" cy="584775"/>
          </a:xfrm>
          <a:prstGeom prst="rect">
            <a:avLst/>
          </a:prstGeom>
          <a:solidFill>
            <a:srgbClr val="00FF99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0099"/>
                </a:solidFill>
                <a:latin typeface="Book Antiqua" pitchFamily="18" charset="0"/>
              </a:rPr>
              <a:t>Непрограммные             </a:t>
            </a:r>
            <a:r>
              <a:rPr lang="ru-RU" sz="1600" b="1" dirty="0" smtClean="0">
                <a:solidFill>
                  <a:srgbClr val="000099"/>
                </a:solidFill>
                <a:latin typeface="Book Antiqua" pitchFamily="18" charset="0"/>
              </a:rPr>
              <a:t>9 081,0                                     7 993,3                                 7 073,3</a:t>
            </a:r>
            <a:endParaRPr lang="ru-RU" sz="16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r>
              <a:rPr lang="ru-RU" sz="1600" b="1" dirty="0" smtClean="0">
                <a:solidFill>
                  <a:srgbClr val="000099"/>
                </a:solidFill>
                <a:latin typeface="Book Antiqua" pitchFamily="18" charset="0"/>
              </a:rPr>
              <a:t>расходы                               </a:t>
            </a:r>
            <a:r>
              <a:rPr lang="ru-RU" sz="1600" b="1" dirty="0" smtClean="0">
                <a:solidFill>
                  <a:srgbClr val="000099"/>
                </a:solidFill>
                <a:latin typeface="Book Antiqua" pitchFamily="18" charset="0"/>
              </a:rPr>
              <a:t>1,1 </a:t>
            </a:r>
            <a:r>
              <a:rPr lang="ru-RU" sz="1600" b="1" dirty="0" smtClean="0">
                <a:solidFill>
                  <a:srgbClr val="000099"/>
                </a:solidFill>
                <a:latin typeface="Book Antiqua" pitchFamily="18" charset="0"/>
              </a:rPr>
              <a:t>%                                           </a:t>
            </a:r>
            <a:r>
              <a:rPr lang="ru-RU" sz="1600" b="1" dirty="0" smtClean="0">
                <a:solidFill>
                  <a:srgbClr val="000099"/>
                </a:solidFill>
                <a:latin typeface="Book Antiqua" pitchFamily="18" charset="0"/>
              </a:rPr>
              <a:t>1,0%                                      0,9 </a:t>
            </a:r>
            <a:r>
              <a:rPr lang="ru-RU" sz="1600" b="1" dirty="0" smtClean="0">
                <a:solidFill>
                  <a:srgbClr val="000099"/>
                </a:solidFill>
                <a:latin typeface="Book Antiqua" pitchFamily="18" charset="0"/>
              </a:rPr>
              <a:t>%</a:t>
            </a:r>
            <a:endParaRPr lang="ru-RU" sz="1600" b="1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528" y="6021288"/>
            <a:ext cx="8280920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Условно- утвержденные                                                9 483,0                                  19 353,0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Book Antiqua" pitchFamily="18" charset="0"/>
              </a:rPr>
              <a:t>расходы                                                                                   3,0%                                       6,0 %</a:t>
            </a:r>
            <a:endParaRPr lang="ru-RU" sz="16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146" y="85700"/>
            <a:ext cx="741252" cy="96703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2771800" y="260648"/>
            <a:ext cx="5220072" cy="936104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45720" tIns="0" rIns="45720" bIns="0" rtlCol="0" anchor="ctr" anchorCtr="0">
            <a:noAutofit/>
          </a:bodyPr>
          <a:lstStyle/>
          <a:p>
            <a:pPr algn="ctr"/>
            <a:r>
              <a:rPr lang="ru-RU" sz="1800" cap="none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Муниципальные программы Добринского</a:t>
            </a:r>
            <a:br>
              <a:rPr lang="ru-RU" sz="1800" cap="none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1800" cap="none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муниципального района</a:t>
            </a:r>
            <a:endParaRPr lang="ru-RU" sz="1800" dirty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87824" y="3212976"/>
            <a:ext cx="1187576" cy="359991"/>
          </a:xfrm>
          <a:prstGeom prst="roundRect">
            <a:avLst/>
          </a:prstGeom>
          <a:solidFill>
            <a:srgbClr val="0099FF"/>
          </a:solidFill>
          <a:ln w="9525" cap="flat" cmpd="sng" algn="ctr">
            <a:solidFill>
              <a:srgbClr val="0066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rgbClr val="DBF5F9">
                    <a:lumMod val="10000"/>
                  </a:srgbClr>
                </a:solidFill>
                <a:latin typeface="Book Antiqua" pitchFamily="18" charset="0"/>
              </a:rPr>
              <a:t>тыс. руб.</a:t>
            </a:r>
            <a:endParaRPr lang="ru-RU" sz="1400" b="1" dirty="0">
              <a:solidFill>
                <a:srgbClr val="DBF5F9">
                  <a:lumMod val="10000"/>
                </a:srgbClr>
              </a:solidFill>
              <a:latin typeface="Book Antiqua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071722"/>
              </p:ext>
            </p:extLst>
          </p:nvPr>
        </p:nvGraphicFramePr>
        <p:xfrm>
          <a:off x="1409964" y="1556792"/>
          <a:ext cx="7554523" cy="482453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42009"/>
                <a:gridCol w="3560197"/>
                <a:gridCol w="1126553"/>
                <a:gridCol w="1178228"/>
                <a:gridCol w="1247536"/>
              </a:tblGrid>
              <a:tr h="3955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99"/>
                          </a:solidFill>
                          <a:effectLst/>
                        </a:rPr>
                        <a:t>№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i="1" dirty="0">
                          <a:solidFill>
                            <a:srgbClr val="000099"/>
                          </a:solidFill>
                          <a:effectLst/>
                        </a:rPr>
                        <a:t>п/п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i="1" dirty="0">
                          <a:solidFill>
                            <a:srgbClr val="000099"/>
                          </a:solidFill>
                          <a:effectLst/>
                        </a:rPr>
                        <a:t>Наименование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i="1" dirty="0">
                          <a:solidFill>
                            <a:srgbClr val="000099"/>
                          </a:solidFill>
                          <a:effectLst/>
                        </a:rPr>
                        <a:t>программы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99"/>
                          </a:solidFill>
                          <a:effectLst/>
                        </a:rPr>
                        <a:t>2019 год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99"/>
                          </a:solidFill>
                          <a:effectLst/>
                        </a:rPr>
                        <a:t>2020 год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99"/>
                          </a:solidFill>
                          <a:effectLst/>
                        </a:rPr>
                        <a:t>2021 год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</a:tr>
              <a:tr h="5675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99"/>
                          </a:solidFill>
                          <a:effectLst/>
                        </a:rPr>
                        <a:t>1.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"Создание условий для развития экономики Добринского муниципального района на 2019-2024 годы"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5 727,5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5 779,0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5 381,4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1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99"/>
                          </a:solidFill>
                          <a:effectLst/>
                        </a:rPr>
                        <a:t>2.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"Развитие социальной сферы Добринского муниципального района на 2019-2024годы"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152 188,7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137 268,2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131 453,9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567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99"/>
                          </a:solidFill>
                          <a:effectLst/>
                        </a:rPr>
                        <a:t>3.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"Обеспечение населения Добринского муниципального района качественной инфраструктурой и услугами ЖКХ на 2019-2024годы "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172 940,7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131 612,2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121 212,3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567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99"/>
                          </a:solidFill>
                          <a:effectLst/>
                        </a:rPr>
                        <a:t>4.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"Создание условий для обеспечения общественной безопасности населения и территории Добринского муниципального района на 2019-2024годы "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7 824,2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6 024,0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6 024,0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09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99"/>
                          </a:solidFill>
                          <a:effectLst/>
                        </a:rPr>
                        <a:t>5.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"Развитие системы эффективного муниципального управления Добринского муниципального района на 2019-2024годы "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64 848,8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64 622,3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61 778,6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18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99"/>
                          </a:solidFill>
                          <a:effectLst/>
                        </a:rPr>
                        <a:t>6.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"Развитие образования Добринского муниципального района на 2019-2024годы "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461 611,1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437 606,9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441 482,4</a:t>
                      </a:r>
                      <a:endParaRPr lang="ru-RU" sz="11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750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99"/>
                          </a:solidFill>
                          <a:effectLst/>
                        </a:rPr>
                        <a:t> 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99"/>
                          </a:solidFill>
                          <a:effectLst/>
                        </a:rPr>
                        <a:t> 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99"/>
                          </a:solidFill>
                          <a:effectLst/>
                        </a:rPr>
                        <a:t> </a:t>
                      </a:r>
                      <a:endParaRPr lang="ru-RU" sz="1100" i="1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 anchor="ctr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Итого по Муниципальным программам</a:t>
                      </a:r>
                      <a:endParaRPr lang="ru-RU" sz="12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865 141,0</a:t>
                      </a:r>
                      <a:endParaRPr lang="ru-RU" sz="12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782 912,6</a:t>
                      </a:r>
                      <a:endParaRPr lang="ru-RU" sz="12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767 332,7</a:t>
                      </a:r>
                      <a:endParaRPr lang="ru-RU" sz="1200" b="1" i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47" marR="64147" marT="0" marB="0">
                    <a:lnL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8" name="Рисунок 17" descr="управлен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2156833" cy="108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финансы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383" y="5117369"/>
            <a:ext cx="1910449" cy="174063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146" y="85700"/>
            <a:ext cx="741252" cy="96703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79512" y="188640"/>
            <a:ext cx="8712968" cy="720080"/>
          </a:xfrm>
          <a:prstGeom prst="round2DiagRect">
            <a:avLst/>
          </a:prstGeo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2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45720" tIns="0" rIns="45720" bIns="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ИСТОЧНИКИ  РАЗМЕЩЕНИЯ  ИНФОРМАЦИИ  О  БЮДЖЕТЕ</a:t>
            </a:r>
            <a:endParaRPr lang="ru-RU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67544" y="1196752"/>
            <a:ext cx="8352928" cy="5400600"/>
          </a:xfrm>
          <a:pattFill prst="openDmnd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Официальный сайт Администрации Добринского муниципального  района Липецкой области</a:t>
            </a:r>
          </a:p>
          <a:p>
            <a:pPr algn="just"/>
            <a:endParaRPr lang="ru-RU" sz="24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  <a:p>
            <a:pPr algn="ctr">
              <a:buNone/>
            </a:pPr>
            <a:r>
              <a:rPr lang="en-US" sz="30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  <a:hlinkClick r:id="rId2"/>
              </a:rPr>
              <a:t>admdobrinka.ru</a:t>
            </a:r>
            <a:endParaRPr lang="ru-RU" sz="3000" b="1" dirty="0" smtClean="0">
              <a:ln w="12700">
                <a:solidFill>
                  <a:srgbClr val="0000FF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 Antiqua" pitchFamily="18" charset="0"/>
            </a:endParaRPr>
          </a:p>
          <a:p>
            <a:pPr algn="ctr">
              <a:buNone/>
            </a:pPr>
            <a:endParaRPr lang="ru-RU" sz="2400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Официальное печатное издание</a:t>
            </a:r>
          </a:p>
          <a:p>
            <a:pPr algn="ctr">
              <a:buNone/>
            </a:pPr>
            <a:r>
              <a:rPr lang="en-US" sz="30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    </a:t>
            </a:r>
            <a:r>
              <a:rPr lang="ru-RU" sz="30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66FF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МАУ «Редакция газеты «</a:t>
            </a:r>
            <a:r>
              <a:rPr lang="ru-RU" sz="3000" b="1" dirty="0" err="1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66FF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Добринские</a:t>
            </a:r>
            <a:r>
              <a:rPr lang="ru-RU" sz="30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66FF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 Antiqua" pitchFamily="18" charset="0"/>
              </a:rPr>
              <a:t> вести»</a:t>
            </a:r>
          </a:p>
          <a:p>
            <a:pPr algn="ctr">
              <a:buNone/>
            </a:pPr>
            <a:endParaRPr lang="ru-RU" sz="24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>
              <a:buNone/>
            </a:pPr>
            <a:endParaRPr lang="ru-RU" sz="2400" dirty="0" smtClean="0"/>
          </a:p>
          <a:p>
            <a:pPr algn="ctr">
              <a:buNone/>
            </a:pPr>
            <a:endParaRPr lang="ru-RU" sz="24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ctr">
              <a:buNone/>
            </a:pPr>
            <a:endParaRPr lang="ru-RU" sz="3000" b="1" dirty="0" smtClean="0">
              <a:ln w="12700">
                <a:solidFill>
                  <a:srgbClr val="0000FF"/>
                </a:solidFill>
                <a:prstDash val="solid"/>
              </a:ln>
              <a:solidFill>
                <a:srgbClr val="0099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 Antiqua" pitchFamily="18" charset="0"/>
            </a:endParaRPr>
          </a:p>
          <a:p>
            <a:pPr algn="ctr">
              <a:buNone/>
            </a:pPr>
            <a:endParaRPr lang="ru-RU" sz="3000" b="1" dirty="0" smtClean="0">
              <a:ln w="12700">
                <a:solidFill>
                  <a:srgbClr val="0000FF"/>
                </a:solidFill>
                <a:prstDash val="solid"/>
              </a:ln>
              <a:solidFill>
                <a:srgbClr val="0099FF"/>
              </a:solidFill>
              <a:latin typeface="Book Antiqua" pitchFamily="18" charset="0"/>
            </a:endParaRPr>
          </a:p>
          <a:p>
            <a:pPr algn="just">
              <a:buNone/>
            </a:pPr>
            <a:endParaRPr lang="ru-RU" sz="2400" dirty="0">
              <a:solidFill>
                <a:schemeClr val="tx2">
                  <a:lumMod val="1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5013176"/>
            <a:ext cx="3314700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40871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000" dirty="0" smtClean="0">
                <a:latin typeface="Book Antiqua" pitchFamily="18" charset="0"/>
              </a:rPr>
              <a:t>   </a:t>
            </a:r>
            <a:r>
              <a:rPr lang="ru-RU" sz="2000" b="1" dirty="0" smtClean="0">
                <a:solidFill>
                  <a:srgbClr val="000099"/>
                </a:solidFill>
                <a:latin typeface="Book Antiqua" pitchFamily="18" charset="0"/>
              </a:rPr>
              <a:t> 		</a:t>
            </a:r>
            <a: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Управлением финансов Администрации Добринского муниципального района Липецкой области подготовлена презентация «Бюджет для граждан к проекту решения «О районном бюджете на 2019 год и плановый период 2020 и 2021 годов». </a:t>
            </a:r>
          </a:p>
          <a:p>
            <a:pPr algn="just">
              <a:buNone/>
            </a:pPr>
            <a: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		В настоящем документе  мы постарались в доступной и понятной форме изложить принципы формирования бюджета нашего района, а также показать  на какие цели и в каких объемах  направляются бюджетные средства, что позволит всем заинтересованным жителям Добринского района принять активное участие в обсуждении  проектов бюджета на последующие годы  и итогах их исполнения.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Информация для контактов: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Адрес:   399430, Липецкая область,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 п. Добринка,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 ул. Октябрьская, д.25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Телефон: 47462 (2-17-58)</a:t>
            </a:r>
          </a:p>
          <a:p>
            <a:pPr algn="ctr">
              <a:buNone/>
            </a:pPr>
            <a:r>
              <a:rPr lang="en-US" sz="18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E-mail</a:t>
            </a:r>
            <a: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: </a:t>
            </a:r>
            <a:r>
              <a:rPr lang="en-US" sz="1800" dirty="0" smtClean="0">
                <a:solidFill>
                  <a:schemeClr val="accent4">
                    <a:lumMod val="75000"/>
                  </a:schemeClr>
                </a:solidFill>
                <a:hlinkClick r:id="rId2"/>
              </a:rPr>
              <a:t>dobrinka@fin.lipetsk.ru</a:t>
            </a:r>
            <a:endParaRPr lang="ru-RU" sz="1800" dirty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Руководитель управления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 финансов</a:t>
            </a:r>
          </a:p>
          <a:p>
            <a:pPr algn="ctr">
              <a:buNone/>
            </a:pPr>
            <a:r>
              <a:rPr lang="ru-RU" sz="1800" b="1" dirty="0" err="1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В.Т.Неворова</a:t>
            </a:r>
            <a:endParaRPr lang="en-US" sz="1800" b="1" dirty="0" smtClean="0">
              <a:solidFill>
                <a:schemeClr val="accent4">
                  <a:lumMod val="75000"/>
                </a:schemeClr>
              </a:solidFill>
              <a:latin typeface="Book Antiqua" pitchFamily="18" charset="0"/>
            </a:endParaRPr>
          </a:p>
          <a:p>
            <a:pPr algn="just">
              <a:buNone/>
            </a:pPr>
            <a:endParaRPr lang="ru-RU" sz="18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just">
              <a:buNone/>
            </a:pPr>
            <a:endParaRPr lang="ru-RU" sz="18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ctr">
              <a:buNone/>
            </a:pPr>
            <a:endParaRPr lang="ru-RU" sz="1800" b="1" dirty="0" smtClean="0">
              <a:solidFill>
                <a:srgbClr val="000099"/>
              </a:solidFill>
              <a:latin typeface="Book Antiqua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4486617"/>
            <a:ext cx="2751249" cy="182270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86" y="4461790"/>
            <a:ext cx="2767835" cy="18475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13069</TotalTime>
  <Words>1843</Words>
  <Application>Microsoft Office PowerPoint</Application>
  <PresentationFormat>Экран (4:3)</PresentationFormat>
  <Paragraphs>350</Paragraphs>
  <Slides>25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5" baseType="lpstr">
      <vt:lpstr>Arial Unicode MS</vt:lpstr>
      <vt:lpstr>Arial</vt:lpstr>
      <vt:lpstr>Book Antiqua</vt:lpstr>
      <vt:lpstr>Bookman Old Style</vt:lpstr>
      <vt:lpstr>Calibri</vt:lpstr>
      <vt:lpstr>Times New Roman</vt:lpstr>
      <vt:lpstr>Trebuchet MS</vt:lpstr>
      <vt:lpstr>Wingdings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Основы для формирования проекта бюджета на 2017 год и на плановый период 2018 и 2019 годов</vt:lpstr>
      <vt:lpstr>ОСНОВНЫЕ ПОКАЗАТЕЛИ ПРОГНОЗА СОЦИАЛЬНО-ЭКОНОМИЧЕСКОГО РАЗВИТИЯ</vt:lpstr>
      <vt:lpstr> ОСНОВНЫЕ  НАПРАВЛЕНИЯ  НАЛОГОВОЙ  И БЮДЖЕТНОЙ     ПОЛИТИКИ  </vt:lpstr>
      <vt:lpstr> ОСНОВНЫЕ НАПРАВЛЕНИЯ   НАЛОГОВОЙ И БЮДЖЕТНОЙ ПОЛИТИКИ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СТРУКТУРА  РАСХОДОВ  БЮДЖЕТА   ПО   ПРОГРАММНЫМ   И   НЕПРОГРАММНЫМ НАПРАВЛЕНИЯМ  ДЕЯТЕЛЬНОСТИ В  2021-2023  гг.</vt:lpstr>
      <vt:lpstr>Муниципальные программы Добринского муниципального района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wizard</dc:creator>
  <cp:lastModifiedBy>User</cp:lastModifiedBy>
  <cp:revision>1806</cp:revision>
  <dcterms:modified xsi:type="dcterms:W3CDTF">2021-01-25T08:52:09Z</dcterms:modified>
</cp:coreProperties>
</file>