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59" r:id="rId4"/>
    <p:sldId id="290" r:id="rId5"/>
    <p:sldId id="261" r:id="rId6"/>
    <p:sldId id="265" r:id="rId7"/>
    <p:sldId id="288" r:id="rId8"/>
    <p:sldId id="303" r:id="rId9"/>
    <p:sldId id="300" r:id="rId10"/>
    <p:sldId id="302" r:id="rId11"/>
    <p:sldId id="268" r:id="rId12"/>
    <p:sldId id="272" r:id="rId13"/>
    <p:sldId id="295" r:id="rId14"/>
    <p:sldId id="296" r:id="rId15"/>
    <p:sldId id="271" r:id="rId16"/>
    <p:sldId id="297" r:id="rId17"/>
    <p:sldId id="270" r:id="rId18"/>
    <p:sldId id="284" r:id="rId19"/>
    <p:sldId id="298" r:id="rId20"/>
    <p:sldId id="280" r:id="rId21"/>
    <p:sldId id="275" r:id="rId22"/>
    <p:sldId id="276" r:id="rId23"/>
    <p:sldId id="282" r:id="rId24"/>
    <p:sldId id="278" r:id="rId25"/>
    <p:sldId id="279" r:id="rId26"/>
    <p:sldId id="285" r:id="rId27"/>
    <p:sldId id="287" r:id="rId28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4F0F"/>
    <a:srgbClr val="33CCCC"/>
    <a:srgbClr val="FFB7F6"/>
    <a:srgbClr val="009999"/>
    <a:srgbClr val="FFEFFD"/>
    <a:srgbClr val="FFD5EA"/>
    <a:srgbClr val="FFD5FA"/>
    <a:srgbClr val="FCE7DC"/>
    <a:srgbClr val="66FFCC"/>
    <a:srgbClr val="F1E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462" autoAdjust="0"/>
  </p:normalViewPr>
  <p:slideViewPr>
    <p:cSldViewPr snapToGrid="0">
      <p:cViewPr varScale="1">
        <p:scale>
          <a:sx n="114" d="100"/>
          <a:sy n="114" d="100"/>
        </p:scale>
        <p:origin x="414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depthPercent val="100"/>
      <c:rAngAx val="0"/>
    </c:view3D>
    <c:floor>
      <c:thickness val="0"/>
      <c:spPr>
        <a:solidFill>
          <a:schemeClr val="lt1"/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158203597331398"/>
          <c:y val="6.4914945364379334E-2"/>
          <c:w val="0.66393603166468085"/>
          <c:h val="0.8382683417590284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rgbClr val="AD4F0F"/>
            </a:solidFill>
            <a:ln>
              <a:solidFill>
                <a:schemeClr val="accent1"/>
              </a:solidFill>
            </a:ln>
            <a:effectLst/>
            <a:sp3d>
              <a:contourClr>
                <a:schemeClr val="accent1"/>
              </a:contourClr>
            </a:sp3d>
          </c:spPr>
          <c:invertIfNegative val="0"/>
          <c:dLbls>
            <c:dLbl>
              <c:idx val="0"/>
              <c:layout>
                <c:manualLayout>
                  <c:x val="-7.889546351084813E-3"/>
                  <c:y val="-1.107573078892692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6A55C53B-1ADD-4BA1-AD56-4990823E0043}" type="VALUE">
                      <a:rPr lang="en-US"/>
                      <a:pPr/>
                      <a:t>[ЗНАЧЕНИЕ]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5D6-4F5F-AE98-A4886B33A24E}"/>
                </c:ext>
              </c:extLst>
            </c:dLbl>
            <c:dLbl>
              <c:idx val="1"/>
              <c:layout>
                <c:manualLayout>
                  <c:x val="-1.4983585122905808E-2"/>
                  <c:y val="3.322719236678073E-3"/>
                </c:manualLayout>
              </c:layout>
              <c:tx>
                <c:rich>
                  <a:bodyPr/>
                  <a:lstStyle/>
                  <a:p>
                    <a:r>
                      <a:rPr lang="en-US" sz="1100" b="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FB1A2BEB-51D1-4C8B-8E94-12D5BA228C2F}" type="VALUE">
                      <a:rPr lang="en-US" sz="1100" b="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en-US" sz="1100" b="0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142479971068706E-2"/>
                      <c:h val="3.277927934841911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5D6-4F5F-AE98-A4886B33A24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5C06406B-73C8-4F21-B5F9-CB5F56927A9A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5D6-4F5F-AE98-A4886B33A24E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Лист1!$A$2:$A$6</c:f>
              <c:strCache>
                <c:ptCount val="3"/>
                <c:pt idx="0">
                  <c:v>2026 г.</c:v>
                </c:pt>
                <c:pt idx="1">
                  <c:v>2027г.</c:v>
                </c:pt>
                <c:pt idx="2">
                  <c:v>2028г.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3"/>
                <c:pt idx="0">
                  <c:v>871.6</c:v>
                </c:pt>
                <c:pt idx="1">
                  <c:v>905.9</c:v>
                </c:pt>
                <c:pt idx="2">
                  <c:v>913.1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D6-4F5F-AE98-A4886B33A2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accent2"/>
              </a:solidFill>
            </a:ln>
            <a:effectLst/>
            <a:sp3d>
              <a:contourClr>
                <a:schemeClr val="accent2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2"/>
                </a:solidFill>
              </a:ln>
              <a:effectLst/>
              <a:sp3d>
                <a:contourClr>
                  <a:schemeClr val="accent2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5D6-4F5F-AE98-A4886B33A24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2"/>
                </a:solidFill>
              </a:ln>
              <a:effectLst/>
              <a:sp3d>
                <a:contourClr>
                  <a:schemeClr val="accent2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5D6-4F5F-AE98-A4886B33A24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2"/>
                </a:solidFill>
              </a:ln>
              <a:effectLst/>
              <a:sp3d>
                <a:contourClr>
                  <a:schemeClr val="accent2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5D6-4F5F-AE98-A4886B33A24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 853,0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5D6-4F5F-AE98-A4886B33A24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6684C27B-F8D3-4FAA-AFEC-AA3FACB337B1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5D6-4F5F-AE98-A4886B33A24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CB329A0A-DD89-406A-AA7C-7FD7DEDFC4E0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5D6-4F5F-AE98-A4886B33A24E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Лист1!$A$2:$A$6</c:f>
              <c:strCache>
                <c:ptCount val="3"/>
                <c:pt idx="0">
                  <c:v>2026 г.</c:v>
                </c:pt>
                <c:pt idx="1">
                  <c:v>2027г.</c:v>
                </c:pt>
                <c:pt idx="2">
                  <c:v>2028г.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3"/>
                <c:pt idx="0">
                  <c:v>848.8</c:v>
                </c:pt>
                <c:pt idx="1">
                  <c:v>618.79999999999995</c:v>
                </c:pt>
                <c:pt idx="2">
                  <c:v>619.1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5D6-4F5F-AE98-A4886B33A24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бюджета округа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3"/>
              </a:solidFill>
            </a:ln>
            <a:effectLst/>
            <a:sp3d>
              <a:contourClr>
                <a:schemeClr val="accent3"/>
              </a:contourClr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 1724,6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C5D6-4F5F-AE98-A4886B33A24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F1B6E509-A88F-4708-8F50-38FAB64C1B58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C5D6-4F5F-AE98-A4886B33A24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6FCF2FA8-9E8B-4FE4-A252-463CC37669C1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C5D6-4F5F-AE98-A4886B33A24E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Лист1!$A$2:$A$6</c:f>
              <c:strCache>
                <c:ptCount val="3"/>
                <c:pt idx="0">
                  <c:v>2026 г.</c:v>
                </c:pt>
                <c:pt idx="1">
                  <c:v>2027г.</c:v>
                </c:pt>
                <c:pt idx="2">
                  <c:v>2028г.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3"/>
                <c:pt idx="0">
                  <c:v>1720.4</c:v>
                </c:pt>
                <c:pt idx="1">
                  <c:v>1524.7</c:v>
                </c:pt>
                <c:pt idx="2">
                  <c:v>1532.2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5D6-4F5F-AE98-A4886B33A2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0"/>
        <c:gapDepth val="0"/>
        <c:shape val="box"/>
        <c:axId val="239955008"/>
        <c:axId val="239949024"/>
        <c:axId val="0"/>
      </c:bar3DChart>
      <c:catAx>
        <c:axId val="23995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9949024"/>
        <c:crosses val="autoZero"/>
        <c:auto val="1"/>
        <c:lblAlgn val="ctr"/>
        <c:lblOffset val="100"/>
        <c:noMultiLvlLbl val="0"/>
      </c:catAx>
      <c:valAx>
        <c:axId val="239949024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995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14203845821047"/>
          <c:y val="0.43200408284576863"/>
          <c:w val="0.19303217275355372"/>
          <c:h val="0.315418673089078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accent2">
            <a:lumMod val="60000"/>
            <a:lumOff val="40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Субсидия</c:v>
                </c:pt>
              </c:strCache>
            </c:strRef>
          </c:tx>
          <c:spPr>
            <a:solidFill>
              <a:srgbClr val="AD4F0F"/>
            </a:solidFill>
            <a:ln>
              <a:solidFill>
                <a:schemeClr val="accent2">
                  <a:lumMod val="50000"/>
                </a:schemeClr>
              </a:solidFill>
            </a:ln>
            <a:effectLst/>
            <a:sp3d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2.8283285836343147E-3"/>
                  <c:y val="-3.520729798311158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97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  <a:ea typeface="+mn-ea"/>
                        <a:cs typeface="+mn-cs"/>
                      </a:defRPr>
                    </a:pPr>
                    <a:r>
                      <a:rPr lang="en-US" b="1" dirty="0">
                        <a:latin typeface="+mj-lt"/>
                      </a:rPr>
                      <a:t> </a:t>
                    </a:r>
                    <a:r>
                      <a:rPr lang="en-US" sz="1197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34,3 % 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</a:defRPr>
                    </a:pPr>
                    <a:r>
                      <a:rPr lang="en-US" b="1" dirty="0">
                        <a:latin typeface="+mj-lt"/>
                      </a:rPr>
                      <a:t>292 457,7</a:t>
                    </a:r>
                  </a:p>
                </c:rich>
              </c:tx>
              <c:spPr>
                <a:xfrm>
                  <a:off x="1945084" y="3377423"/>
                  <a:ext cx="716606" cy="581431"/>
                </a:xfrm>
                <a:solidFill>
                  <a:prstClr val="black">
                    <a:lumMod val="15000"/>
                    <a:lumOff val="85000"/>
                  </a:prst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97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4782"/>
                        <a:gd name="adj2" fmla="val 103708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8.5451823820962794E-2"/>
                      <c:h val="0.107457293824769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C714-42FC-99BD-E76E0F3191D7}"/>
                </c:ext>
              </c:extLst>
            </c:dLbl>
            <c:dLbl>
              <c:idx val="1"/>
              <c:layout>
                <c:manualLayout>
                  <c:x val="2.8283285836342886E-3"/>
                  <c:y val="-0.11735765994370539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  <a:ea typeface="Cambria" panose="02040503050406030204" pitchFamily="18" charset="0"/>
                        <a:cs typeface="+mn-cs"/>
                      </a:defRPr>
                    </a:pPr>
                    <a:r>
                      <a:rPr lang="en-US" sz="1200" b="1" baseline="0" dirty="0">
                        <a:latin typeface="+mj-lt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12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9,5 %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  <a:ea typeface="Cambria" panose="02040503050406030204" pitchFamily="18" charset="0"/>
                      </a:defRPr>
                    </a:pPr>
                    <a:r>
                      <a:rPr lang="en-US" sz="1200" b="1" baseline="0" dirty="0">
                        <a:latin typeface="+mj-lt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58 734,2</a:t>
                    </a:r>
                  </a:p>
                </c:rich>
              </c:tx>
              <c:spPr>
                <a:xfrm>
                  <a:off x="4251257" y="3401657"/>
                  <a:ext cx="730225" cy="571044"/>
                </a:xfrm>
                <a:solidFill>
                  <a:prstClr val="black">
                    <a:lumMod val="15000"/>
                    <a:lumOff val="85000"/>
                  </a:prst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2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j-lt"/>
                      <a:ea typeface="Cambria" panose="02040503050406030204" pitchFamily="18" charset="0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1214"/>
                        <a:gd name="adj2" fmla="val 102058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8.1311662991509784E-2"/>
                      <c:h val="0.105537618212430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C714-42FC-99BD-E76E0F3191D7}"/>
                </c:ext>
              </c:extLst>
            </c:dLbl>
            <c:dLbl>
              <c:idx val="2"/>
              <c:layout>
                <c:manualLayout>
                  <c:x val="9.8991500427200105E-3"/>
                  <c:y val="-0.11853142135835476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97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  <a:ea typeface="+mn-ea"/>
                        <a:cs typeface="+mn-cs"/>
                      </a:defRPr>
                    </a:pPr>
                    <a:r>
                      <a:rPr lang="en-US" sz="1197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9,4 %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</a:defRPr>
                    </a:pPr>
                    <a:r>
                      <a:rPr lang="en-US" b="1" baseline="0" dirty="0">
                        <a:latin typeface="+mj-lt"/>
                      </a:rPr>
                      <a:t>58 273,8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</a:defRPr>
                    </a:pPr>
                    <a:endParaRPr lang="en-US" b="1" baseline="0" dirty="0">
                      <a:latin typeface="+mj-lt"/>
                    </a:endParaRPr>
                  </a:p>
                </c:rich>
              </c:tx>
              <c:spPr>
                <a:xfrm>
                  <a:off x="6513026" y="3426732"/>
                  <a:ext cx="694577" cy="492531"/>
                </a:xfrm>
                <a:solidFill>
                  <a:prstClr val="black">
                    <a:lumMod val="15000"/>
                    <a:lumOff val="85000"/>
                  </a:prst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97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839"/>
                        <a:gd name="adj2" fmla="val 124434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7.7342204040746196E-2"/>
                      <c:h val="9.1027221432650574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C714-42FC-99BD-E76E0F3191D7}"/>
                </c:ext>
              </c:extLst>
            </c:dLbl>
            <c:spPr>
              <a:solidFill>
                <a:prstClr val="black">
                  <a:lumMod val="15000"/>
                  <a:lumOff val="85000"/>
                </a:prst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2026 г.</c:v>
                </c:pt>
                <c:pt idx="1">
                  <c:v>2027 г.</c:v>
                </c:pt>
                <c:pt idx="2">
                  <c:v>2028 г.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3"/>
                <c:pt idx="0">
                  <c:v>0.33960000000000001</c:v>
                </c:pt>
                <c:pt idx="1">
                  <c:v>9.4899999999999998E-2</c:v>
                </c:pt>
                <c:pt idx="2">
                  <c:v>9.4100000000000003E-2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B1-4978-B662-8A053C5157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342900" dist="1016000" dir="6360000" sx="93000" sy="93000" algn="ctr" rotWithShape="0">
                <a:srgbClr val="000000">
                  <a:alpha val="50000"/>
                </a:srgbClr>
              </a:outerShdw>
            </a:effectLst>
            <a:sp3d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1936249251021855E-5"/>
                  <c:y val="-9.3886127954964267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97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  <a:ea typeface="+mn-ea"/>
                        <a:cs typeface="+mn-cs"/>
                      </a:defRPr>
                    </a:pPr>
                    <a:r>
                      <a:rPr lang="en-US" b="1" dirty="0">
                        <a:latin typeface="+mj-lt"/>
                      </a:rPr>
                      <a:t> </a:t>
                    </a:r>
                    <a:r>
                      <a:rPr lang="en-US" sz="1197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65,7 %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</a:defRPr>
                    </a:pPr>
                    <a:r>
                      <a:rPr lang="en-US" b="1" dirty="0">
                        <a:latin typeface="+mj-lt"/>
                      </a:rPr>
                      <a:t>560 534,9</a:t>
                    </a:r>
                  </a:p>
                </c:rich>
              </c:tx>
              <c:spPr>
                <a:solidFill>
                  <a:prstClr val="black">
                    <a:lumMod val="15000"/>
                    <a:lumOff val="85000"/>
                  </a:prst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97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994"/>
                        <a:gd name="adj2" fmla="val 218554"/>
                      </a:avLst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3-C714-42FC-99BD-E76E0F3191D7}"/>
                </c:ext>
              </c:extLst>
            </c:dLbl>
            <c:dLbl>
              <c:idx val="1"/>
              <c:layout>
                <c:manualLayout>
                  <c:x val="0"/>
                  <c:y val="-7.2761749165097228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97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  <a:ea typeface="+mn-ea"/>
                        <a:cs typeface="+mn-cs"/>
                      </a:defRPr>
                    </a:pPr>
                    <a:r>
                      <a:rPr lang="en-US" sz="1197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90,5 %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</a:defRPr>
                    </a:pPr>
                    <a:r>
                      <a:rPr lang="en-US" b="1" baseline="0" dirty="0">
                        <a:latin typeface="+mj-lt"/>
                      </a:rPr>
                      <a:t>560 100,0</a:t>
                    </a:r>
                  </a:p>
                </c:rich>
              </c:tx>
              <c:spPr>
                <a:solidFill>
                  <a:prstClr val="black">
                    <a:lumMod val="15000"/>
                    <a:lumOff val="85000"/>
                  </a:prst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97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329"/>
                        <a:gd name="adj2" fmla="val 166397"/>
                      </a:avLst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C714-42FC-99BD-E76E0F3191D7}"/>
                </c:ext>
              </c:extLst>
            </c:dLbl>
            <c:dLbl>
              <c:idx val="2"/>
              <c:layout>
                <c:manualLayout>
                  <c:x val="1.4141642918170407E-3"/>
                  <c:y val="-7.041459596622320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97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  <a:ea typeface="+mn-ea"/>
                        <a:cs typeface="+mn-cs"/>
                      </a:defRPr>
                    </a:pPr>
                    <a:r>
                      <a:rPr lang="en-US" sz="1197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90,6 %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j-lt"/>
                      </a:defRPr>
                    </a:pPr>
                    <a:r>
                      <a:rPr lang="en-US" b="1" baseline="0" dirty="0">
                        <a:latin typeface="+mj-lt"/>
                      </a:rPr>
                      <a:t>560 718,6</a:t>
                    </a:r>
                  </a:p>
                </c:rich>
              </c:tx>
              <c:spPr>
                <a:solidFill>
                  <a:prstClr val="black">
                    <a:lumMod val="15000"/>
                    <a:lumOff val="85000"/>
                  </a:prst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97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5634"/>
                        <a:gd name="adj2" fmla="val 177131"/>
                      </a:avLst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5-C714-42FC-99BD-E76E0F3191D7}"/>
                </c:ext>
              </c:extLst>
            </c:dLbl>
            <c:spPr>
              <a:solidFill>
                <a:prstClr val="black">
                  <a:lumMod val="15000"/>
                  <a:lumOff val="85000"/>
                </a:prst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2026 г.</c:v>
                </c:pt>
                <c:pt idx="1">
                  <c:v>2027 г.</c:v>
                </c:pt>
                <c:pt idx="2">
                  <c:v>2028 г.</c:v>
                </c:pt>
              </c:strCache>
            </c:strRef>
          </c:cat>
          <c:val>
            <c:numRef>
              <c:f>Лист1!$C$2:$C$5</c:f>
              <c:numCache>
                <c:formatCode>0.0%</c:formatCode>
                <c:ptCount val="3"/>
                <c:pt idx="0">
                  <c:v>0.66</c:v>
                </c:pt>
                <c:pt idx="1">
                  <c:v>0.90510000000000002</c:v>
                </c:pt>
                <c:pt idx="2">
                  <c:v>0.90590000000000004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B1-4978-B662-8A053C515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9947936"/>
        <c:axId val="239952288"/>
        <c:axId val="0"/>
      </c:bar3DChart>
      <c:catAx>
        <c:axId val="23994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9952288"/>
        <c:crosses val="autoZero"/>
        <c:auto val="1"/>
        <c:lblAlgn val="ctr"/>
        <c:lblOffset val="100"/>
        <c:noMultiLvlLbl val="0"/>
      </c:catAx>
      <c:valAx>
        <c:axId val="23995228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23994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</c:view3D>
    <c:floor>
      <c:thickness val="0"/>
      <c:spPr>
        <a:noFill/>
        <a:ln w="1143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1143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042606432670502E-2"/>
          <c:y val="9.3408054916832461E-2"/>
          <c:w val="0.8233776972568696"/>
          <c:h val="0.808333508311460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DAED-472D-AD17-CE0A039BAEEA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AED-472D-AD17-CE0A039BAE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6C8D-4585-BBD6-7F211335AE5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DAED-472D-AD17-CE0A039BAEE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6C8D-4585-BBD6-7F211335AE5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DAED-472D-AD17-CE0A039BAEE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6C8D-4585-BBD6-7F211335AE5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DAED-472D-AD17-CE0A039BAEE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6C8D-4585-BBD6-7F211335AE55}"/>
              </c:ext>
            </c:extLst>
          </c:dPt>
          <c:dLbls>
            <c:dLbl>
              <c:idx val="0"/>
              <c:layout>
                <c:manualLayout>
                  <c:x val="6.0061427702892987E-2"/>
                  <c:y val="0.1102597123724064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ED-472D-AD17-CE0A039BAEEA}"/>
                </c:ext>
              </c:extLst>
            </c:dLbl>
            <c:dLbl>
              <c:idx val="1"/>
              <c:layout>
                <c:manualLayout>
                  <c:x val="-6.9936758982713468E-2"/>
                  <c:y val="3.144129483814522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ED-472D-AD17-CE0A039BAEE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C8D-4585-BBD6-7F211335AE5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ED-472D-AD17-CE0A039BAEE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8D-4585-BBD6-7F211335AE5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ED-472D-AD17-CE0A039BAEE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C8D-4585-BBD6-7F211335AE55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ED-472D-AD17-CE0A039BAEEA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C8D-4585-BBD6-7F211335AE5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1143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2"/>
                <c:pt idx="0">
                  <c:v>МУНИЦИПАЛЬНЫЕ ПРОГРАММЫ</c:v>
                </c:pt>
                <c:pt idx="1">
                  <c:v>НЕПРОГРАММНЫЕ МЕРОПРИЯТИЯ</c:v>
                </c:pt>
              </c:strCache>
            </c:strRef>
          </c:cat>
          <c:val>
            <c:numRef>
              <c:f>Лист1!$B$2:$B$10</c:f>
              <c:numCache>
                <c:formatCode>#,##0.00</c:formatCode>
                <c:ptCount val="9"/>
                <c:pt idx="0">
                  <c:v>1699138.4</c:v>
                </c:pt>
                <c:pt idx="1">
                  <c:v>25419.599999999999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AED-472D-AD17-CE0A039BA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11430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/>
      </a:solidFill>
      <a:sp3d/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76209B-2D59-454B-956F-145F5682ADD0}" type="doc">
      <dgm:prSet loTypeId="urn:microsoft.com/office/officeart/2005/8/layout/arrow2" loCatId="process" qsTypeId="urn:microsoft.com/office/officeart/2005/8/quickstyle/3d3" qsCatId="3D" csTypeId="urn:microsoft.com/office/officeart/2005/8/colors/accent1_2" csCatId="accent1" phldr="1"/>
      <dgm:spPr/>
    </dgm:pt>
    <dgm:pt modelId="{B1DEDFAC-178F-40B8-9B48-ACD8D3E9AD9F}">
      <dgm:prSet phldrT="[Текст]" custT="1"/>
      <dgm:spPr/>
      <dgm:t>
        <a:bodyPr/>
        <a:lstStyle/>
        <a:p>
          <a:r>
            <a:rPr lang="ru-RU" sz="1600" b="1" dirty="0"/>
            <a:t>49 555,0 рублей</a:t>
          </a:r>
        </a:p>
      </dgm:t>
    </dgm:pt>
    <dgm:pt modelId="{12C4D9CD-CFE6-4670-84A6-6E461E6D382A}" type="parTrans" cxnId="{6FC0E607-40A9-400F-A69F-F03748B003AD}">
      <dgm:prSet/>
      <dgm:spPr/>
      <dgm:t>
        <a:bodyPr/>
        <a:lstStyle/>
        <a:p>
          <a:endParaRPr lang="ru-RU" sz="1600"/>
        </a:p>
      </dgm:t>
    </dgm:pt>
    <dgm:pt modelId="{8CBAE404-37F7-4875-83A4-1AD54A2210FE}" type="sibTrans" cxnId="{6FC0E607-40A9-400F-A69F-F03748B003AD}">
      <dgm:prSet/>
      <dgm:spPr/>
      <dgm:t>
        <a:bodyPr/>
        <a:lstStyle/>
        <a:p>
          <a:endParaRPr lang="ru-RU" sz="1600"/>
        </a:p>
      </dgm:t>
    </dgm:pt>
    <dgm:pt modelId="{3FAC7527-7678-4374-A468-60BB1E005D15}">
      <dgm:prSet phldrT="[Текст]" custT="1"/>
      <dgm:spPr/>
      <dgm:t>
        <a:bodyPr/>
        <a:lstStyle/>
        <a:p>
          <a:r>
            <a:rPr lang="ru-RU" sz="1600" b="1" dirty="0"/>
            <a:t>58 250</a:t>
          </a:r>
          <a:r>
            <a:rPr lang="en-US" sz="1600" b="1" dirty="0"/>
            <a:t>,0</a:t>
          </a:r>
          <a:r>
            <a:rPr lang="ru-RU" sz="1600" b="1" dirty="0"/>
            <a:t> рублей</a:t>
          </a:r>
        </a:p>
      </dgm:t>
    </dgm:pt>
    <dgm:pt modelId="{33FC10B1-D01A-4EBF-94F1-D04E35BFB3CE}" type="parTrans" cxnId="{644D72B6-02BF-4B44-81BE-4F9C9A8F65F0}">
      <dgm:prSet/>
      <dgm:spPr/>
      <dgm:t>
        <a:bodyPr/>
        <a:lstStyle/>
        <a:p>
          <a:endParaRPr lang="ru-RU" sz="1600"/>
        </a:p>
      </dgm:t>
    </dgm:pt>
    <dgm:pt modelId="{5B0E03EB-732E-4147-9F03-C07DE9FA2A04}" type="sibTrans" cxnId="{644D72B6-02BF-4B44-81BE-4F9C9A8F65F0}">
      <dgm:prSet/>
      <dgm:spPr/>
      <dgm:t>
        <a:bodyPr/>
        <a:lstStyle/>
        <a:p>
          <a:endParaRPr lang="ru-RU" sz="1600"/>
        </a:p>
      </dgm:t>
    </dgm:pt>
    <dgm:pt modelId="{C46475D7-1C81-49A7-809F-E94A0C5581CB}">
      <dgm:prSet phldrT="[Текст]" custT="1"/>
      <dgm:spPr/>
      <dgm:t>
        <a:bodyPr/>
        <a:lstStyle/>
        <a:p>
          <a:r>
            <a:rPr lang="en-US" sz="1600" b="1" dirty="0"/>
            <a:t>6</a:t>
          </a:r>
          <a:r>
            <a:rPr lang="ru-RU" sz="1600" b="1" dirty="0"/>
            <a:t>2</a:t>
          </a:r>
          <a:r>
            <a:rPr lang="en-US" sz="1600" b="1" dirty="0"/>
            <a:t> </a:t>
          </a:r>
          <a:r>
            <a:rPr lang="ru-RU" sz="1600" b="1" dirty="0"/>
            <a:t>677</a:t>
          </a:r>
          <a:r>
            <a:rPr lang="en-US" sz="1600" b="1" dirty="0"/>
            <a:t>,0</a:t>
          </a:r>
          <a:r>
            <a:rPr lang="ru-RU" sz="1600" b="1" dirty="0"/>
            <a:t> рублей</a:t>
          </a:r>
        </a:p>
      </dgm:t>
    </dgm:pt>
    <dgm:pt modelId="{233F277B-CBD3-4264-906B-1517AEB63ED1}" type="parTrans" cxnId="{5B16EBC8-76E0-433B-AA34-E009C14629BD}">
      <dgm:prSet/>
      <dgm:spPr/>
      <dgm:t>
        <a:bodyPr/>
        <a:lstStyle/>
        <a:p>
          <a:endParaRPr lang="ru-RU" sz="1600"/>
        </a:p>
      </dgm:t>
    </dgm:pt>
    <dgm:pt modelId="{1F0D6988-08EB-40E8-8C69-1E5C63EA2439}" type="sibTrans" cxnId="{5B16EBC8-76E0-433B-AA34-E009C14629BD}">
      <dgm:prSet/>
      <dgm:spPr/>
      <dgm:t>
        <a:bodyPr/>
        <a:lstStyle/>
        <a:p>
          <a:endParaRPr lang="ru-RU" sz="1600"/>
        </a:p>
      </dgm:t>
    </dgm:pt>
    <dgm:pt modelId="{597C2280-9904-48FB-B421-9A6616FEE74C}" type="pres">
      <dgm:prSet presAssocID="{9B76209B-2D59-454B-956F-145F5682ADD0}" presName="arrowDiagram" presStyleCnt="0">
        <dgm:presLayoutVars>
          <dgm:chMax val="5"/>
          <dgm:dir/>
          <dgm:resizeHandles val="exact"/>
        </dgm:presLayoutVars>
      </dgm:prSet>
      <dgm:spPr/>
    </dgm:pt>
    <dgm:pt modelId="{066D1972-BE26-42C1-8296-C0E09FC236A9}" type="pres">
      <dgm:prSet presAssocID="{9B76209B-2D59-454B-956F-145F5682ADD0}" presName="arrow" presStyleLbl="bgShp" presStyleIdx="0" presStyleCnt="1" custScaleX="116199" custLinFactNeighborX="-1539" custLinFactNeighborY="370"/>
      <dgm:spPr>
        <a:solidFill>
          <a:schemeClr val="accent1">
            <a:lumMod val="60000"/>
            <a:lumOff val="40000"/>
          </a:schemeClr>
        </a:solidFill>
        <a:ln w="22225">
          <a:solidFill>
            <a:schemeClr val="tx1"/>
          </a:solidFill>
        </a:ln>
      </dgm:spPr>
    </dgm:pt>
    <dgm:pt modelId="{E3848A24-D84A-4926-B83D-0D4B1E5C5CE3}" type="pres">
      <dgm:prSet presAssocID="{9B76209B-2D59-454B-956F-145F5682ADD0}" presName="arrowDiagram3" presStyleCnt="0"/>
      <dgm:spPr/>
    </dgm:pt>
    <dgm:pt modelId="{88B358D2-6A3B-401F-9FEF-C3DDB8BD8C85}" type="pres">
      <dgm:prSet presAssocID="{B1DEDFAC-178F-40B8-9B48-ACD8D3E9AD9F}" presName="bullet3a" presStyleLbl="node1" presStyleIdx="0" presStyleCnt="3" custLinFactY="-74867" custLinFactNeighborX="-40212" custLinFactNeighborY="-100000"/>
      <dgm:spPr/>
    </dgm:pt>
    <dgm:pt modelId="{4AFDF3FE-2299-4DC9-8930-750D3E88D233}" type="pres">
      <dgm:prSet presAssocID="{B1DEDFAC-178F-40B8-9B48-ACD8D3E9AD9F}" presName="textBox3a" presStyleLbl="revTx" presStyleIdx="0" presStyleCnt="3">
        <dgm:presLayoutVars>
          <dgm:bulletEnabled val="1"/>
        </dgm:presLayoutVars>
      </dgm:prSet>
      <dgm:spPr/>
    </dgm:pt>
    <dgm:pt modelId="{D6B5DA9A-D4C3-4A24-9A90-4FCD668BE6FB}" type="pres">
      <dgm:prSet presAssocID="{3FAC7527-7678-4374-A468-60BB1E005D15}" presName="bullet3b" presStyleLbl="node1" presStyleIdx="1" presStyleCnt="3" custLinFactNeighborX="22820" custLinFactNeighborY="-46825"/>
      <dgm:spPr/>
    </dgm:pt>
    <dgm:pt modelId="{F0883E1B-8A26-4C2D-B324-679B563A20F4}" type="pres">
      <dgm:prSet presAssocID="{3FAC7527-7678-4374-A468-60BB1E005D15}" presName="textBox3b" presStyleLbl="revTx" presStyleIdx="1" presStyleCnt="3" custScaleX="88269" custScaleY="75652">
        <dgm:presLayoutVars>
          <dgm:bulletEnabled val="1"/>
        </dgm:presLayoutVars>
      </dgm:prSet>
      <dgm:spPr/>
    </dgm:pt>
    <dgm:pt modelId="{C5B7DD45-6E4D-464C-907D-0BB67140DB73}" type="pres">
      <dgm:prSet presAssocID="{C46475D7-1C81-49A7-809F-E94A0C5581CB}" presName="bullet3c" presStyleLbl="node1" presStyleIdx="2" presStyleCnt="3" custLinFactNeighborX="41992" custLinFactNeighborY="-9034"/>
      <dgm:spPr/>
    </dgm:pt>
    <dgm:pt modelId="{362DBB47-43A8-40D6-95AB-626CDE4F2424}" type="pres">
      <dgm:prSet presAssocID="{C46475D7-1C81-49A7-809F-E94A0C5581CB}" presName="textBox3c" presStyleLbl="revTx" presStyleIdx="2" presStyleCnt="3" custScaleX="99778" custScaleY="79883" custLinFactNeighborX="24914" custLinFactNeighborY="15287">
        <dgm:presLayoutVars>
          <dgm:bulletEnabled val="1"/>
        </dgm:presLayoutVars>
      </dgm:prSet>
      <dgm:spPr/>
    </dgm:pt>
  </dgm:ptLst>
  <dgm:cxnLst>
    <dgm:cxn modelId="{6FC0E607-40A9-400F-A69F-F03748B003AD}" srcId="{9B76209B-2D59-454B-956F-145F5682ADD0}" destId="{B1DEDFAC-178F-40B8-9B48-ACD8D3E9AD9F}" srcOrd="0" destOrd="0" parTransId="{12C4D9CD-CFE6-4670-84A6-6E461E6D382A}" sibTransId="{8CBAE404-37F7-4875-83A4-1AD54A2210FE}"/>
    <dgm:cxn modelId="{C70E9155-7E88-4675-8A9C-606B1BA46792}" type="presOf" srcId="{9B76209B-2D59-454B-956F-145F5682ADD0}" destId="{597C2280-9904-48FB-B421-9A6616FEE74C}" srcOrd="0" destOrd="0" presId="urn:microsoft.com/office/officeart/2005/8/layout/arrow2"/>
    <dgm:cxn modelId="{2E37515A-09D6-40A7-8203-38E9589318C5}" type="presOf" srcId="{3FAC7527-7678-4374-A468-60BB1E005D15}" destId="{F0883E1B-8A26-4C2D-B324-679B563A20F4}" srcOrd="0" destOrd="0" presId="urn:microsoft.com/office/officeart/2005/8/layout/arrow2"/>
    <dgm:cxn modelId="{D8126A84-B412-4515-8690-38185C7AD060}" type="presOf" srcId="{C46475D7-1C81-49A7-809F-E94A0C5581CB}" destId="{362DBB47-43A8-40D6-95AB-626CDE4F2424}" srcOrd="0" destOrd="0" presId="urn:microsoft.com/office/officeart/2005/8/layout/arrow2"/>
    <dgm:cxn modelId="{644D72B6-02BF-4B44-81BE-4F9C9A8F65F0}" srcId="{9B76209B-2D59-454B-956F-145F5682ADD0}" destId="{3FAC7527-7678-4374-A468-60BB1E005D15}" srcOrd="1" destOrd="0" parTransId="{33FC10B1-D01A-4EBF-94F1-D04E35BFB3CE}" sibTransId="{5B0E03EB-732E-4147-9F03-C07DE9FA2A04}"/>
    <dgm:cxn modelId="{5B16EBC8-76E0-433B-AA34-E009C14629BD}" srcId="{9B76209B-2D59-454B-956F-145F5682ADD0}" destId="{C46475D7-1C81-49A7-809F-E94A0C5581CB}" srcOrd="2" destOrd="0" parTransId="{233F277B-CBD3-4264-906B-1517AEB63ED1}" sibTransId="{1F0D6988-08EB-40E8-8C69-1E5C63EA2439}"/>
    <dgm:cxn modelId="{1BE452CD-A14E-45A6-A939-38423F4F3D09}" type="presOf" srcId="{B1DEDFAC-178F-40B8-9B48-ACD8D3E9AD9F}" destId="{4AFDF3FE-2299-4DC9-8930-750D3E88D233}" srcOrd="0" destOrd="0" presId="urn:microsoft.com/office/officeart/2005/8/layout/arrow2"/>
    <dgm:cxn modelId="{D68D7ACC-6FF4-4CE8-A0E0-9EA751A93FA3}" type="presParOf" srcId="{597C2280-9904-48FB-B421-9A6616FEE74C}" destId="{066D1972-BE26-42C1-8296-C0E09FC236A9}" srcOrd="0" destOrd="0" presId="urn:microsoft.com/office/officeart/2005/8/layout/arrow2"/>
    <dgm:cxn modelId="{6E63D6AF-B923-4AAC-80EA-B18025981BEC}" type="presParOf" srcId="{597C2280-9904-48FB-B421-9A6616FEE74C}" destId="{E3848A24-D84A-4926-B83D-0D4B1E5C5CE3}" srcOrd="1" destOrd="0" presId="urn:microsoft.com/office/officeart/2005/8/layout/arrow2"/>
    <dgm:cxn modelId="{98FE5AB5-FAFB-40A1-BF43-0C3B3380C3E6}" type="presParOf" srcId="{E3848A24-D84A-4926-B83D-0D4B1E5C5CE3}" destId="{88B358D2-6A3B-401F-9FEF-C3DDB8BD8C85}" srcOrd="0" destOrd="0" presId="urn:microsoft.com/office/officeart/2005/8/layout/arrow2"/>
    <dgm:cxn modelId="{E539440D-F868-4B12-BAFD-A4418FC942A0}" type="presParOf" srcId="{E3848A24-D84A-4926-B83D-0D4B1E5C5CE3}" destId="{4AFDF3FE-2299-4DC9-8930-750D3E88D233}" srcOrd="1" destOrd="0" presId="urn:microsoft.com/office/officeart/2005/8/layout/arrow2"/>
    <dgm:cxn modelId="{248F7C5F-8009-4BC3-95BF-AB87014985E5}" type="presParOf" srcId="{E3848A24-D84A-4926-B83D-0D4B1E5C5CE3}" destId="{D6B5DA9A-D4C3-4A24-9A90-4FCD668BE6FB}" srcOrd="2" destOrd="0" presId="urn:microsoft.com/office/officeart/2005/8/layout/arrow2"/>
    <dgm:cxn modelId="{4E281B73-D5C9-4F48-AAEC-D3BB67138338}" type="presParOf" srcId="{E3848A24-D84A-4926-B83D-0D4B1E5C5CE3}" destId="{F0883E1B-8A26-4C2D-B324-679B563A20F4}" srcOrd="3" destOrd="0" presId="urn:microsoft.com/office/officeart/2005/8/layout/arrow2"/>
    <dgm:cxn modelId="{66F45FDB-15AE-4D0F-8742-555CF1C8C8B8}" type="presParOf" srcId="{E3848A24-D84A-4926-B83D-0D4B1E5C5CE3}" destId="{C5B7DD45-6E4D-464C-907D-0BB67140DB73}" srcOrd="4" destOrd="0" presId="urn:microsoft.com/office/officeart/2005/8/layout/arrow2"/>
    <dgm:cxn modelId="{D1D0B44F-9001-4CAA-B40A-14B05907F496}" type="presParOf" srcId="{E3848A24-D84A-4926-B83D-0D4B1E5C5CE3}" destId="{362DBB47-43A8-40D6-95AB-626CDE4F242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28F903-576F-44ED-8DA1-65328AD346AB}" type="doc">
      <dgm:prSet loTypeId="urn:microsoft.com/office/officeart/2005/8/layout/arrow2" loCatId="process" qsTypeId="urn:microsoft.com/office/officeart/2005/8/quickstyle/3d3" qsCatId="3D" csTypeId="urn:microsoft.com/office/officeart/2005/8/colors/accent1_2" csCatId="accent1" phldr="1"/>
      <dgm:spPr/>
    </dgm:pt>
    <dgm:pt modelId="{05622621-95DC-42C3-9B6B-ABF2B5017CAF}">
      <dgm:prSet phldrT="[Текст]" custT="1"/>
      <dgm:spPr/>
      <dgm:t>
        <a:bodyPr/>
        <a:lstStyle/>
        <a:p>
          <a:r>
            <a:rPr lang="ru-RU" sz="1600" b="1" dirty="0"/>
            <a:t>19 242,0 рублей</a:t>
          </a:r>
        </a:p>
      </dgm:t>
    </dgm:pt>
    <dgm:pt modelId="{443E494B-423D-4649-82B9-CAA5E5549BB1}" type="parTrans" cxnId="{3BE6901E-85A6-4B54-A4D7-76E0E75E0384}">
      <dgm:prSet/>
      <dgm:spPr/>
      <dgm:t>
        <a:bodyPr/>
        <a:lstStyle/>
        <a:p>
          <a:endParaRPr lang="ru-RU"/>
        </a:p>
      </dgm:t>
    </dgm:pt>
    <dgm:pt modelId="{A739B00A-69FF-4BC2-8588-EB445F6BD674}" type="sibTrans" cxnId="{3BE6901E-85A6-4B54-A4D7-76E0E75E0384}">
      <dgm:prSet/>
      <dgm:spPr/>
      <dgm:t>
        <a:bodyPr/>
        <a:lstStyle/>
        <a:p>
          <a:endParaRPr lang="ru-RU"/>
        </a:p>
      </dgm:t>
    </dgm:pt>
    <dgm:pt modelId="{86D4991A-571F-435C-81B4-C5585743A67F}">
      <dgm:prSet phldrT="[Текст]" custT="1"/>
      <dgm:spPr/>
      <dgm:t>
        <a:bodyPr/>
        <a:lstStyle/>
        <a:p>
          <a:r>
            <a:rPr lang="ru-RU" sz="1600" b="1" dirty="0"/>
            <a:t>22 440,0</a:t>
          </a:r>
        </a:p>
        <a:p>
          <a:r>
            <a:rPr lang="ru-RU" sz="1600" b="1" dirty="0"/>
            <a:t> рублей</a:t>
          </a:r>
        </a:p>
      </dgm:t>
    </dgm:pt>
    <dgm:pt modelId="{A6F7F892-9FFC-4FB3-89B0-8EC9E6BE8590}" type="parTrans" cxnId="{143D1955-F9FD-40C1-93C5-C4A7D8B727C1}">
      <dgm:prSet/>
      <dgm:spPr/>
      <dgm:t>
        <a:bodyPr/>
        <a:lstStyle/>
        <a:p>
          <a:endParaRPr lang="ru-RU"/>
        </a:p>
      </dgm:t>
    </dgm:pt>
    <dgm:pt modelId="{75C13C6A-1A87-4EC2-9299-262CD1F07B0D}" type="sibTrans" cxnId="{143D1955-F9FD-40C1-93C5-C4A7D8B727C1}">
      <dgm:prSet/>
      <dgm:spPr/>
      <dgm:t>
        <a:bodyPr/>
        <a:lstStyle/>
        <a:p>
          <a:endParaRPr lang="ru-RU"/>
        </a:p>
      </dgm:t>
    </dgm:pt>
    <dgm:pt modelId="{FD227215-0CBF-475D-A213-DDF09BA0250C}">
      <dgm:prSet phldrT="[Текст]" custT="1"/>
      <dgm:spPr/>
      <dgm:t>
        <a:bodyPr/>
        <a:lstStyle/>
        <a:p>
          <a:r>
            <a:rPr lang="ru-RU" sz="1600" b="1" dirty="0"/>
            <a:t>27 093,0 рублей</a:t>
          </a:r>
        </a:p>
      </dgm:t>
    </dgm:pt>
    <dgm:pt modelId="{4DB14A63-02CE-4211-8EB9-4B6AC6509129}" type="parTrans" cxnId="{A63AB9D2-E0F2-4207-A68B-9F1FA87C0B76}">
      <dgm:prSet/>
      <dgm:spPr/>
      <dgm:t>
        <a:bodyPr/>
        <a:lstStyle/>
        <a:p>
          <a:endParaRPr lang="ru-RU"/>
        </a:p>
      </dgm:t>
    </dgm:pt>
    <dgm:pt modelId="{55E226CF-982B-4ED7-B60B-5AE1D57564D3}" type="sibTrans" cxnId="{A63AB9D2-E0F2-4207-A68B-9F1FA87C0B76}">
      <dgm:prSet/>
      <dgm:spPr/>
      <dgm:t>
        <a:bodyPr/>
        <a:lstStyle/>
        <a:p>
          <a:endParaRPr lang="ru-RU"/>
        </a:p>
      </dgm:t>
    </dgm:pt>
    <dgm:pt modelId="{78034F33-8E1E-4E69-A734-BB4363429E56}" type="pres">
      <dgm:prSet presAssocID="{B628F903-576F-44ED-8DA1-65328AD346AB}" presName="arrowDiagram" presStyleCnt="0">
        <dgm:presLayoutVars>
          <dgm:chMax val="5"/>
          <dgm:dir/>
          <dgm:resizeHandles val="exact"/>
        </dgm:presLayoutVars>
      </dgm:prSet>
      <dgm:spPr/>
    </dgm:pt>
    <dgm:pt modelId="{77DCE45B-0C83-41E0-AAF1-35F361B24831}" type="pres">
      <dgm:prSet presAssocID="{B628F903-576F-44ED-8DA1-65328AD346AB}" presName="arrow" presStyleLbl="bgShp" presStyleIdx="0" presStyleCnt="1" custScaleX="115364" custLinFactNeighborX="13867" custLinFactNeighborY="-1913"/>
      <dgm:spPr>
        <a:solidFill>
          <a:schemeClr val="accent1">
            <a:lumMod val="60000"/>
            <a:lumOff val="40000"/>
          </a:schemeClr>
        </a:solidFill>
        <a:ln w="19050">
          <a:solidFill>
            <a:schemeClr val="tx1"/>
          </a:solidFill>
        </a:ln>
      </dgm:spPr>
    </dgm:pt>
    <dgm:pt modelId="{EFB7521F-24D0-48AC-96E7-8EFFA5B18FE1}" type="pres">
      <dgm:prSet presAssocID="{B628F903-576F-44ED-8DA1-65328AD346AB}" presName="arrowDiagram3" presStyleCnt="0"/>
      <dgm:spPr/>
    </dgm:pt>
    <dgm:pt modelId="{CEF9F92A-849A-4B55-BC69-AA144C5A0421}" type="pres">
      <dgm:prSet presAssocID="{05622621-95DC-42C3-9B6B-ABF2B5017CAF}" presName="bullet3a" presStyleLbl="node1" presStyleIdx="0" presStyleCnt="3" custLinFactX="300000" custLinFactY="-93849" custLinFactNeighborX="311029" custLinFactNeighborY="-100000"/>
      <dgm:spPr/>
    </dgm:pt>
    <dgm:pt modelId="{9D9DCFC6-AAE8-4B67-9F43-ADACC13CC4DD}" type="pres">
      <dgm:prSet presAssocID="{05622621-95DC-42C3-9B6B-ABF2B5017CAF}" presName="textBox3a" presStyleLbl="revTx" presStyleIdx="0" presStyleCnt="3" custLinFactNeighborX="77773" custLinFactNeighborY="27832">
        <dgm:presLayoutVars>
          <dgm:bulletEnabled val="1"/>
        </dgm:presLayoutVars>
      </dgm:prSet>
      <dgm:spPr/>
    </dgm:pt>
    <dgm:pt modelId="{01A87F2E-C9A4-4B62-91B0-D728425FC7A1}" type="pres">
      <dgm:prSet presAssocID="{86D4991A-571F-435C-81B4-C5585743A67F}" presName="bullet3b" presStyleLbl="node1" presStyleIdx="1" presStyleCnt="3" custLinFactX="100000" custLinFactNeighborX="122236" custLinFactNeighborY="-2278"/>
      <dgm:spPr/>
    </dgm:pt>
    <dgm:pt modelId="{4B831A81-D628-4130-9A20-D15E15BB7449}" type="pres">
      <dgm:prSet presAssocID="{86D4991A-571F-435C-81B4-C5585743A67F}" presName="textBox3b" presStyleLbl="revTx" presStyleIdx="1" presStyleCnt="3" custScaleX="106417" custScaleY="89093" custLinFactNeighborX="65761" custLinFactNeighborY="16428">
        <dgm:presLayoutVars>
          <dgm:bulletEnabled val="1"/>
        </dgm:presLayoutVars>
      </dgm:prSet>
      <dgm:spPr/>
    </dgm:pt>
    <dgm:pt modelId="{6BEC3AB9-2C71-4B0D-BE6B-CC0272527C09}" type="pres">
      <dgm:prSet presAssocID="{FD227215-0CBF-475D-A213-DDF09BA0250C}" presName="bullet3c" presStyleLbl="node1" presStyleIdx="2" presStyleCnt="3" custLinFactX="100000" custLinFactNeighborX="145325" custLinFactNeighborY="-756"/>
      <dgm:spPr/>
    </dgm:pt>
    <dgm:pt modelId="{DE114FA8-277B-4C1E-9257-F215D248C062}" type="pres">
      <dgm:prSet presAssocID="{FD227215-0CBF-475D-A213-DDF09BA0250C}" presName="textBox3c" presStyleLbl="revTx" presStyleIdx="2" presStyleCnt="3" custScaleX="83594" custScaleY="77933" custLinFactNeighborX="58239" custLinFactNeighborY="7934">
        <dgm:presLayoutVars>
          <dgm:bulletEnabled val="1"/>
        </dgm:presLayoutVars>
      </dgm:prSet>
      <dgm:spPr/>
    </dgm:pt>
  </dgm:ptLst>
  <dgm:cxnLst>
    <dgm:cxn modelId="{3BE6901E-85A6-4B54-A4D7-76E0E75E0384}" srcId="{B628F903-576F-44ED-8DA1-65328AD346AB}" destId="{05622621-95DC-42C3-9B6B-ABF2B5017CAF}" srcOrd="0" destOrd="0" parTransId="{443E494B-423D-4649-82B9-CAA5E5549BB1}" sibTransId="{A739B00A-69FF-4BC2-8588-EB445F6BD674}"/>
    <dgm:cxn modelId="{6B4A4725-0A57-426F-A63D-83B05E79C723}" type="presOf" srcId="{05622621-95DC-42C3-9B6B-ABF2B5017CAF}" destId="{9D9DCFC6-AAE8-4B67-9F43-ADACC13CC4DD}" srcOrd="0" destOrd="0" presId="urn:microsoft.com/office/officeart/2005/8/layout/arrow2"/>
    <dgm:cxn modelId="{07B3C337-D76F-4BDC-B455-CC19C8B96653}" type="presOf" srcId="{FD227215-0CBF-475D-A213-DDF09BA0250C}" destId="{DE114FA8-277B-4C1E-9257-F215D248C062}" srcOrd="0" destOrd="0" presId="urn:microsoft.com/office/officeart/2005/8/layout/arrow2"/>
    <dgm:cxn modelId="{FF8E6C70-C3A1-4526-9084-049803F6213F}" type="presOf" srcId="{86D4991A-571F-435C-81B4-C5585743A67F}" destId="{4B831A81-D628-4130-9A20-D15E15BB7449}" srcOrd="0" destOrd="0" presId="urn:microsoft.com/office/officeart/2005/8/layout/arrow2"/>
    <dgm:cxn modelId="{143D1955-F9FD-40C1-93C5-C4A7D8B727C1}" srcId="{B628F903-576F-44ED-8DA1-65328AD346AB}" destId="{86D4991A-571F-435C-81B4-C5585743A67F}" srcOrd="1" destOrd="0" parTransId="{A6F7F892-9FFC-4FB3-89B0-8EC9E6BE8590}" sibTransId="{75C13C6A-1A87-4EC2-9299-262CD1F07B0D}"/>
    <dgm:cxn modelId="{A63AB9D2-E0F2-4207-A68B-9F1FA87C0B76}" srcId="{B628F903-576F-44ED-8DA1-65328AD346AB}" destId="{FD227215-0CBF-475D-A213-DDF09BA0250C}" srcOrd="2" destOrd="0" parTransId="{4DB14A63-02CE-4211-8EB9-4B6AC6509129}" sibTransId="{55E226CF-982B-4ED7-B60B-5AE1D57564D3}"/>
    <dgm:cxn modelId="{3A78FFD6-76CB-4BB5-91D3-0398653D45E6}" type="presOf" srcId="{B628F903-576F-44ED-8DA1-65328AD346AB}" destId="{78034F33-8E1E-4E69-A734-BB4363429E56}" srcOrd="0" destOrd="0" presId="urn:microsoft.com/office/officeart/2005/8/layout/arrow2"/>
    <dgm:cxn modelId="{733D272F-E923-4031-B77F-7BDD86B5B560}" type="presParOf" srcId="{78034F33-8E1E-4E69-A734-BB4363429E56}" destId="{77DCE45B-0C83-41E0-AAF1-35F361B24831}" srcOrd="0" destOrd="0" presId="urn:microsoft.com/office/officeart/2005/8/layout/arrow2"/>
    <dgm:cxn modelId="{18288F3E-23B6-4B23-A917-C73B52B1D188}" type="presParOf" srcId="{78034F33-8E1E-4E69-A734-BB4363429E56}" destId="{EFB7521F-24D0-48AC-96E7-8EFFA5B18FE1}" srcOrd="1" destOrd="0" presId="urn:microsoft.com/office/officeart/2005/8/layout/arrow2"/>
    <dgm:cxn modelId="{5BA04C44-EDB7-4E5D-AB13-AD702EE083CD}" type="presParOf" srcId="{EFB7521F-24D0-48AC-96E7-8EFFA5B18FE1}" destId="{CEF9F92A-849A-4B55-BC69-AA144C5A0421}" srcOrd="0" destOrd="0" presId="urn:microsoft.com/office/officeart/2005/8/layout/arrow2"/>
    <dgm:cxn modelId="{E2541AA6-5222-4F86-BF1F-7FB81EF4E12C}" type="presParOf" srcId="{EFB7521F-24D0-48AC-96E7-8EFFA5B18FE1}" destId="{9D9DCFC6-AAE8-4B67-9F43-ADACC13CC4DD}" srcOrd="1" destOrd="0" presId="urn:microsoft.com/office/officeart/2005/8/layout/arrow2"/>
    <dgm:cxn modelId="{296A4703-5FA5-4E7E-BE99-66540166CFAD}" type="presParOf" srcId="{EFB7521F-24D0-48AC-96E7-8EFFA5B18FE1}" destId="{01A87F2E-C9A4-4B62-91B0-D728425FC7A1}" srcOrd="2" destOrd="0" presId="urn:microsoft.com/office/officeart/2005/8/layout/arrow2"/>
    <dgm:cxn modelId="{30EE07B8-1D5F-4939-9165-C79DE9B2A267}" type="presParOf" srcId="{EFB7521F-24D0-48AC-96E7-8EFFA5B18FE1}" destId="{4B831A81-D628-4130-9A20-D15E15BB7449}" srcOrd="3" destOrd="0" presId="urn:microsoft.com/office/officeart/2005/8/layout/arrow2"/>
    <dgm:cxn modelId="{F6428745-5FC3-4DED-8704-A98254E45466}" type="presParOf" srcId="{EFB7521F-24D0-48AC-96E7-8EFFA5B18FE1}" destId="{6BEC3AB9-2C71-4B0D-BE6B-CC0272527C09}" srcOrd="4" destOrd="0" presId="urn:microsoft.com/office/officeart/2005/8/layout/arrow2"/>
    <dgm:cxn modelId="{30C5C344-98F2-40DC-AF5D-AC59ACC5121E}" type="presParOf" srcId="{EFB7521F-24D0-48AC-96E7-8EFFA5B18FE1}" destId="{DE114FA8-277B-4C1E-9257-F215D248C06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6D1972-BE26-42C1-8296-C0E09FC236A9}">
      <dsp:nvSpPr>
        <dsp:cNvPr id="0" name=""/>
        <dsp:cNvSpPr/>
      </dsp:nvSpPr>
      <dsp:spPr>
        <a:xfrm>
          <a:off x="803285" y="0"/>
          <a:ext cx="5502513" cy="295963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lumMod val="60000"/>
            <a:lumOff val="40000"/>
          </a:schemeClr>
        </a:solidFill>
        <a:ln w="22225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358D2-6A3B-401F-9FEF-C3DDB8BD8C85}">
      <dsp:nvSpPr>
        <dsp:cNvPr id="0" name=""/>
        <dsp:cNvSpPr/>
      </dsp:nvSpPr>
      <dsp:spPr>
        <a:xfrm>
          <a:off x="1811598" y="1827444"/>
          <a:ext cx="123120" cy="123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FDF3FE-2299-4DC9-8930-750D3E88D233}">
      <dsp:nvSpPr>
        <dsp:cNvPr id="0" name=""/>
        <dsp:cNvSpPr/>
      </dsp:nvSpPr>
      <dsp:spPr>
        <a:xfrm>
          <a:off x="1922667" y="2104303"/>
          <a:ext cx="1103353" cy="855335"/>
        </a:xfrm>
        <a:prstGeom prst="rect">
          <a:avLst/>
        </a:prstGeom>
        <a:noFill/>
        <a:ln w="1143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239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49 555,0 рублей</a:t>
          </a:r>
        </a:p>
      </dsp:txBody>
      <dsp:txXfrm>
        <a:off x="1922667" y="2104303"/>
        <a:ext cx="1103353" cy="855335"/>
      </dsp:txXfrm>
    </dsp:sp>
    <dsp:sp modelId="{D6B5DA9A-D4C3-4A24-9A90-4FCD668BE6FB}">
      <dsp:nvSpPr>
        <dsp:cNvPr id="0" name=""/>
        <dsp:cNvSpPr/>
      </dsp:nvSpPr>
      <dsp:spPr>
        <a:xfrm>
          <a:off x="2998676" y="1134096"/>
          <a:ext cx="222564" cy="2225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883E1B-8A26-4C2D-B324-679B563A20F4}">
      <dsp:nvSpPr>
        <dsp:cNvPr id="0" name=""/>
        <dsp:cNvSpPr/>
      </dsp:nvSpPr>
      <dsp:spPr>
        <a:xfrm>
          <a:off x="3125830" y="1545602"/>
          <a:ext cx="1003178" cy="1218030"/>
        </a:xfrm>
        <a:prstGeom prst="rect">
          <a:avLst/>
        </a:prstGeom>
        <a:noFill/>
        <a:ln w="1143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33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58 250</a:t>
          </a:r>
          <a:r>
            <a:rPr lang="en-US" sz="1600" b="1" kern="1200" dirty="0"/>
            <a:t>,0</a:t>
          </a:r>
          <a:r>
            <a:rPr lang="ru-RU" sz="1600" b="1" kern="1200" dirty="0"/>
            <a:t> рублей</a:t>
          </a:r>
        </a:p>
      </dsp:txBody>
      <dsp:txXfrm>
        <a:off x="3125830" y="1545602"/>
        <a:ext cx="1003178" cy="1218030"/>
      </dsp:txXfrm>
    </dsp:sp>
    <dsp:sp modelId="{C5B7DD45-6E4D-464C-907D-0BB67140DB73}">
      <dsp:nvSpPr>
        <dsp:cNvPr id="0" name=""/>
        <dsp:cNvSpPr/>
      </dsp:nvSpPr>
      <dsp:spPr>
        <a:xfrm>
          <a:off x="4384115" y="720981"/>
          <a:ext cx="307802" cy="307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2DBB47-43A8-40D6-95AB-626CDE4F2424}">
      <dsp:nvSpPr>
        <dsp:cNvPr id="0" name=""/>
        <dsp:cNvSpPr/>
      </dsp:nvSpPr>
      <dsp:spPr>
        <a:xfrm>
          <a:off x="4693174" y="1316486"/>
          <a:ext cx="1133978" cy="1643152"/>
        </a:xfrm>
        <a:prstGeom prst="rect">
          <a:avLst/>
        </a:prstGeom>
        <a:noFill/>
        <a:ln w="1143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098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6</a:t>
          </a:r>
          <a:r>
            <a:rPr lang="ru-RU" sz="1600" b="1" kern="1200" dirty="0"/>
            <a:t>2</a:t>
          </a:r>
          <a:r>
            <a:rPr lang="en-US" sz="1600" b="1" kern="1200" dirty="0"/>
            <a:t> </a:t>
          </a:r>
          <a:r>
            <a:rPr lang="ru-RU" sz="1600" b="1" kern="1200" dirty="0"/>
            <a:t>677</a:t>
          </a:r>
          <a:r>
            <a:rPr lang="en-US" sz="1600" b="1" kern="1200" dirty="0"/>
            <a:t>,0</a:t>
          </a:r>
          <a:r>
            <a:rPr lang="ru-RU" sz="1600" b="1" kern="1200" dirty="0"/>
            <a:t> рублей</a:t>
          </a:r>
        </a:p>
      </dsp:txBody>
      <dsp:txXfrm>
        <a:off x="4693174" y="1316486"/>
        <a:ext cx="1133978" cy="16431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DCE45B-0C83-41E0-AAF1-35F361B24831}">
      <dsp:nvSpPr>
        <dsp:cNvPr id="0" name=""/>
        <dsp:cNvSpPr/>
      </dsp:nvSpPr>
      <dsp:spPr>
        <a:xfrm>
          <a:off x="2323672" y="0"/>
          <a:ext cx="5965306" cy="323178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F9F92A-849A-4B55-BC69-AA144C5A0421}">
      <dsp:nvSpPr>
        <dsp:cNvPr id="0" name=""/>
        <dsp:cNvSpPr/>
      </dsp:nvSpPr>
      <dsp:spPr>
        <a:xfrm>
          <a:off x="3482035" y="1969963"/>
          <a:ext cx="134442" cy="1344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9DCFC6-AAE8-4B67-9F43-ADACC13CC4DD}">
      <dsp:nvSpPr>
        <dsp:cNvPr id="0" name=""/>
        <dsp:cNvSpPr/>
      </dsp:nvSpPr>
      <dsp:spPr>
        <a:xfrm>
          <a:off x="3664791" y="2297799"/>
          <a:ext cx="1204809" cy="933985"/>
        </a:xfrm>
        <a:prstGeom prst="rect">
          <a:avLst/>
        </a:prstGeom>
        <a:noFill/>
        <a:ln w="1143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238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19 242,0 рублей</a:t>
          </a:r>
        </a:p>
      </dsp:txBody>
      <dsp:txXfrm>
        <a:off x="3664791" y="2297799"/>
        <a:ext cx="1204809" cy="933985"/>
      </dsp:txXfrm>
    </dsp:sp>
    <dsp:sp modelId="{01A87F2E-C9A4-4B62-91B0-D728425FC7A1}">
      <dsp:nvSpPr>
        <dsp:cNvPr id="0" name=""/>
        <dsp:cNvSpPr/>
      </dsp:nvSpPr>
      <dsp:spPr>
        <a:xfrm>
          <a:off x="4387366" y="1346642"/>
          <a:ext cx="243030" cy="2430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831A81-D628-4130-9A20-D15E15BB7449}">
      <dsp:nvSpPr>
        <dsp:cNvPr id="0" name=""/>
        <dsp:cNvSpPr/>
      </dsp:nvSpPr>
      <dsp:spPr>
        <a:xfrm>
          <a:off x="4745060" y="1665448"/>
          <a:ext cx="1320640" cy="1566336"/>
        </a:xfrm>
        <a:prstGeom prst="rect">
          <a:avLst/>
        </a:prstGeom>
        <a:noFill/>
        <a:ln w="1143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777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22 440,0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 рублей</a:t>
          </a:r>
        </a:p>
      </dsp:txBody>
      <dsp:txXfrm>
        <a:off x="4745060" y="1665448"/>
        <a:ext cx="1320640" cy="1566336"/>
      </dsp:txXfrm>
    </dsp:sp>
    <dsp:sp modelId="{6BEC3AB9-2C71-4B0D-BE6B-CC0272527C09}">
      <dsp:nvSpPr>
        <dsp:cNvPr id="0" name=""/>
        <dsp:cNvSpPr/>
      </dsp:nvSpPr>
      <dsp:spPr>
        <a:xfrm>
          <a:off x="6098973" y="815100"/>
          <a:ext cx="336105" cy="3361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114FA8-277B-4C1E-9257-F215D248C062}">
      <dsp:nvSpPr>
        <dsp:cNvPr id="0" name=""/>
        <dsp:cNvSpPr/>
      </dsp:nvSpPr>
      <dsp:spPr>
        <a:xfrm>
          <a:off x="6267023" y="1411721"/>
          <a:ext cx="1037406" cy="1750445"/>
        </a:xfrm>
        <a:prstGeom prst="rect">
          <a:avLst/>
        </a:prstGeom>
        <a:noFill/>
        <a:ln w="1143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095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27 093,0 рублей</a:t>
          </a:r>
        </a:p>
      </dsp:txBody>
      <dsp:txXfrm>
        <a:off x="6267023" y="1411721"/>
        <a:ext cx="1037406" cy="17504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0.86042</cdr:x>
      <cdr:y>0.00793</cdr:y>
    </cdr:from>
    <cdr:to>
      <cdr:x>0.98941</cdr:x>
      <cdr:y>0.0809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8035048" y="44019"/>
          <a:ext cx="1204570" cy="405235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2"/>
        </a:solidFill>
        <a:ln xmlns:a="http://schemas.openxmlformats.org/drawingml/2006/main" w="9525" cap="flat" cmpd="sng" algn="ctr">
          <a:solidFill>
            <a:srgbClr val="AD4F0F"/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>
              <a:solidFill>
                <a:srgbClr val="DBF5F9">
                  <a:lumMod val="10000"/>
                </a:srgbClr>
              </a:solidFill>
              <a:latin typeface="Book Antiqua" pitchFamily="18" charset="0"/>
            </a:rPr>
            <a:t>тыс. руб.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0.58816</cdr:x>
      <cdr:y>0.8763</cdr:y>
    </cdr:from>
    <cdr:to>
      <cdr:x>0.70023</cdr:x>
      <cdr:y>0.94296</cdr:y>
    </cdr:to>
    <cdr:cxnSp macro="">
      <cdr:nvCxnSpPr>
        <cdr:cNvPr id="5" name="Прямая со стрелкой 4">
          <a:extLst xmlns:a="http://schemas.openxmlformats.org/drawingml/2006/main">
            <a:ext uri="{FF2B5EF4-FFF2-40B4-BE49-F238E27FC236}">
              <a16:creationId xmlns:a16="http://schemas.microsoft.com/office/drawing/2014/main" id="{1A83684B-2155-47C9-660B-6CB4A6CFA482}"/>
            </a:ext>
          </a:extLst>
        </cdr:cNvPr>
        <cdr:cNvCxnSpPr/>
      </cdr:nvCxnSpPr>
      <cdr:spPr>
        <a:xfrm xmlns:a="http://schemas.openxmlformats.org/drawingml/2006/main" flipH="1" flipV="1">
          <a:off x="6346149" y="4615505"/>
          <a:ext cx="1209226" cy="3511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</cdr:y>
    </cdr:from>
    <cdr:to>
      <cdr:x>0.3841</cdr:x>
      <cdr:y>0.17746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-2422412" y="0"/>
          <a:ext cx="3200400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695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3916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0874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783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4789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1748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198706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5663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Муниципальные программы </a:t>
          </a:r>
        </a:p>
      </cdr:txBody>
    </cdr:sp>
  </cdr:relSizeAnchor>
  <cdr:relSizeAnchor xmlns:cdr="http://schemas.openxmlformats.org/drawingml/2006/chartDrawing">
    <cdr:from>
      <cdr:x>0.16291</cdr:x>
      <cdr:y>0.165</cdr:y>
    </cdr:from>
    <cdr:to>
      <cdr:x>0.20547</cdr:x>
      <cdr:y>0.25219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a16="http://schemas.microsoft.com/office/drawing/2014/main" id="{7AAE5D71-90C0-7C55-1594-B28020350FDA}"/>
            </a:ext>
          </a:extLst>
        </cdr:cNvPr>
        <cdr:cNvCxnSpPr/>
      </cdr:nvCxnSpPr>
      <cdr:spPr>
        <a:xfrm xmlns:a="http://schemas.openxmlformats.org/drawingml/2006/main">
          <a:off x="1757778" y="869045"/>
          <a:ext cx="459243" cy="45924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0.68024</cdr:x>
      <cdr:y>0.82254</cdr:y>
    </cdr:from>
    <cdr:to>
      <cdr:x>1</cdr:x>
      <cdr:y>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6206976" y="5689600"/>
          <a:ext cx="2664296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695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3916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0874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783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4789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1748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198706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5663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Непрограммная часть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9" y="1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69675-B5E4-44D8-8155-9CBB79D3FB35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1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9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902DA-19FA-4288-90FD-B4AE742FE3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601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7623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31B901-6E5E-4A93-850B-994ED604A13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8523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9231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7618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4" y="9443885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17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42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1914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8547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846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4098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8251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3F0-ABE4-4911-9653-CABCD3567540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4A1B-C6A2-45CC-9AE8-AAEB24DDC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23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3F0-ABE4-4911-9653-CABCD3567540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4A1B-C6A2-45CC-9AE8-AAEB24DDC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65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3F0-ABE4-4911-9653-CABCD3567540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4A1B-C6A2-45CC-9AE8-AAEB24DDC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90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3F0-ABE4-4911-9653-CABCD3567540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4A1B-C6A2-45CC-9AE8-AAEB24DDC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34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3F0-ABE4-4911-9653-CABCD3567540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4A1B-C6A2-45CC-9AE8-AAEB24DDC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52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3F0-ABE4-4911-9653-CABCD3567540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4A1B-C6A2-45CC-9AE8-AAEB24DDC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72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3F0-ABE4-4911-9653-CABCD3567540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4A1B-C6A2-45CC-9AE8-AAEB24DDC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58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3F0-ABE4-4911-9653-CABCD3567540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4A1B-C6A2-45CC-9AE8-AAEB24DDC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85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3F0-ABE4-4911-9653-CABCD3567540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4A1B-C6A2-45CC-9AE8-AAEB24DDC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02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3F0-ABE4-4911-9653-CABCD3567540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4A1B-C6A2-45CC-9AE8-AAEB24DDC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55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73F0-ABE4-4911-9653-CABCD3567540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4A1B-C6A2-45CC-9AE8-AAEB24DDC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5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46756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C73F0-ABE4-4911-9653-CABCD3567540}" type="datetimeFigureOut">
              <a:rPr lang="ru-RU" smtClean="0"/>
              <a:pPr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94A1B-C6A2-45CC-9AE8-AAEB24DDC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65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5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" y="0"/>
            <a:ext cx="1584176" cy="20667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0430" y="-173255"/>
            <a:ext cx="10254896" cy="2993457"/>
          </a:xfr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889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ru-RU" sz="32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100" b="1" dirty="0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</a:t>
            </a:r>
            <a:br>
              <a:rPr lang="ru-RU" sz="3100" b="1" dirty="0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к проекту решения сессии Совета депутатов </a:t>
            </a:r>
            <a:r>
              <a:rPr lang="ru-RU" sz="3100" b="1" dirty="0" err="1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3100" b="1" dirty="0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</a:t>
            </a:r>
            <a:br>
              <a:rPr lang="ru-RU" sz="3100" b="1" dirty="0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Липецкой области Российской федерации</a:t>
            </a:r>
            <a:br>
              <a:rPr lang="ru-RU" sz="3100" b="1" dirty="0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«О бюджете </a:t>
            </a:r>
            <a:r>
              <a:rPr lang="ru-RU" sz="3100" b="1" dirty="0" err="1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3100" b="1" dirty="0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</a:t>
            </a:r>
            <a:br>
              <a:rPr lang="ru-RU" sz="3100" b="1" dirty="0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n w="12700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на 2026 и на плановый период 2027-2028 годов»</a:t>
            </a:r>
            <a:br>
              <a:rPr lang="ru-RU" sz="3100" b="1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b="1" dirty="0">
              <a:ln>
                <a:solidFill>
                  <a:schemeClr val="tx1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569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2000">
        <p15:prstTrans prst="curtains"/>
      </p:transition>
    </mc:Choice>
    <mc:Fallback xmlns="">
      <p:transition spd="slow" advClick="0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350">
              <a:srgbClr val="FCE7DC"/>
            </a:gs>
            <a:gs pos="33000">
              <a:schemeClr val="accent2">
                <a:lumMod val="20000"/>
                <a:lumOff val="80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" y="18116"/>
            <a:ext cx="827584" cy="1079665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838200" y="220934"/>
            <a:ext cx="1394861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</a:rPr>
              <a:t> муниципальный округ</a:t>
            </a: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2453640" y="207084"/>
            <a:ext cx="8900160" cy="7017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       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Основные понятия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圆角矩形 8"/>
          <p:cNvSpPr>
            <a:spLocks noGrp="1"/>
          </p:cNvSpPr>
          <p:nvPr>
            <p:ph idx="1"/>
          </p:nvPr>
        </p:nvSpPr>
        <p:spPr>
          <a:xfrm>
            <a:off x="1458097" y="995893"/>
            <a:ext cx="7685101" cy="5491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zh-CN" altLang="en-US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圆角矩形 9"/>
          <p:cNvSpPr/>
          <p:nvPr/>
        </p:nvSpPr>
        <p:spPr>
          <a:xfrm>
            <a:off x="1458095" y="1633645"/>
            <a:ext cx="7685103" cy="50006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бюджета - денежные средства поступающие в бюджет</a:t>
            </a:r>
            <a:endParaRPr lang="zh-CN" altLang="en-US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圆角矩形 10"/>
          <p:cNvSpPr/>
          <p:nvPr/>
        </p:nvSpPr>
        <p:spPr>
          <a:xfrm>
            <a:off x="310819" y="2226895"/>
            <a:ext cx="7637777" cy="355006"/>
          </a:xfrm>
          <a:prstGeom prst="roundRect">
            <a:avLst/>
          </a:prstGeom>
          <a:solidFill>
            <a:schemeClr val="tx2">
              <a:lumMod val="40000"/>
              <a:lumOff val="60000"/>
              <a:alpha val="77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- денежные средства, выплачиваемые из бюджета</a:t>
            </a:r>
            <a:endParaRPr lang="zh-CN" altLang="en-US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圆角矩形 11"/>
          <p:cNvSpPr/>
          <p:nvPr/>
        </p:nvSpPr>
        <p:spPr>
          <a:xfrm>
            <a:off x="303428" y="2640277"/>
            <a:ext cx="7645168" cy="6021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Бюджетная система -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  <a:endParaRPr lang="zh-CN" altLang="en-US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458095" y="3353538"/>
            <a:ext cx="7637777" cy="57150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- средства, предоставляемые одним бюджетом бюджетной системы другому бюджету бюджетной системы</a:t>
            </a:r>
            <a:endParaRPr lang="zh-CN" altLang="en-US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圆角矩形 10"/>
          <p:cNvSpPr/>
          <p:nvPr/>
        </p:nvSpPr>
        <p:spPr>
          <a:xfrm>
            <a:off x="1458095" y="4081243"/>
            <a:ext cx="7637777" cy="5715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 - свод бюджетов бюджетной системы на соответствующей территории (без учета межбюджетных трансфертов между этими бюджетами)</a:t>
            </a:r>
            <a:endParaRPr lang="zh-CN" altLang="en-US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圆角矩形 10"/>
          <p:cNvSpPr/>
          <p:nvPr/>
        </p:nvSpPr>
        <p:spPr>
          <a:xfrm>
            <a:off x="310820" y="4749511"/>
            <a:ext cx="7637776" cy="35719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 бюджета - превышение расходов бюджета над его доходами</a:t>
            </a:r>
            <a:endParaRPr lang="zh-CN" altLang="en-US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圆角矩形 10"/>
          <p:cNvSpPr/>
          <p:nvPr/>
        </p:nvSpPr>
        <p:spPr>
          <a:xfrm>
            <a:off x="296041" y="5217782"/>
            <a:ext cx="7637777" cy="4286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 бюджета - превышение доходов бюджета над его расходами</a:t>
            </a:r>
            <a:endParaRPr lang="zh-CN" altLang="en-US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圆角矩形 10"/>
          <p:cNvSpPr/>
          <p:nvPr/>
        </p:nvSpPr>
        <p:spPr>
          <a:xfrm>
            <a:off x="1326291" y="5731970"/>
            <a:ext cx="7769581" cy="102578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Бюджетный процесс – регламентируемая законодательством деятельность органов исполнительной власти,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zh-CN" altLang="en-US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95874" y="2675842"/>
            <a:ext cx="2830277" cy="4147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Выноска-облако 16"/>
          <p:cNvSpPr/>
          <p:nvPr/>
        </p:nvSpPr>
        <p:spPr>
          <a:xfrm>
            <a:off x="9885145" y="1126156"/>
            <a:ext cx="1838426" cy="1309036"/>
          </a:xfrm>
          <a:prstGeom prst="cloudCallout">
            <a:avLst/>
          </a:prstGeom>
          <a:gradFill flip="none" rotWithShape="1">
            <a:gsLst>
              <a:gs pos="77600">
                <a:schemeClr val="accent2">
                  <a:lumMod val="75000"/>
                </a:schemeClr>
              </a:gs>
              <a:gs pos="0">
                <a:schemeClr val="accent2">
                  <a:lumMod val="75000"/>
                </a:scheme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solidFill>
              <a:srgbClr val="33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0260531" y="1467871"/>
            <a:ext cx="1093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Нужна помощь?</a:t>
            </a:r>
          </a:p>
        </p:txBody>
      </p:sp>
    </p:spTree>
    <p:extLst>
      <p:ext uri="{BB962C8B-B14F-4D97-AF65-F5344CB8AC3E}">
        <p14:creationId xmlns:p14="http://schemas.microsoft.com/office/powerpoint/2010/main" val="253945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split orient="vert"/>
      </p:transition>
    </mc:Choice>
    <mc:Fallback xmlns="">
      <p:transition advClick="0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155">
              <a:schemeClr val="accent2">
                <a:lumMod val="20000"/>
                <a:lumOff val="80000"/>
              </a:schemeClr>
            </a:gs>
            <a:gs pos="91260">
              <a:schemeClr val="bg1">
                <a:lumMod val="75000"/>
              </a:schemeClr>
            </a:gs>
            <a:gs pos="0">
              <a:schemeClr val="accent3">
                <a:lumMod val="0"/>
                <a:lumOff val="100000"/>
              </a:schemeClr>
            </a:gs>
            <a:gs pos="19099">
              <a:srgbClr val="FFFFFF"/>
            </a:gs>
            <a:gs pos="71000">
              <a:schemeClr val="bg1"/>
            </a:gs>
            <a:gs pos="100000">
              <a:schemeClr val="accent2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5149" y="251071"/>
            <a:ext cx="8418651" cy="84620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Что такое «Бюджет для граждан?»</a:t>
            </a:r>
            <a:br>
              <a:rPr lang="ru-RU" b="1" dirty="0"/>
            </a:b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58" y="101134"/>
            <a:ext cx="772737" cy="1008112"/>
          </a:xfrm>
          <a:prstGeom prst="rect">
            <a:avLst/>
          </a:prstGeom>
        </p:spPr>
      </p:pic>
      <p:sp>
        <p:nvSpPr>
          <p:cNvPr id="12" name="Заголовок 4"/>
          <p:cNvSpPr txBox="1">
            <a:spLocks/>
          </p:cNvSpPr>
          <p:nvPr/>
        </p:nvSpPr>
        <p:spPr>
          <a:xfrm>
            <a:off x="895395" y="251071"/>
            <a:ext cx="2039754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</a:rPr>
              <a:t> муниципальный округ</a:t>
            </a:r>
          </a:p>
        </p:txBody>
      </p:sp>
      <p:sp>
        <p:nvSpPr>
          <p:cNvPr id="13" name="Объект 6"/>
          <p:cNvSpPr txBox="1">
            <a:spLocks/>
          </p:cNvSpPr>
          <p:nvPr/>
        </p:nvSpPr>
        <p:spPr>
          <a:xfrm>
            <a:off x="602345" y="1259183"/>
            <a:ext cx="10947971" cy="10341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Tx/>
              <a:buNone/>
            </a:pP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		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«Бюджет для граждан» – аналитический документ, разрабатываемый в целях предоставления гражданам актуальной информации о проекте</a:t>
            </a:r>
            <a:r>
              <a:rPr lang="en-US" sz="1600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бюджета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муниципального округа в формате, доступном для широкого круга пользователей. В представленной информации отражены положения проекта бюджета муниципального округа на предстоящие три года: 2026 год и 2027-20</a:t>
            </a:r>
            <a:r>
              <a:rPr lang="en-US" sz="1600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2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8 годы. </a:t>
            </a:r>
          </a:p>
        </p:txBody>
      </p:sp>
      <p:sp>
        <p:nvSpPr>
          <p:cNvPr id="14" name="Объект 6"/>
          <p:cNvSpPr txBox="1">
            <a:spLocks/>
          </p:cNvSpPr>
          <p:nvPr/>
        </p:nvSpPr>
        <p:spPr>
          <a:xfrm>
            <a:off x="895395" y="2508437"/>
            <a:ext cx="10587544" cy="170610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Tx/>
              <a:buNone/>
            </a:pP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	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        «Бюджет для граждан» нацелен на получение обратной связи от граждан по интересующим их вопросам.</a:t>
            </a:r>
          </a:p>
          <a:p>
            <a:pPr marL="0" indent="0" algn="just">
              <a:buNone/>
            </a:pP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          Каждый житель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муниципального округа является участником формирования бюджета с одной стороны, как налогоплательщик, наполняя доходы бюджета, с другой — он получает часть расходов как потребитель общественных услуг. </a:t>
            </a:r>
          </a:p>
          <a:p>
            <a:pPr algn="just">
              <a:buFont typeface="Arial" panose="020B0604020202020204" pitchFamily="34" charset="0"/>
              <a:buNone/>
            </a:pPr>
            <a:endParaRPr lang="ru-RU" sz="14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04" y="3990660"/>
            <a:ext cx="7130644" cy="2668082"/>
          </a:xfrm>
        </p:spPr>
      </p:pic>
    </p:spTree>
    <p:extLst>
      <p:ext uri="{BB962C8B-B14F-4D97-AF65-F5344CB8AC3E}">
        <p14:creationId xmlns:p14="http://schemas.microsoft.com/office/powerpoint/2010/main" val="110235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78000">
              <a:schemeClr val="bg1"/>
            </a:gs>
            <a:gs pos="91279">
              <a:schemeClr val="bg1"/>
            </a:gs>
            <a:gs pos="35000">
              <a:schemeClr val="bg1">
                <a:lumMod val="95000"/>
              </a:schemeClr>
            </a:gs>
            <a:gs pos="15000">
              <a:schemeClr val="bg2">
                <a:lumMod val="90000"/>
              </a:schemeClr>
            </a:gs>
            <a:gs pos="100000">
              <a:schemeClr val="bg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9335" y="251072"/>
            <a:ext cx="8254464" cy="730706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Гражданин и его участие  в бюджетном процессе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58" y="101134"/>
            <a:ext cx="772737" cy="1008112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895395" y="251071"/>
            <a:ext cx="2039754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</a:rPr>
              <a:t> муниципальный округ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97128" y="1177918"/>
            <a:ext cx="3224464" cy="74114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Гражданин - налогоплательщик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047748" y="2586723"/>
            <a:ext cx="1799924" cy="246654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Гражданин - участник публичных слушаний по исполнению бюджета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92040" y="2586723"/>
            <a:ext cx="1724928" cy="246654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Гражданин – участник публичных слушаний по проекту бюджета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80006" y="5781146"/>
            <a:ext cx="3041584" cy="100102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Гражданин – получатель муниципальных услуг</a:t>
            </a:r>
          </a:p>
        </p:txBody>
      </p:sp>
      <p:sp>
        <p:nvSpPr>
          <p:cNvPr id="13" name="Штриховая стрелка вправо 12"/>
          <p:cNvSpPr/>
          <p:nvPr/>
        </p:nvSpPr>
        <p:spPr>
          <a:xfrm>
            <a:off x="3773104" y="3368843"/>
            <a:ext cx="741143" cy="962526"/>
          </a:xfrm>
          <a:prstGeom prst="stripedRightArrow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триховая стрелка вправо 14"/>
          <p:cNvSpPr/>
          <p:nvPr/>
        </p:nvSpPr>
        <p:spPr>
          <a:xfrm rot="5400000">
            <a:off x="5910351" y="1777897"/>
            <a:ext cx="744770" cy="1419418"/>
          </a:xfrm>
          <a:prstGeom prst="stripedRightArrow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600" dirty="0"/>
              <a:t>налоги</a:t>
            </a:r>
          </a:p>
        </p:txBody>
      </p:sp>
      <p:sp>
        <p:nvSpPr>
          <p:cNvPr id="16" name="Штриховая стрелка вправо 15"/>
          <p:cNvSpPr/>
          <p:nvPr/>
        </p:nvSpPr>
        <p:spPr>
          <a:xfrm rot="10800000">
            <a:off x="7921590" y="3368841"/>
            <a:ext cx="770022" cy="962527"/>
          </a:xfrm>
          <a:prstGeom prst="stripedRightArrow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Штриховая стрелка вправо 16"/>
          <p:cNvSpPr/>
          <p:nvPr/>
        </p:nvSpPr>
        <p:spPr>
          <a:xfrm rot="5400000">
            <a:off x="5897725" y="4741892"/>
            <a:ext cx="770021" cy="1189336"/>
          </a:xfrm>
          <a:prstGeom prst="stripedRightArrow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78940" y="2893453"/>
            <a:ext cx="2781701" cy="2006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813" y="2973372"/>
            <a:ext cx="2515953" cy="18869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</p:pic>
    </p:spTree>
    <p:extLst>
      <p:ext uri="{BB962C8B-B14F-4D97-AF65-F5344CB8AC3E}">
        <p14:creationId xmlns:p14="http://schemas.microsoft.com/office/powerpoint/2010/main" val="327111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0" y="133557"/>
            <a:ext cx="772737" cy="1008112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896197" y="227007"/>
            <a:ext cx="1471618" cy="6740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</a:rPr>
              <a:t> муниципальный округ</a:t>
            </a: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2242128" y="268556"/>
            <a:ext cx="9111671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БЮДЖЕТ?</a:t>
            </a:r>
          </a:p>
        </p:txBody>
      </p:sp>
      <p:sp>
        <p:nvSpPr>
          <p:cNvPr id="7" name="Блок-схема: магнитный диск 6"/>
          <p:cNvSpPr/>
          <p:nvPr/>
        </p:nvSpPr>
        <p:spPr>
          <a:xfrm>
            <a:off x="635267" y="1022232"/>
            <a:ext cx="3075023" cy="1751799"/>
          </a:xfrm>
          <a:prstGeom prst="flowChartMagneticDisk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магнитный диск 7"/>
          <p:cNvSpPr/>
          <p:nvPr/>
        </p:nvSpPr>
        <p:spPr>
          <a:xfrm>
            <a:off x="4100363" y="996228"/>
            <a:ext cx="3490115" cy="1751798"/>
          </a:xfrm>
          <a:prstGeom prst="flowChartMagneticDisk">
            <a:avLst/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магнитный диск 8"/>
          <p:cNvSpPr/>
          <p:nvPr/>
        </p:nvSpPr>
        <p:spPr>
          <a:xfrm>
            <a:off x="7985636" y="1041542"/>
            <a:ext cx="3285547" cy="1751798"/>
          </a:xfrm>
          <a:prstGeom prst="flowChartMagneticDisk">
            <a:avLst/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271674" y="1130959"/>
            <a:ext cx="1653188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БЮДЖЕТ</a:t>
            </a:r>
          </a:p>
        </p:txBody>
      </p:sp>
      <p:sp>
        <p:nvSpPr>
          <p:cNvPr id="12" name="Заголовок 4"/>
          <p:cNvSpPr txBox="1">
            <a:spLocks noGrp="1"/>
          </p:cNvSpPr>
          <p:nvPr>
            <p:ph idx="1"/>
          </p:nvPr>
        </p:nvSpPr>
        <p:spPr>
          <a:xfrm>
            <a:off x="5011195" y="1130959"/>
            <a:ext cx="2112333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ДОХОДЫ БЮДЖЕТА</a:t>
            </a:r>
          </a:p>
        </p:txBody>
      </p:sp>
      <p:sp>
        <p:nvSpPr>
          <p:cNvPr id="13" name="Заголовок 4"/>
          <p:cNvSpPr txBox="1">
            <a:spLocks/>
          </p:cNvSpPr>
          <p:nvPr/>
        </p:nvSpPr>
        <p:spPr>
          <a:xfrm>
            <a:off x="8643876" y="1154324"/>
            <a:ext cx="2182176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chemeClr val="accent3">
                    <a:lumMod val="50000"/>
                  </a:schemeClr>
                </a:solidFill>
              </a:rPr>
              <a:t>РАСХОДЫ БЮДЖЕТА</a:t>
            </a:r>
          </a:p>
        </p:txBody>
      </p:sp>
      <p:sp>
        <p:nvSpPr>
          <p:cNvPr id="14" name="Блок-схема: память с посл. доступом 13"/>
          <p:cNvSpPr/>
          <p:nvPr/>
        </p:nvSpPr>
        <p:spPr>
          <a:xfrm>
            <a:off x="509828" y="3109937"/>
            <a:ext cx="2830138" cy="2260960"/>
          </a:xfrm>
          <a:prstGeom prst="flowChartMagneticTap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4"/>
          <p:cNvSpPr txBox="1">
            <a:spLocks/>
          </p:cNvSpPr>
          <p:nvPr/>
        </p:nvSpPr>
        <p:spPr>
          <a:xfrm>
            <a:off x="760396" y="1599189"/>
            <a:ext cx="2752825" cy="10895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b="1" i="1" dirty="0">
                <a:solidFill>
                  <a:srgbClr val="0000CC"/>
                </a:solidFill>
                <a:latin typeface="Book Antiqua" pitchFamily="18" charset="0"/>
              </a:rPr>
              <a:t>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 .</a:t>
            </a:r>
            <a:endParaRPr lang="ru-RU" sz="1200" b="1" dirty="0">
              <a:solidFill>
                <a:srgbClr val="0000CC"/>
              </a:solidFill>
              <a:latin typeface="Book Antiqua" pitchFamily="18" charset="0"/>
            </a:endParaRPr>
          </a:p>
        </p:txBody>
      </p:sp>
      <p:sp>
        <p:nvSpPr>
          <p:cNvPr id="18" name="Заголовок 4"/>
          <p:cNvSpPr txBox="1">
            <a:spLocks/>
          </p:cNvSpPr>
          <p:nvPr/>
        </p:nvSpPr>
        <p:spPr>
          <a:xfrm>
            <a:off x="4514248" y="1717893"/>
            <a:ext cx="2609281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b="1" dirty="0">
                <a:solidFill>
                  <a:srgbClr val="0000CC"/>
                </a:solidFill>
                <a:latin typeface="Book Antiqua" pitchFamily="18" charset="0"/>
              </a:rPr>
              <a:t>Это поступающие в бюджет денежные средства (налоговые, неналоговые доходы и безвозмездные поступления) </a:t>
            </a:r>
            <a:endParaRPr lang="ru-RU" sz="1200" dirty="0">
              <a:solidFill>
                <a:srgbClr val="0000CC"/>
              </a:solidFill>
              <a:latin typeface="Book Antiqua" pitchFamily="18" charset="0"/>
            </a:endParaRPr>
          </a:p>
        </p:txBody>
      </p:sp>
      <p:sp>
        <p:nvSpPr>
          <p:cNvPr id="19" name="Заголовок 4"/>
          <p:cNvSpPr txBox="1">
            <a:spLocks/>
          </p:cNvSpPr>
          <p:nvPr/>
        </p:nvSpPr>
        <p:spPr>
          <a:xfrm>
            <a:off x="8561545" y="1495956"/>
            <a:ext cx="2346838" cy="12438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" b="1" dirty="0">
                <a:solidFill>
                  <a:srgbClr val="0000CC"/>
                </a:solidFill>
                <a:latin typeface="Book Antiqua" pitchFamily="18" charset="0"/>
              </a:rPr>
              <a:t> </a:t>
            </a:r>
          </a:p>
          <a:p>
            <a:pPr algn="ctr"/>
            <a:r>
              <a:rPr lang="ru-RU" sz="1200" b="1" dirty="0">
                <a:solidFill>
                  <a:srgbClr val="0000CC"/>
                </a:solidFill>
                <a:latin typeface="Book Antiqua" pitchFamily="18" charset="0"/>
              </a:rPr>
              <a:t>Это выплачиваемые из бюджета денежные средства (социальные выплаты населению, оказание муниципальных услуг, благоустройство, и другие)</a:t>
            </a: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2100945" y="5813659"/>
            <a:ext cx="8409842" cy="779646"/>
          </a:xfrm>
          <a:prstGeom prst="flowChartProcess">
            <a:avLst/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Сбалансированный бюджет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равенство между доходной и расходной частями бюджета.</a:t>
            </a:r>
          </a:p>
        </p:txBody>
      </p:sp>
      <p:sp>
        <p:nvSpPr>
          <p:cNvPr id="20" name="Блок-схема: память с посл. доступом 19"/>
          <p:cNvSpPr/>
          <p:nvPr/>
        </p:nvSpPr>
        <p:spPr>
          <a:xfrm flipH="1">
            <a:off x="8335477" y="3149337"/>
            <a:ext cx="2935703" cy="2221560"/>
          </a:xfrm>
          <a:prstGeom prst="flowChartMagneticTape">
            <a:avLst/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4"/>
          <p:cNvSpPr txBox="1">
            <a:spLocks/>
          </p:cNvSpPr>
          <p:nvPr/>
        </p:nvSpPr>
        <p:spPr>
          <a:xfrm>
            <a:off x="609203" y="3300932"/>
            <a:ext cx="2752825" cy="180972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i="1" dirty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Превышение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доходов над расходами образует положительный остаток бюджета </a:t>
            </a:r>
          </a:p>
          <a:p>
            <a:pPr algn="ctr"/>
            <a:r>
              <a:rPr lang="ru-RU" sz="1400" b="1" i="1" dirty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ПРОФИЦИТ .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При профиците снижается долг и (или) растут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 остатки.</a:t>
            </a:r>
          </a:p>
          <a:p>
            <a:pPr algn="ctr"/>
            <a:endParaRPr lang="ru-RU" sz="1200" b="1" dirty="0">
              <a:solidFill>
                <a:schemeClr val="accent5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4" name="Заголовок 4"/>
          <p:cNvSpPr txBox="1">
            <a:spLocks/>
          </p:cNvSpPr>
          <p:nvPr/>
        </p:nvSpPr>
        <p:spPr>
          <a:xfrm>
            <a:off x="8643876" y="3256172"/>
            <a:ext cx="2393947" cy="178895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Если расходная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часть бюджета превышает доходную, то бюджет формируется с </a:t>
            </a:r>
            <a:r>
              <a:rPr lang="ru-RU" sz="1400" b="1" i="1" dirty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ДЕФИЦИТОМ .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При дефиците растет долг и (или) снижаются остатки.</a:t>
            </a:r>
          </a:p>
          <a:p>
            <a:pPr algn="ctr"/>
            <a:endParaRPr lang="ru-RU" sz="1050" b="1" i="1" dirty="0">
              <a:solidFill>
                <a:srgbClr val="0000CC"/>
              </a:solidFill>
              <a:latin typeface="Book Antiqua" pitchFamily="18" charset="0"/>
            </a:endParaRPr>
          </a:p>
        </p:txBody>
      </p:sp>
      <p:pic>
        <p:nvPicPr>
          <p:cNvPr id="21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248" y="2813568"/>
            <a:ext cx="2875143" cy="281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26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:circle/>
      </p:transition>
    </mc:Choice>
    <mc:Fallback xmlns="">
      <p:transition spd="slow" advClick="0" advTm="400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4155">
              <a:schemeClr val="accent2">
                <a:lumMod val="20000"/>
                <a:lumOff val="80000"/>
              </a:schemeClr>
            </a:gs>
            <a:gs pos="91260">
              <a:schemeClr val="bg1">
                <a:lumMod val="65000"/>
              </a:schemeClr>
            </a:gs>
            <a:gs pos="0">
              <a:schemeClr val="accent3">
                <a:lumMod val="0"/>
                <a:lumOff val="100000"/>
              </a:schemeClr>
            </a:gs>
            <a:gs pos="80000">
              <a:schemeClr val="accent3">
                <a:lumMod val="0"/>
                <a:lumOff val="100000"/>
              </a:schemeClr>
            </a:gs>
            <a:gs pos="100000">
              <a:schemeClr val="accent2">
                <a:lumMod val="7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58" y="101134"/>
            <a:ext cx="772737" cy="1008112"/>
          </a:xfrm>
          <a:prstGeom prst="rect">
            <a:avLst/>
          </a:prstGeom>
        </p:spPr>
      </p:pic>
      <p:sp>
        <p:nvSpPr>
          <p:cNvPr id="12" name="Заголовок 4"/>
          <p:cNvSpPr txBox="1">
            <a:spLocks/>
          </p:cNvSpPr>
          <p:nvPr/>
        </p:nvSpPr>
        <p:spPr>
          <a:xfrm>
            <a:off x="895395" y="251071"/>
            <a:ext cx="2039754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</a:rPr>
              <a:t> муниципальный округ</a:t>
            </a:r>
          </a:p>
        </p:txBody>
      </p:sp>
      <p:sp>
        <p:nvSpPr>
          <p:cNvPr id="13" name="Объект 6"/>
          <p:cNvSpPr txBox="1">
            <a:spLocks/>
          </p:cNvSpPr>
          <p:nvPr/>
        </p:nvSpPr>
        <p:spPr>
          <a:xfrm>
            <a:off x="334575" y="3629554"/>
            <a:ext cx="2254621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rgbClr val="0000CC"/>
                </a:solidFill>
                <a:latin typeface="Book Antiqua" pitchFamily="18" charset="0"/>
              </a:rPr>
              <a:t>1. Разработка и составление проекта</a:t>
            </a:r>
          </a:p>
        </p:txBody>
      </p:sp>
      <p:sp>
        <p:nvSpPr>
          <p:cNvPr id="14" name="Объект 6"/>
          <p:cNvSpPr txBox="1">
            <a:spLocks/>
          </p:cNvSpPr>
          <p:nvPr/>
        </p:nvSpPr>
        <p:spPr>
          <a:xfrm>
            <a:off x="3388610" y="3592834"/>
            <a:ext cx="1823443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rgbClr val="0000CC"/>
                </a:solidFill>
                <a:latin typeface="Book Antiqua" pitchFamily="18" charset="0"/>
              </a:rPr>
              <a:t>2. Рассмотрение и утверждение бюджета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44639" y="165264"/>
            <a:ext cx="6839077" cy="879851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бюджетного процесса</a:t>
            </a:r>
            <a:endParaRPr lang="ru-RU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67983" y="3580310"/>
            <a:ext cx="2531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00CC"/>
                </a:solidFill>
                <a:latin typeface="Book Antiqua" pitchFamily="18" charset="0"/>
              </a:rPr>
              <a:t>3. Исполнение</a:t>
            </a:r>
          </a:p>
          <a:p>
            <a:r>
              <a:rPr lang="ru-RU" sz="1600" b="1" dirty="0">
                <a:solidFill>
                  <a:srgbClr val="0000CC"/>
                </a:solidFill>
                <a:latin typeface="Book Antiqua" pitchFamily="18" charset="0"/>
              </a:rPr>
              <a:t>          бюджета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03591" y="3629554"/>
            <a:ext cx="3618097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  <a:spcBef>
                <a:spcPts val="1000"/>
              </a:spcBef>
            </a:pPr>
            <a:r>
              <a:rPr lang="ru-RU" sz="1600" b="1" dirty="0">
                <a:solidFill>
                  <a:srgbClr val="0000CC"/>
                </a:solidFill>
                <a:latin typeface="Book Antiqua" pitchFamily="18" charset="0"/>
              </a:rPr>
              <a:t>4. Контроль за исполнением</a:t>
            </a:r>
          </a:p>
          <a:p>
            <a:pPr>
              <a:lnSpc>
                <a:spcPts val="1000"/>
              </a:lnSpc>
              <a:spcBef>
                <a:spcPts val="1000"/>
              </a:spcBef>
            </a:pPr>
            <a:r>
              <a:rPr lang="ru-RU" sz="1600" b="1" dirty="0">
                <a:solidFill>
                  <a:srgbClr val="0000CC"/>
                </a:solidFill>
                <a:latin typeface="Book Antiqua" pitchFamily="18" charset="0"/>
              </a:rPr>
              <a:t> бюджета  и утверждение </a:t>
            </a:r>
          </a:p>
          <a:p>
            <a:pPr>
              <a:lnSpc>
                <a:spcPts val="1000"/>
              </a:lnSpc>
              <a:spcBef>
                <a:spcPts val="1000"/>
              </a:spcBef>
            </a:pPr>
            <a:r>
              <a:rPr lang="ru-RU" sz="1600" b="1" dirty="0">
                <a:solidFill>
                  <a:srgbClr val="0000CC"/>
                </a:solidFill>
                <a:latin typeface="Book Antiqua" pitchFamily="18" charset="0"/>
              </a:rPr>
              <a:t>отчета об исполнении бюджета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17" y="4567892"/>
            <a:ext cx="2066154" cy="181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879" y="4497164"/>
            <a:ext cx="3206907" cy="195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288" y="4491610"/>
            <a:ext cx="2757669" cy="195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080" y="4479367"/>
            <a:ext cx="2578592" cy="1841115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46481" y="2686569"/>
            <a:ext cx="5111014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СТАДИИ БЮДЖЕТНОГО ПРОЦЕССА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95395" y="1152965"/>
            <a:ext cx="11213186" cy="1013700"/>
          </a:xfrm>
          <a:prstGeom prst="roundRect">
            <a:avLst/>
          </a:prstGeom>
          <a:gradFill flip="none" rotWithShape="1">
            <a:gsLst>
              <a:gs pos="84155">
                <a:schemeClr val="accent2">
                  <a:lumMod val="20000"/>
                  <a:lumOff val="80000"/>
                </a:schemeClr>
              </a:gs>
              <a:gs pos="91260">
                <a:schemeClr val="bg1">
                  <a:lumMod val="65000"/>
                </a:schemeClr>
              </a:gs>
              <a:gs pos="0">
                <a:schemeClr val="accent3">
                  <a:lumMod val="0"/>
                  <a:lumOff val="100000"/>
                </a:schemeClr>
              </a:gs>
              <a:gs pos="80000">
                <a:schemeClr val="accent3">
                  <a:lumMod val="0"/>
                  <a:lumOff val="10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это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внешней проверке, рассмотрению и утверждению бюджетной отчетности</a:t>
            </a:r>
            <a:r>
              <a:rPr lang="ru-RU" sz="1600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2589196" y="3668138"/>
            <a:ext cx="591980" cy="3744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5370897" y="3668138"/>
            <a:ext cx="683394" cy="3744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8021527" y="3676283"/>
            <a:ext cx="634131" cy="3663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077628"/>
      </p:ext>
    </p:extLst>
  </p:cSld>
  <p:clrMapOvr>
    <a:masterClrMapping/>
  </p:clrMapOvr>
  <p:transition spd="slow" advClick="0" advTm="3000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41000">
              <a:schemeClr val="bg1"/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701255" y="188639"/>
            <a:ext cx="9253322" cy="1110771"/>
          </a:xfrm>
          <a:prstGeom prst="round2Diag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bg2">
                <a:lumMod val="2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ОСНОВНЫЕ  ПАРАМЕТРЫ  БЮДЖЕТА ДОБРИНСКОГО МУНИЦИПАЛЬНОГО ОКРУГА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  2026-2028 ГОДЫ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95" y="96195"/>
            <a:ext cx="728620" cy="950556"/>
          </a:xfrm>
          <a:prstGeom prst="rect">
            <a:avLst/>
          </a:prstGeom>
        </p:spPr>
      </p:pic>
      <p:sp>
        <p:nvSpPr>
          <p:cNvPr id="12" name="Заголовок 4"/>
          <p:cNvSpPr txBox="1">
            <a:spLocks/>
          </p:cNvSpPr>
          <p:nvPr/>
        </p:nvSpPr>
        <p:spPr>
          <a:xfrm>
            <a:off x="891015" y="188640"/>
            <a:ext cx="2039754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/>
              <a:t>Добринский</a:t>
            </a:r>
            <a:r>
              <a:rPr lang="ru-RU" sz="1400" b="1" dirty="0"/>
              <a:t> муниципальный округ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82448" y="1387806"/>
            <a:ext cx="1158369" cy="394806"/>
          </a:xfrm>
          <a:prstGeom prst="round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DBF5F9">
                    <a:lumMod val="10000"/>
                  </a:srgbClr>
                </a:solidFill>
                <a:latin typeface="Book Antiqua" pitchFamily="18" charset="0"/>
              </a:rPr>
              <a:t>млн. руб.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664866"/>
              </p:ext>
            </p:extLst>
          </p:nvPr>
        </p:nvGraphicFramePr>
        <p:xfrm>
          <a:off x="4899259" y="1871009"/>
          <a:ext cx="7041558" cy="44720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60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0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0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845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119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1 724,6 </a:t>
                      </a:r>
                    </a:p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1 524,7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1 532,2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119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1 724,6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1 524,7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1 532,2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119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Дефицит/ Профицит (+/-)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5000">
                          <a:srgbClr val="FFEFFD"/>
                        </a:gs>
                        <a:gs pos="83000">
                          <a:schemeClr val="bg2">
                            <a:lumMod val="90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3" t="16580" r="12301" b="17551"/>
          <a:stretch/>
        </p:blipFill>
        <p:spPr bwMode="auto">
          <a:xfrm>
            <a:off x="336884" y="2483317"/>
            <a:ext cx="4393964" cy="323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745655"/>
      </p:ext>
    </p:extLst>
  </p:cSld>
  <p:clrMapOvr>
    <a:masterClrMapping/>
  </p:clrMapOvr>
  <p:transition spd="slow" advClick="0" advTm="400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850">
              <a:schemeClr val="accent2">
                <a:lumMod val="20000"/>
                <a:lumOff val="80000"/>
              </a:schemeClr>
            </a:gs>
            <a:gs pos="43000">
              <a:schemeClr val="bg1"/>
            </a:gs>
            <a:gs pos="17000">
              <a:schemeClr val="bg1"/>
            </a:gs>
            <a:gs pos="93000">
              <a:schemeClr val="accent2">
                <a:lumMod val="20000"/>
                <a:lumOff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35">
            <a:extLst>
              <a:ext uri="{FF2B5EF4-FFF2-40B4-BE49-F238E27FC236}">
                <a16:creationId xmlns:a16="http://schemas.microsoft.com/office/drawing/2014/main" id="{E1E4020F-0323-7CDC-8F88-F1EC4AC6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721" y="-119131"/>
            <a:ext cx="9035973" cy="1230327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altLang="ru-RU" sz="2800" dirty="0" err="1"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 муниципального округа </a:t>
            </a:r>
          </a:p>
        </p:txBody>
      </p:sp>
      <p:sp>
        <p:nvSpPr>
          <p:cNvPr id="293" name="Прямоугольник: скругленные углы 17">
            <a:extLst>
              <a:ext uri="{FF2B5EF4-FFF2-40B4-BE49-F238E27FC236}">
                <a16:creationId xmlns:a16="http://schemas.microsoft.com/office/drawing/2014/main" id="{B58351F5-68DC-72AD-D0E8-49F4B18EFFC7}"/>
              </a:ext>
            </a:extLst>
          </p:cNvPr>
          <p:cNvSpPr/>
          <p:nvPr/>
        </p:nvSpPr>
        <p:spPr>
          <a:xfrm>
            <a:off x="735645" y="1734581"/>
            <a:ext cx="3110186" cy="3213167"/>
          </a:xfrm>
          <a:prstGeom prst="roundRect">
            <a:avLst>
              <a:gd name="adj" fmla="val 9023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5" name="Прямоугольник: скругленные углы 18">
            <a:extLst>
              <a:ext uri="{FF2B5EF4-FFF2-40B4-BE49-F238E27FC236}">
                <a16:creationId xmlns:a16="http://schemas.microsoft.com/office/drawing/2014/main" id="{9DF1C5F5-8A12-DAB9-07D9-3F923EE27378}"/>
              </a:ext>
            </a:extLst>
          </p:cNvPr>
          <p:cNvSpPr/>
          <p:nvPr/>
        </p:nvSpPr>
        <p:spPr>
          <a:xfrm>
            <a:off x="4560931" y="1734581"/>
            <a:ext cx="3129323" cy="3256910"/>
          </a:xfrm>
          <a:prstGeom prst="roundRect">
            <a:avLst>
              <a:gd name="adj" fmla="val 902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7" name="Прямоугольник: скругленные углы 21">
            <a:extLst>
              <a:ext uri="{FF2B5EF4-FFF2-40B4-BE49-F238E27FC236}">
                <a16:creationId xmlns:a16="http://schemas.microsoft.com/office/drawing/2014/main" id="{A3E6909A-8F06-23FE-56A9-91D682174322}"/>
              </a:ext>
            </a:extLst>
          </p:cNvPr>
          <p:cNvSpPr/>
          <p:nvPr/>
        </p:nvSpPr>
        <p:spPr>
          <a:xfrm>
            <a:off x="8528069" y="1734582"/>
            <a:ext cx="2863549" cy="3256909"/>
          </a:xfrm>
          <a:prstGeom prst="roundRect">
            <a:avLst>
              <a:gd name="adj" fmla="val 9023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67006" y="1058373"/>
            <a:ext cx="7431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Доходы бюджета 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поступающие в бюджет денежные средства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480" y="1975423"/>
            <a:ext cx="2903553" cy="321316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735C79-5F03-3847-24B9-8749CB9A1750}"/>
              </a:ext>
            </a:extLst>
          </p:cNvPr>
          <p:cNvSpPr txBox="1"/>
          <p:nvPr/>
        </p:nvSpPr>
        <p:spPr>
          <a:xfrm>
            <a:off x="1498647" y="2387823"/>
            <a:ext cx="2009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Налоговые доходы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96D0C4-38F3-D893-482D-945A322F4BF7}"/>
              </a:ext>
            </a:extLst>
          </p:cNvPr>
          <p:cNvSpPr txBox="1"/>
          <p:nvPr/>
        </p:nvSpPr>
        <p:spPr>
          <a:xfrm>
            <a:off x="1458969" y="3001244"/>
            <a:ext cx="204929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налог на доходы физических лиц;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акцизы на нефтепродукты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налоги на совокупный доход;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другие налоги.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82015" y="1975423"/>
            <a:ext cx="2974330" cy="321316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FA0ED5-7BE8-0F0C-FA36-3DC5025B1C6C}"/>
              </a:ext>
            </a:extLst>
          </p:cNvPr>
          <p:cNvSpPr txBox="1"/>
          <p:nvPr/>
        </p:nvSpPr>
        <p:spPr>
          <a:xfrm>
            <a:off x="5645753" y="2313111"/>
            <a:ext cx="2169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Неналоговые доходы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0E2B31-DE19-9D60-1900-EB44766B0A58}"/>
              </a:ext>
            </a:extLst>
          </p:cNvPr>
          <p:cNvSpPr txBox="1"/>
          <p:nvPr/>
        </p:nvSpPr>
        <p:spPr>
          <a:xfrm>
            <a:off x="5373379" y="2726377"/>
            <a:ext cx="247290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доходы от использования муниципального имущества;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доходы от продажи муниципального имущества;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плата за негативное воздействие на окружающую среду;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штрафные санкции;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другие.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976663" y="2006726"/>
            <a:ext cx="2886679" cy="321489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2E3D41-1C01-9B9D-77C1-A0A8D8250DEC}"/>
              </a:ext>
            </a:extLst>
          </p:cNvPr>
          <p:cNvSpPr txBox="1"/>
          <p:nvPr/>
        </p:nvSpPr>
        <p:spPr>
          <a:xfrm>
            <a:off x="9343499" y="2264712"/>
            <a:ext cx="2097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Безвозмездные поступления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5FCF88-DAC4-1761-8891-68C607D322ED}"/>
              </a:ext>
            </a:extLst>
          </p:cNvPr>
          <p:cNvSpPr txBox="1"/>
          <p:nvPr/>
        </p:nvSpPr>
        <p:spPr>
          <a:xfrm>
            <a:off x="9470562" y="2826391"/>
            <a:ext cx="22241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поступления от других бюджетов бюджетной системы (межбюджетные трансферты), организаций, граждан (кроме налоговых и неналоговых доходов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" y="20755"/>
            <a:ext cx="728620" cy="950556"/>
          </a:xfrm>
          <a:prstGeom prst="rect">
            <a:avLst/>
          </a:prstGeom>
        </p:spPr>
      </p:pic>
      <p:pic>
        <p:nvPicPr>
          <p:cNvPr id="33" name="Рисунок 32" descr="доходы вс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821" y="4991491"/>
            <a:ext cx="2400899" cy="1800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03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1C5D2-D79E-404F-808B-2667A117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16" y="115893"/>
            <a:ext cx="8941869" cy="1069039"/>
          </a:xfrm>
        </p:spPr>
        <p:txBody>
          <a:bodyPr>
            <a:noAutofit/>
          </a:bodyPr>
          <a:lstStyle/>
          <a:p>
            <a:pPr algn="ctr" fontAlgn="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объем доходов бюджета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на 2026 год и плановый период 2027-2028 годы, тыс. руб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02305"/>
              </p:ext>
            </p:extLst>
          </p:nvPr>
        </p:nvGraphicFramePr>
        <p:xfrm>
          <a:off x="77003" y="1446467"/>
          <a:ext cx="12009122" cy="5158660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7206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7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7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76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Arial"/>
                      </a:endParaRPr>
                    </a:p>
                  </a:txBody>
                  <a:tcPr marL="5207" marR="5207" marT="520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40000"/>
                            <a:lumOff val="6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"/>
                      </a:endParaRPr>
                    </a:p>
                  </a:txBody>
                  <a:tcPr marL="5207" marR="5207" marT="520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40000"/>
                            <a:lumOff val="6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"/>
                      </a:endParaRPr>
                    </a:p>
                  </a:txBody>
                  <a:tcPr marL="5207" marR="5207" marT="520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40000"/>
                            <a:lumOff val="6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Arial"/>
                      </a:endParaRPr>
                    </a:p>
                  </a:txBody>
                  <a:tcPr marL="5207" marR="5207" marT="520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40000"/>
                            <a:lumOff val="6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7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37312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28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 всего, </a:t>
                      </a:r>
                    </a:p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673 474,9</a:t>
                      </a: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710 407,3</a:t>
                      </a: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732 637,5</a:t>
                      </a: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410 956,5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402 396,9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414 432,6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77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138 000,0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</a:t>
                      </a:r>
                      <a:r>
                        <a:rPr lang="ru-RU" sz="1400" u="none" strike="noStrik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149 200,0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10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ТОВАРЫ (РАБОТЫ, УСЛУГИ), РЕАЛИЗУЕМЫЕ НА ТЕРРИТОРИИ РФ </a:t>
                      </a:r>
                    </a:p>
                    <a:p>
                      <a:pPr algn="l" fontAlgn="t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56 718,4</a:t>
                      </a: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95 071,4</a:t>
                      </a: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98 426,9</a:t>
                      </a: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15792349"/>
                  </a:ext>
                </a:extLst>
              </a:tr>
              <a:tr h="279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47 900,0</a:t>
                      </a: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48 239,0</a:t>
                      </a: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48 578,0</a:t>
                      </a: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253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19 900,0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22 000,0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62977074"/>
                  </a:ext>
                </a:extLst>
              </a:tr>
              <a:tr h="29725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 всего,</a:t>
                      </a:r>
                    </a:p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198 090,4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195 471,6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180 499,7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84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</a:t>
                      </a:r>
                      <a:r>
                        <a:rPr lang="ru-RU" sz="1400" u="none" strike="noStrik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695,8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192 077,0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177 105,1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742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913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1 094,6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1 094,6</a:t>
                      </a: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1 094,6</a:t>
                      </a: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82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762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852 992,6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618 834,2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619 091,5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602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ДОХОДОВ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1 724 558,0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1 524 713,0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1 532</a:t>
                      </a:r>
                      <a:r>
                        <a:rPr lang="ru-RU" sz="1400" b="1" u="none" strike="noStrik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228,7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1884">
                          <a:schemeClr val="accent2">
                            <a:lumMod val="20000"/>
                            <a:lumOff val="80000"/>
                          </a:schemeClr>
                        </a:gs>
                        <a:gs pos="17000">
                          <a:schemeClr val="bg1"/>
                        </a:gs>
                        <a:gs pos="93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" y="20755"/>
            <a:ext cx="728620" cy="95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02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4155">
              <a:schemeClr val="accent2">
                <a:lumMod val="20000"/>
                <a:lumOff val="80000"/>
              </a:schemeClr>
            </a:gs>
            <a:gs pos="91260">
              <a:schemeClr val="bg1">
                <a:lumMod val="75000"/>
              </a:schemeClr>
            </a:gs>
            <a:gs pos="0">
              <a:schemeClr val="accent3">
                <a:lumMod val="0"/>
                <a:lumOff val="100000"/>
              </a:schemeClr>
            </a:gs>
            <a:gs pos="80000">
              <a:schemeClr val="accent3">
                <a:lumMod val="0"/>
                <a:lumOff val="100000"/>
              </a:schemeClr>
            </a:gs>
            <a:gs pos="100000">
              <a:schemeClr val="accent2">
                <a:lumMod val="7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502568" y="188640"/>
            <a:ext cx="8277727" cy="765666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ДИНАМИКА ДОХОДОВ БЮДЖЕТА ДОБРИНСКОГО МУНИЦИПАЛЬНОГО ОКРУГА НА  2026-2028 годы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95" y="96195"/>
            <a:ext cx="728620" cy="950556"/>
          </a:xfrm>
          <a:prstGeom prst="rect">
            <a:avLst/>
          </a:prstGeom>
        </p:spPr>
      </p:pic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915753809"/>
              </p:ext>
            </p:extLst>
          </p:nvPr>
        </p:nvGraphicFramePr>
        <p:xfrm>
          <a:off x="800100" y="1124744"/>
          <a:ext cx="11268075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Скругленный прямоугольник 24"/>
          <p:cNvSpPr/>
          <p:nvPr/>
        </p:nvSpPr>
        <p:spPr>
          <a:xfrm>
            <a:off x="10815185" y="1046751"/>
            <a:ext cx="1185266" cy="36004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rgbClr val="3399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DBF5F9">
                    <a:lumMod val="10000"/>
                  </a:srgbClr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873417040"/>
      </p:ext>
    </p:extLst>
  </p:cSld>
  <p:clrMapOvr>
    <a:masterClrMapping/>
  </p:clrMapOvr>
  <p:transition spd="slow" advClick="0" advTm="4000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5000">
              <a:schemeClr val="accent2">
                <a:lumMod val="40000"/>
                <a:lumOff val="60000"/>
              </a:schemeClr>
            </a:gs>
            <a:gs pos="0">
              <a:schemeClr val="bg1">
                <a:lumMod val="75000"/>
              </a:schemeClr>
            </a:gs>
            <a:gs pos="50000">
              <a:schemeClr val="bg1">
                <a:lumMod val="75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690949" y="188640"/>
            <a:ext cx="8089346" cy="765666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ПОНЯТИЕ И ВИДЫ    МЕЖБЮДЖЕТНЫХ  ТРАНСФЕРТОВ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95" y="96195"/>
            <a:ext cx="728620" cy="950556"/>
          </a:xfrm>
          <a:prstGeom prst="rect">
            <a:avLst/>
          </a:prstGeom>
        </p:spPr>
      </p:pic>
      <p:sp>
        <p:nvSpPr>
          <p:cNvPr id="12" name="Заголовок 4"/>
          <p:cNvSpPr txBox="1">
            <a:spLocks/>
          </p:cNvSpPr>
          <p:nvPr/>
        </p:nvSpPr>
        <p:spPr>
          <a:xfrm>
            <a:off x="891015" y="188640"/>
            <a:ext cx="2039754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/>
              <a:t>Добринский</a:t>
            </a:r>
            <a:r>
              <a:rPr lang="ru-RU" sz="1400" b="1" dirty="0"/>
              <a:t> муниципальный округ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69095" y="1013177"/>
            <a:ext cx="10202091" cy="94052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i="1" u="sng" dirty="0">
                <a:solidFill>
                  <a:schemeClr val="tx1"/>
                </a:solidFill>
                <a:latin typeface="Book Antiqua" pitchFamily="18" charset="0"/>
              </a:rPr>
              <a:t>Межбюджетные трансферты </a:t>
            </a:r>
            <a:r>
              <a:rPr lang="ru-RU" b="1" i="1" dirty="0">
                <a:solidFill>
                  <a:schemeClr val="tx1"/>
                </a:solidFill>
                <a:latin typeface="Book Antiqua" pitchFamily="18" charset="0"/>
              </a:rPr>
              <a:t>— средства, предоставляемые одним бюджетом бюджетной системы Российской Федерации другому бюджету бюджетной системы Российской Федерации. </a:t>
            </a:r>
            <a:endParaRPr lang="ru-RU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6354" y="2067890"/>
            <a:ext cx="2508068" cy="1397726"/>
          </a:xfrm>
          <a:prstGeom prst="roundRect">
            <a:avLst/>
          </a:prstGeom>
        </p:spPr>
        <p:style>
          <a:lnRef idx="2">
            <a:schemeClr val="accent6"/>
          </a:lnRef>
          <a:fillRef idx="1003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ФОРМЫ МЕЖБЮДЖЕТНЫХ ТРАНСФЕРТОВ</a:t>
            </a:r>
          </a:p>
        </p:txBody>
      </p:sp>
      <p:sp>
        <p:nvSpPr>
          <p:cNvPr id="8" name="Выгнутая вверх стрелка 7"/>
          <p:cNvSpPr/>
          <p:nvPr/>
        </p:nvSpPr>
        <p:spPr>
          <a:xfrm rot="1331863">
            <a:off x="7113256" y="1837015"/>
            <a:ext cx="2234878" cy="1040470"/>
          </a:xfrm>
          <a:prstGeom prst="curvedDownArrow">
            <a:avLst>
              <a:gd name="adj1" fmla="val 19532"/>
              <a:gd name="adj2" fmla="val 50000"/>
              <a:gd name="adj3" fmla="val 2500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84422" y="3280601"/>
            <a:ext cx="4754880" cy="1200329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>
            <a:solidFill>
              <a:srgbClr val="00B050">
                <a:alpha val="99000"/>
              </a:srgbClr>
            </a:solidFill>
          </a:ln>
          <a:scene3d>
            <a:camera prst="orthographicFront"/>
            <a:lightRig rig="threePt" dir="t"/>
          </a:scene3d>
          <a:sp3d prstMaterial="matte">
            <a:bevelT prst="angle"/>
            <a:bevelB w="0" h="107950"/>
          </a:sp3d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lvl="0"/>
            <a:r>
              <a:rPr lang="ru-RU" b="1" u="sng" dirty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Субсидии</a:t>
            </a:r>
            <a:r>
              <a:rPr lang="ru-RU" dirty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  - межбюджетные трансферты, предоставляемые бюджету другого уровня на условиях долевого финансирования расходов</a:t>
            </a:r>
            <a:endParaRPr lang="ru-RU" dirty="0"/>
          </a:p>
        </p:txBody>
      </p:sp>
      <p:sp>
        <p:nvSpPr>
          <p:cNvPr id="11" name="Выгнутая вверх стрелка 10"/>
          <p:cNvSpPr/>
          <p:nvPr/>
        </p:nvSpPr>
        <p:spPr>
          <a:xfrm rot="19933030" flipH="1">
            <a:off x="2180024" y="1983173"/>
            <a:ext cx="2306188" cy="956377"/>
          </a:xfrm>
          <a:prstGeom prst="curvedDownArrow">
            <a:avLst>
              <a:gd name="adj1" fmla="val 19532"/>
              <a:gd name="adj2" fmla="val 65335"/>
              <a:gd name="adj3" fmla="val 2500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9816" y="3291840"/>
            <a:ext cx="4406537" cy="1200329"/>
          </a:xfrm>
          <a:prstGeom prst="rect">
            <a:avLst/>
          </a:prstGeom>
          <a:gradFill>
            <a:gsLst>
              <a:gs pos="0">
                <a:schemeClr val="lt1">
                  <a:tint val="93000"/>
                  <a:satMod val="150000"/>
                  <a:shade val="98000"/>
                  <a:lumMod val="102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21850">
                <a:schemeClr val="accent6">
                  <a:lumMod val="60000"/>
                  <a:lumOff val="40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>
            <a:solidFill>
              <a:srgbClr val="00B050"/>
            </a:solidFill>
          </a:ln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contourW="12700" prstMaterial="powder">
            <a:bevelT w="107950" h="63500" prst="angle"/>
            <a:contourClr>
              <a:schemeClr val="tx1">
                <a:lumMod val="75000"/>
                <a:lumOff val="25000"/>
              </a:schemeClr>
            </a:contourClr>
          </a:sp3d>
        </p:spPr>
        <p:style>
          <a:lnRef idx="0">
            <a:schemeClr val="accent6"/>
          </a:lnRef>
          <a:fillRef idx="1003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b="1" u="sng" dirty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Дотации</a:t>
            </a:r>
            <a:r>
              <a:rPr lang="ru-RU" dirty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 – денежная помощь со стороны бюджета другого уровня, предоставляемая на безвозмездной и безвозвратной основе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090058" y="4815839"/>
            <a:ext cx="3592285" cy="1477328"/>
          </a:xfrm>
          <a:prstGeom prst="rect">
            <a:avLst/>
          </a:prstGeom>
          <a:gradFill>
            <a:gsLst>
              <a:gs pos="27300">
                <a:schemeClr val="accent6">
                  <a:lumMod val="60000"/>
                  <a:lumOff val="40000"/>
                </a:schemeClr>
              </a:gs>
              <a:gs pos="0">
                <a:schemeClr val="lt1">
                  <a:tint val="93000"/>
                  <a:satMod val="150000"/>
                  <a:shade val="98000"/>
                  <a:lumMod val="102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 cmpd="sng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lvl="0"/>
            <a:r>
              <a:rPr lang="ru-RU" b="1" u="sng" dirty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Субвенции</a:t>
            </a:r>
            <a:r>
              <a:rPr lang="ru-RU" dirty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 – межбюджетные трансферты, предоставляемые местным бюджетам на исполнение переданных государственных полномочий</a:t>
            </a:r>
            <a:endParaRPr lang="ru-RU" dirty="0"/>
          </a:p>
        </p:txBody>
      </p:sp>
      <p:sp>
        <p:nvSpPr>
          <p:cNvPr id="21" name="Стрелка вниз 20"/>
          <p:cNvSpPr/>
          <p:nvPr/>
        </p:nvSpPr>
        <p:spPr>
          <a:xfrm>
            <a:off x="4809190" y="3670464"/>
            <a:ext cx="417327" cy="940526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982789" y="4820195"/>
            <a:ext cx="2939142" cy="1200329"/>
          </a:xfrm>
          <a:prstGeom prst="rect">
            <a:avLst/>
          </a:prstGeom>
          <a:gradFill>
            <a:gsLst>
              <a:gs pos="19650">
                <a:schemeClr val="accent6">
                  <a:lumMod val="60000"/>
                  <a:lumOff val="40000"/>
                </a:schemeClr>
              </a:gs>
              <a:gs pos="0">
                <a:schemeClr val="lt1">
                  <a:tint val="93000"/>
                  <a:satMod val="150000"/>
                  <a:shade val="98000"/>
                  <a:lumMod val="102000"/>
                </a:schemeClr>
              </a:gs>
              <a:gs pos="50000">
                <a:schemeClr val="lt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lt1">
                  <a:shade val="63000"/>
                  <a:satMod val="120000"/>
                </a:schemeClr>
              </a:gs>
            </a:gsLst>
          </a:gra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just"/>
            <a:endParaRPr lang="ru-RU" b="1" u="sng" dirty="0">
              <a:solidFill>
                <a:schemeClr val="tx2">
                  <a:lumMod val="10000"/>
                </a:schemeClr>
              </a:solidFill>
              <a:latin typeface="Book Antiqua" pitchFamily="18" charset="0"/>
            </a:endParaRPr>
          </a:p>
          <a:p>
            <a:pPr algn="just"/>
            <a:r>
              <a:rPr lang="ru-RU" b="1" dirty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Иные межбюджетные трансферты</a:t>
            </a:r>
          </a:p>
          <a:p>
            <a:pPr lvl="0" algn="just"/>
            <a:r>
              <a:rPr lang="ru-RU" dirty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23" name="Стрелка вниз 22"/>
          <p:cNvSpPr/>
          <p:nvPr/>
        </p:nvSpPr>
        <p:spPr>
          <a:xfrm>
            <a:off x="6170140" y="3670962"/>
            <a:ext cx="400476" cy="96665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162434"/>
      </p:ext>
    </p:extLst>
  </p:cSld>
  <p:clrMapOvr>
    <a:masterClrMapping/>
  </p:clrMapOvr>
  <p:transition spd="slow" advClick="0" advTm="4000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25678">
              <a:schemeClr val="accent2">
                <a:lumMod val="40000"/>
                <a:lumOff val="60000"/>
              </a:schemeClr>
            </a:gs>
            <a:gs pos="88000">
              <a:schemeClr val="bg2">
                <a:lumMod val="90000"/>
              </a:schemeClr>
            </a:gs>
            <a:gs pos="100000">
              <a:schemeClr val="bg1">
                <a:lumMod val="85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2" y="8149"/>
            <a:ext cx="588457" cy="767700"/>
          </a:xfrm>
          <a:prstGeom prst="rect">
            <a:avLst/>
          </a:prstGeom>
        </p:spPr>
      </p:pic>
      <p:sp>
        <p:nvSpPr>
          <p:cNvPr id="5" name="Багетная рамка 4"/>
          <p:cNvSpPr/>
          <p:nvPr/>
        </p:nvSpPr>
        <p:spPr>
          <a:xfrm>
            <a:off x="2095493" y="113767"/>
            <a:ext cx="8567351" cy="908719"/>
          </a:xfrm>
          <a:prstGeom prst="bevel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2">
                  <a:lumMod val="20000"/>
                  <a:lumOff val="80000"/>
                </a:schemeClr>
              </a:gs>
              <a:gs pos="83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межбюджетных трансфертов  бюджета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на 2026 год и плановый период 2027-2028 гг.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092293329"/>
              </p:ext>
            </p:extLst>
          </p:nvPr>
        </p:nvGraphicFramePr>
        <p:xfrm>
          <a:off x="275084" y="1126493"/>
          <a:ext cx="9338473" cy="5553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Заголовок 4"/>
          <p:cNvSpPr txBox="1">
            <a:spLocks/>
          </p:cNvSpPr>
          <p:nvPr/>
        </p:nvSpPr>
        <p:spPr>
          <a:xfrm>
            <a:off x="669719" y="9760"/>
            <a:ext cx="1760443" cy="6740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</a:rPr>
              <a:t> муниципальный округ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505" y="1755967"/>
            <a:ext cx="2718677" cy="2945976"/>
          </a:xfrm>
          <a:prstGeom prst="roundRect">
            <a:avLst>
              <a:gd name="adj" fmla="val 8594"/>
            </a:avLst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reflection blurRad="139700" stA="64000" endPos="49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38128106"/>
      </p:ext>
    </p:extLst>
  </p:cSld>
  <p:clrMapOvr>
    <a:masterClrMapping/>
  </p:clrMapOvr>
  <p:transition spd="slow" advClick="0" advTm="4000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2782">
              <a:schemeClr val="accent6">
                <a:lumMod val="40000"/>
                <a:lumOff val="60000"/>
              </a:schemeClr>
            </a:gs>
            <a:gs pos="0">
              <a:schemeClr val="bg1">
                <a:lumMod val="85000"/>
              </a:schemeClr>
            </a:gs>
            <a:gs pos="50000">
              <a:schemeClr val="accent2">
                <a:lumMod val="45000"/>
                <a:lumOff val="55000"/>
              </a:schemeClr>
            </a:gs>
            <a:gs pos="83000">
              <a:schemeClr val="accent6">
                <a:lumMod val="40000"/>
                <a:lumOff val="60000"/>
              </a:schemeClr>
            </a:gs>
            <a:gs pos="100000">
              <a:schemeClr val="bg1">
                <a:lumMod val="8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4935" y="-192429"/>
            <a:ext cx="10132216" cy="1522487"/>
          </a:xfrm>
        </p:spPr>
        <p:txBody>
          <a:bodyPr>
            <a:noAutofit/>
          </a:bodyPr>
          <a:lstStyle/>
          <a:p>
            <a:pPr algn="ctr" fontAlgn="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повышения эффективности и результативности бюджетных расходов бюджет района формируется через реализацию муниципальных программ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611757" y="1678119"/>
            <a:ext cx="8106340" cy="4481329"/>
            <a:chOff x="2957239" y="1370110"/>
            <a:chExt cx="8106340" cy="448132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8" name="Полилиния 7"/>
            <p:cNvSpPr/>
            <p:nvPr/>
          </p:nvSpPr>
          <p:spPr>
            <a:xfrm>
              <a:off x="6423935" y="3610775"/>
              <a:ext cx="567971" cy="1565822"/>
            </a:xfrm>
            <a:custGeom>
              <a:avLst/>
              <a:gdLst>
                <a:gd name="connsiteX0" fmla="*/ 0 w 567971"/>
                <a:gd name="connsiteY0" fmla="*/ 0 h 1565822"/>
                <a:gd name="connsiteX1" fmla="*/ 283985 w 567971"/>
                <a:gd name="connsiteY1" fmla="*/ 0 h 1565822"/>
                <a:gd name="connsiteX2" fmla="*/ 283985 w 567971"/>
                <a:gd name="connsiteY2" fmla="*/ 1565822 h 1565822"/>
                <a:gd name="connsiteX3" fmla="*/ 567971 w 567971"/>
                <a:gd name="connsiteY3" fmla="*/ 1565822 h 156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971" h="1565822">
                  <a:moveTo>
                    <a:pt x="0" y="0"/>
                  </a:moveTo>
                  <a:lnTo>
                    <a:pt x="283985" y="0"/>
                  </a:lnTo>
                  <a:lnTo>
                    <a:pt x="283985" y="1565822"/>
                  </a:lnTo>
                  <a:lnTo>
                    <a:pt x="567971" y="1565822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55044" tIns="741270" rIns="255045" bIns="74127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" kern="120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6423935" y="3564739"/>
              <a:ext cx="567971" cy="91440"/>
            </a:xfrm>
            <a:custGeom>
              <a:avLst/>
              <a:gdLst>
                <a:gd name="connsiteX0" fmla="*/ 0 w 567971"/>
                <a:gd name="connsiteY0" fmla="*/ 46036 h 91440"/>
                <a:gd name="connsiteX1" fmla="*/ 283985 w 567971"/>
                <a:gd name="connsiteY1" fmla="*/ 46036 h 91440"/>
                <a:gd name="connsiteX2" fmla="*/ 283985 w 567971"/>
                <a:gd name="connsiteY2" fmla="*/ 45720 h 91440"/>
                <a:gd name="connsiteX3" fmla="*/ 567971 w 567971"/>
                <a:gd name="connsiteY3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971" h="91440">
                  <a:moveTo>
                    <a:pt x="0" y="46036"/>
                  </a:moveTo>
                  <a:lnTo>
                    <a:pt x="283985" y="46036"/>
                  </a:lnTo>
                  <a:lnTo>
                    <a:pt x="283985" y="45720"/>
                  </a:lnTo>
                  <a:lnTo>
                    <a:pt x="567971" y="45720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82486" tIns="31521" rIns="282487" bIns="31521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" kern="120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6423935" y="2044637"/>
              <a:ext cx="567971" cy="1566138"/>
            </a:xfrm>
            <a:custGeom>
              <a:avLst/>
              <a:gdLst>
                <a:gd name="connsiteX0" fmla="*/ 0 w 567971"/>
                <a:gd name="connsiteY0" fmla="*/ 1566138 h 1566138"/>
                <a:gd name="connsiteX1" fmla="*/ 283985 w 567971"/>
                <a:gd name="connsiteY1" fmla="*/ 1566138 h 1566138"/>
                <a:gd name="connsiteX2" fmla="*/ 283985 w 567971"/>
                <a:gd name="connsiteY2" fmla="*/ 0 h 1566138"/>
                <a:gd name="connsiteX3" fmla="*/ 567971 w 567971"/>
                <a:gd name="connsiteY3" fmla="*/ 0 h 156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971" h="1566138">
                  <a:moveTo>
                    <a:pt x="0" y="1566138"/>
                  </a:moveTo>
                  <a:lnTo>
                    <a:pt x="283985" y="1566138"/>
                  </a:lnTo>
                  <a:lnTo>
                    <a:pt x="283985" y="0"/>
                  </a:lnTo>
                  <a:lnTo>
                    <a:pt x="567971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55037" tIns="741420" rIns="255037" bIns="741421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" kern="1200"/>
            </a:p>
          </p:txBody>
        </p:sp>
        <p:sp>
          <p:nvSpPr>
            <p:cNvPr id="11" name="Полилиния 10"/>
            <p:cNvSpPr/>
            <p:nvPr/>
          </p:nvSpPr>
          <p:spPr>
            <a:xfrm rot="16200000">
              <a:off x="2947438" y="1877427"/>
              <a:ext cx="3486298" cy="3466695"/>
            </a:xfrm>
            <a:custGeom>
              <a:avLst/>
              <a:gdLst>
                <a:gd name="connsiteX0" fmla="*/ 0 w 3486298"/>
                <a:gd name="connsiteY0" fmla="*/ 1733348 h 3466695"/>
                <a:gd name="connsiteX1" fmla="*/ 1743149 w 3486298"/>
                <a:gd name="connsiteY1" fmla="*/ 0 h 3466695"/>
                <a:gd name="connsiteX2" fmla="*/ 3486298 w 3486298"/>
                <a:gd name="connsiteY2" fmla="*/ 1733348 h 3466695"/>
                <a:gd name="connsiteX3" fmla="*/ 1743149 w 3486298"/>
                <a:gd name="connsiteY3" fmla="*/ 3466696 h 3466695"/>
                <a:gd name="connsiteX4" fmla="*/ 0 w 3486298"/>
                <a:gd name="connsiteY4" fmla="*/ 1733348 h 346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6298" h="3466695">
                  <a:moveTo>
                    <a:pt x="0" y="1733348"/>
                  </a:moveTo>
                  <a:cubicBezTo>
                    <a:pt x="0" y="776046"/>
                    <a:pt x="780434" y="0"/>
                    <a:pt x="1743149" y="0"/>
                  </a:cubicBezTo>
                  <a:cubicBezTo>
                    <a:pt x="2705864" y="0"/>
                    <a:pt x="3486298" y="776046"/>
                    <a:pt x="3486298" y="1733348"/>
                  </a:cubicBezTo>
                  <a:cubicBezTo>
                    <a:pt x="3486298" y="2690650"/>
                    <a:pt x="2705864" y="3466696"/>
                    <a:pt x="1743149" y="3466696"/>
                  </a:cubicBezTo>
                  <a:cubicBezTo>
                    <a:pt x="780434" y="3466696"/>
                    <a:pt x="0" y="2690650"/>
                    <a:pt x="0" y="1733348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vert" wrap="square" lIns="529606" tIns="526735" rIns="529607" bIns="526736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0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Программный бюджет это:</a:t>
              </a: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6991906" y="1370110"/>
              <a:ext cx="4071673" cy="1349053"/>
            </a:xfrm>
            <a:custGeom>
              <a:avLst/>
              <a:gdLst>
                <a:gd name="connsiteX0" fmla="*/ 0 w 4071673"/>
                <a:gd name="connsiteY0" fmla="*/ 224847 h 1349053"/>
                <a:gd name="connsiteX1" fmla="*/ 224847 w 4071673"/>
                <a:gd name="connsiteY1" fmla="*/ 0 h 1349053"/>
                <a:gd name="connsiteX2" fmla="*/ 3846826 w 4071673"/>
                <a:gd name="connsiteY2" fmla="*/ 0 h 1349053"/>
                <a:gd name="connsiteX3" fmla="*/ 4071673 w 4071673"/>
                <a:gd name="connsiteY3" fmla="*/ 224847 h 1349053"/>
                <a:gd name="connsiteX4" fmla="*/ 4071673 w 4071673"/>
                <a:gd name="connsiteY4" fmla="*/ 1124206 h 1349053"/>
                <a:gd name="connsiteX5" fmla="*/ 3846826 w 4071673"/>
                <a:gd name="connsiteY5" fmla="*/ 1349053 h 1349053"/>
                <a:gd name="connsiteX6" fmla="*/ 224847 w 4071673"/>
                <a:gd name="connsiteY6" fmla="*/ 1349053 h 1349053"/>
                <a:gd name="connsiteX7" fmla="*/ 0 w 4071673"/>
                <a:gd name="connsiteY7" fmla="*/ 1124206 h 1349053"/>
                <a:gd name="connsiteX8" fmla="*/ 0 w 4071673"/>
                <a:gd name="connsiteY8" fmla="*/ 224847 h 134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71673" h="1349053">
                  <a:moveTo>
                    <a:pt x="0" y="224847"/>
                  </a:moveTo>
                  <a:cubicBezTo>
                    <a:pt x="0" y="100667"/>
                    <a:pt x="100667" y="0"/>
                    <a:pt x="224847" y="0"/>
                  </a:cubicBezTo>
                  <a:lnTo>
                    <a:pt x="3846826" y="0"/>
                  </a:lnTo>
                  <a:cubicBezTo>
                    <a:pt x="3971006" y="0"/>
                    <a:pt x="4071673" y="100667"/>
                    <a:pt x="4071673" y="224847"/>
                  </a:cubicBezTo>
                  <a:lnTo>
                    <a:pt x="4071673" y="1124206"/>
                  </a:lnTo>
                  <a:cubicBezTo>
                    <a:pt x="4071673" y="1248386"/>
                    <a:pt x="3971006" y="1349053"/>
                    <a:pt x="3846826" y="1349053"/>
                  </a:cubicBezTo>
                  <a:lnTo>
                    <a:pt x="224847" y="1349053"/>
                  </a:lnTo>
                  <a:cubicBezTo>
                    <a:pt x="100667" y="1349053"/>
                    <a:pt x="0" y="1248386"/>
                    <a:pt x="0" y="1124206"/>
                  </a:cubicBezTo>
                  <a:lnTo>
                    <a:pt x="0" y="224847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73475" tIns="73475" rIns="73475" bIns="73475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</a:t>
              </a:r>
              <a:r>
                <a:rPr lang="ru-RU" sz="12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lang="ru-RU" sz="12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6991906" y="2935616"/>
              <a:ext cx="4071673" cy="1349685"/>
            </a:xfrm>
            <a:custGeom>
              <a:avLst/>
              <a:gdLst>
                <a:gd name="connsiteX0" fmla="*/ 0 w 4071673"/>
                <a:gd name="connsiteY0" fmla="*/ 224952 h 1349685"/>
                <a:gd name="connsiteX1" fmla="*/ 224952 w 4071673"/>
                <a:gd name="connsiteY1" fmla="*/ 0 h 1349685"/>
                <a:gd name="connsiteX2" fmla="*/ 3846721 w 4071673"/>
                <a:gd name="connsiteY2" fmla="*/ 0 h 1349685"/>
                <a:gd name="connsiteX3" fmla="*/ 4071673 w 4071673"/>
                <a:gd name="connsiteY3" fmla="*/ 224952 h 1349685"/>
                <a:gd name="connsiteX4" fmla="*/ 4071673 w 4071673"/>
                <a:gd name="connsiteY4" fmla="*/ 1124733 h 1349685"/>
                <a:gd name="connsiteX5" fmla="*/ 3846721 w 4071673"/>
                <a:gd name="connsiteY5" fmla="*/ 1349685 h 1349685"/>
                <a:gd name="connsiteX6" fmla="*/ 224952 w 4071673"/>
                <a:gd name="connsiteY6" fmla="*/ 1349685 h 1349685"/>
                <a:gd name="connsiteX7" fmla="*/ 0 w 4071673"/>
                <a:gd name="connsiteY7" fmla="*/ 1124733 h 1349685"/>
                <a:gd name="connsiteX8" fmla="*/ 0 w 4071673"/>
                <a:gd name="connsiteY8" fmla="*/ 224952 h 134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71673" h="1349685">
                  <a:moveTo>
                    <a:pt x="0" y="224952"/>
                  </a:moveTo>
                  <a:cubicBezTo>
                    <a:pt x="0" y="100714"/>
                    <a:pt x="100714" y="0"/>
                    <a:pt x="224952" y="0"/>
                  </a:cubicBezTo>
                  <a:lnTo>
                    <a:pt x="3846721" y="0"/>
                  </a:lnTo>
                  <a:cubicBezTo>
                    <a:pt x="3970959" y="0"/>
                    <a:pt x="4071673" y="100714"/>
                    <a:pt x="4071673" y="224952"/>
                  </a:cubicBezTo>
                  <a:lnTo>
                    <a:pt x="4071673" y="1124733"/>
                  </a:lnTo>
                  <a:cubicBezTo>
                    <a:pt x="4071673" y="1248971"/>
                    <a:pt x="3970959" y="1349685"/>
                    <a:pt x="3846721" y="1349685"/>
                  </a:cubicBezTo>
                  <a:lnTo>
                    <a:pt x="224952" y="1349685"/>
                  </a:lnTo>
                  <a:cubicBezTo>
                    <a:pt x="100714" y="1349685"/>
                    <a:pt x="0" y="1248971"/>
                    <a:pt x="0" y="1124733"/>
                  </a:cubicBezTo>
                  <a:lnTo>
                    <a:pt x="0" y="2249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73506" tIns="73506" rIns="73506" bIns="7350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прозрачности расходования бюджетных средств, что позволяет увязать результаты, достигнутые в ходе реализации программ с бюджетными ресурсами, направленными на их достижение. 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6991906" y="4501754"/>
              <a:ext cx="4071673" cy="1349685"/>
            </a:xfrm>
            <a:custGeom>
              <a:avLst/>
              <a:gdLst>
                <a:gd name="connsiteX0" fmla="*/ 0 w 4071673"/>
                <a:gd name="connsiteY0" fmla="*/ 224952 h 1349685"/>
                <a:gd name="connsiteX1" fmla="*/ 224952 w 4071673"/>
                <a:gd name="connsiteY1" fmla="*/ 0 h 1349685"/>
                <a:gd name="connsiteX2" fmla="*/ 3846721 w 4071673"/>
                <a:gd name="connsiteY2" fmla="*/ 0 h 1349685"/>
                <a:gd name="connsiteX3" fmla="*/ 4071673 w 4071673"/>
                <a:gd name="connsiteY3" fmla="*/ 224952 h 1349685"/>
                <a:gd name="connsiteX4" fmla="*/ 4071673 w 4071673"/>
                <a:gd name="connsiteY4" fmla="*/ 1124733 h 1349685"/>
                <a:gd name="connsiteX5" fmla="*/ 3846721 w 4071673"/>
                <a:gd name="connsiteY5" fmla="*/ 1349685 h 1349685"/>
                <a:gd name="connsiteX6" fmla="*/ 224952 w 4071673"/>
                <a:gd name="connsiteY6" fmla="*/ 1349685 h 1349685"/>
                <a:gd name="connsiteX7" fmla="*/ 0 w 4071673"/>
                <a:gd name="connsiteY7" fmla="*/ 1124733 h 1349685"/>
                <a:gd name="connsiteX8" fmla="*/ 0 w 4071673"/>
                <a:gd name="connsiteY8" fmla="*/ 224952 h 134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71673" h="1349685">
                  <a:moveTo>
                    <a:pt x="0" y="224952"/>
                  </a:moveTo>
                  <a:cubicBezTo>
                    <a:pt x="0" y="100714"/>
                    <a:pt x="100714" y="0"/>
                    <a:pt x="224952" y="0"/>
                  </a:cubicBezTo>
                  <a:lnTo>
                    <a:pt x="3846721" y="0"/>
                  </a:lnTo>
                  <a:cubicBezTo>
                    <a:pt x="3970959" y="0"/>
                    <a:pt x="4071673" y="100714"/>
                    <a:pt x="4071673" y="224952"/>
                  </a:cubicBezTo>
                  <a:lnTo>
                    <a:pt x="4071673" y="1124733"/>
                  </a:lnTo>
                  <a:cubicBezTo>
                    <a:pt x="4071673" y="1248971"/>
                    <a:pt x="3970959" y="1349685"/>
                    <a:pt x="3846721" y="1349685"/>
                  </a:cubicBezTo>
                  <a:lnTo>
                    <a:pt x="224952" y="1349685"/>
                  </a:lnTo>
                  <a:cubicBezTo>
                    <a:pt x="100714" y="1349685"/>
                    <a:pt x="0" y="1248971"/>
                    <a:pt x="0" y="1124733"/>
                  </a:cubicBezTo>
                  <a:lnTo>
                    <a:pt x="0" y="2249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73506" tIns="73506" rIns="73506" bIns="73506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программы. 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26" name="Picture 2" descr="https://i.siteapi.org/6p6jF3J3QZoQ2E6iHH2sqxoqMig=/0x0:900x600/35020bd805b2aeb.ru.s.siteapi.org/img/9uwh3i6es68kc0wcgckko4wwo0wc0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616" y="2080795"/>
            <a:ext cx="3769989" cy="293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2" y="8149"/>
            <a:ext cx="588457" cy="767700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669719" y="9760"/>
            <a:ext cx="1760443" cy="6740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</a:rPr>
              <a:t> муниципальный округ</a:t>
            </a:r>
          </a:p>
        </p:txBody>
      </p:sp>
    </p:spTree>
    <p:extLst>
      <p:ext uri="{BB962C8B-B14F-4D97-AF65-F5344CB8AC3E}">
        <p14:creationId xmlns:p14="http://schemas.microsoft.com/office/powerpoint/2010/main" val="101155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025" y="18616"/>
            <a:ext cx="11132420" cy="106903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бюджет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2026 год.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046739829"/>
              </p:ext>
            </p:extLst>
          </p:nvPr>
        </p:nvGraphicFramePr>
        <p:xfrm>
          <a:off x="924025" y="1395662"/>
          <a:ext cx="10789920" cy="5267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вал 4"/>
          <p:cNvSpPr/>
          <p:nvPr/>
        </p:nvSpPr>
        <p:spPr>
          <a:xfrm>
            <a:off x="4917415" y="2906063"/>
            <a:ext cx="2506578" cy="125647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1 724 558,0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2" y="8149"/>
            <a:ext cx="588457" cy="767700"/>
          </a:xfrm>
          <a:prstGeom prst="rect">
            <a:avLst/>
          </a:prstGeom>
        </p:spPr>
      </p:pic>
      <p:sp>
        <p:nvSpPr>
          <p:cNvPr id="8" name="Заголовок 4"/>
          <p:cNvSpPr txBox="1">
            <a:spLocks/>
          </p:cNvSpPr>
          <p:nvPr/>
        </p:nvSpPr>
        <p:spPr>
          <a:xfrm>
            <a:off x="669719" y="9760"/>
            <a:ext cx="1760443" cy="6740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</a:rPr>
              <a:t> муниципальный округ</a:t>
            </a:r>
          </a:p>
        </p:txBody>
      </p:sp>
    </p:spTree>
    <p:extLst>
      <p:ext uri="{BB962C8B-B14F-4D97-AF65-F5344CB8AC3E}">
        <p14:creationId xmlns:p14="http://schemas.microsoft.com/office/powerpoint/2010/main" val="269623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274"/>
            <a:ext cx="525175" cy="657547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420638"/>
              </p:ext>
            </p:extLst>
          </p:nvPr>
        </p:nvGraphicFramePr>
        <p:xfrm>
          <a:off x="1" y="1141729"/>
          <a:ext cx="12162320" cy="5844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8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7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72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64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2027год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2028год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28">
                <a:tc>
                  <a:txBody>
                    <a:bodyPr/>
                    <a:lstStyle/>
                    <a:p>
                      <a:pPr algn="l"/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"Создание условий для развития экономики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Липецкой области"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3 165,7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6 492,7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3 236,1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921">
                <a:tc>
                  <a:txBody>
                    <a:bodyPr/>
                    <a:lstStyle/>
                    <a:p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"Развитие социальной сферы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Липецкой области"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260 694,0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254 590,7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254 457,8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694">
                <a:tc>
                  <a:txBody>
                    <a:bodyPr/>
                    <a:lstStyle/>
                    <a:p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 "Обеспечение населения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Липецкой области качественной инфраструктурой и услугами ЖКХ"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296 619,5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262 522,6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247 971,8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694">
                <a:tc>
                  <a:txBody>
                    <a:bodyPr/>
                    <a:lstStyle/>
                    <a:p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"Создание условий для обеспечения общественной безопасности населения и территории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Липецкой области"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12 705,4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12 705,4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12 705, 4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240">
                <a:tc>
                  <a:txBody>
                    <a:bodyPr/>
                    <a:lstStyle/>
                    <a:p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"Развитие системы эффективного муниципального управления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Липецкой области"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230 580,0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222 855,4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222 848,9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903">
                <a:tc>
                  <a:txBody>
                    <a:bodyPr/>
                    <a:lstStyle/>
                    <a:p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 "Развитие образования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Липецкой области"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882 956,1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700 392,6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697 392,6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8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"Профилактика терроризма и экстремизма на территории </a:t>
                      </a:r>
                      <a:r>
                        <a:rPr kumimoji="0"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округа Липецкой области"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12 417,6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12 417,6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12 417,6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288">
                <a:tc>
                  <a:txBody>
                    <a:bodyPr/>
                    <a:lstStyle/>
                    <a:p>
                      <a:r>
                        <a:rPr kumimoji="0"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по Муниципальным программам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1 699 138,4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1 471 977,0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1 451 030,3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935">
                <a:tc>
                  <a:txBody>
                    <a:bodyPr/>
                    <a:lstStyle/>
                    <a:p>
                      <a:r>
                        <a:rPr kumimoji="0"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Непрограммные расходы бюджета округа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25 419, 6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52 736,0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81 198,4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932">
                <a:tc>
                  <a:txBody>
                    <a:bodyPr/>
                    <a:lstStyle/>
                    <a:p>
                      <a:pPr algn="l"/>
                      <a:r>
                        <a:rPr kumimoji="0" lang="ru-RU" sz="14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1400" i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kumimoji="0" lang="ru-RU" sz="14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условно утвержденные расходы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27 176,4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54 788,3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3693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1 724 558,0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1 524 713,0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1 532 228,7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Багетная рамка 6"/>
          <p:cNvSpPr/>
          <p:nvPr/>
        </p:nvSpPr>
        <p:spPr>
          <a:xfrm>
            <a:off x="2351584" y="15274"/>
            <a:ext cx="8448939" cy="908719"/>
          </a:xfrm>
          <a:prstGeom prst="bevel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ассигнований  бюджета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муниципальным программам и непрограммным мероприятиям 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2026 год и плановый период 2027-2028 гг.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004376" y="672821"/>
            <a:ext cx="1187624" cy="36004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rgbClr val="3399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DBF5F9">
                    <a:lumMod val="10000"/>
                  </a:srgbClr>
                </a:solidFill>
                <a:latin typeface="Book Antiqua" pitchFamily="18" charset="0"/>
              </a:rPr>
              <a:t>тыс. руб.</a:t>
            </a: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525176" y="49000"/>
            <a:ext cx="2039754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/>
              <a:t>Добринский</a:t>
            </a:r>
            <a:r>
              <a:rPr lang="ru-RU" sz="1400" b="1" dirty="0"/>
              <a:t> муниципальный округ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fallOver"/>
      </p:transition>
    </mc:Choice>
    <mc:Fallback xmlns="">
      <p:transition spd="slow" advClick="0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8862" y="18616"/>
            <a:ext cx="10907583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классификации расходов бюджета</a:t>
            </a:r>
          </a:p>
        </p:txBody>
      </p:sp>
      <p:pic>
        <p:nvPicPr>
          <p:cNvPr id="4" name="Рисунок 3" descr="IMG_007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570"/>
          <a:stretch>
            <a:fillRect/>
          </a:stretch>
        </p:blipFill>
        <p:spPr>
          <a:xfrm>
            <a:off x="76648" y="1310017"/>
            <a:ext cx="12085593" cy="3735754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238182" y="5165970"/>
            <a:ext cx="920708" cy="16920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7030A0"/>
            </a:solidFill>
          </a:ln>
          <a:effectLst>
            <a:glow rad="177800">
              <a:schemeClr val="accent4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222921" y="5165968"/>
            <a:ext cx="928524" cy="1692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6D8838"/>
            </a:solidFill>
          </a:ln>
          <a:effectLst>
            <a:glow rad="127000">
              <a:srgbClr val="83A343">
                <a:alpha val="40000"/>
              </a:srgb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0800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Культура, кинематография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151446" y="5165969"/>
            <a:ext cx="976923" cy="16920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214339" y="5165967"/>
            <a:ext cx="851875" cy="1692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114300">
              <a:schemeClr val="accent6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Физическая культура и спорт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0152185" y="5165968"/>
            <a:ext cx="976924" cy="16920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1200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1183818" y="5165967"/>
            <a:ext cx="914397" cy="16920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Условно-утверждаемые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62" y="4454526"/>
            <a:ext cx="579420" cy="59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5197228" y="5165968"/>
            <a:ext cx="922217" cy="1692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Охрана окружающей среды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73046" y="5165968"/>
            <a:ext cx="984738" cy="1692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0400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055441" y="5165969"/>
            <a:ext cx="1117603" cy="1692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89168" y="5165968"/>
            <a:ext cx="859694" cy="1692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Общегосударственные вопросы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4233534" y="5165970"/>
            <a:ext cx="933937" cy="16920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7030A0"/>
            </a:solidFill>
          </a:ln>
          <a:effectLst>
            <a:glow rad="177800">
              <a:schemeClr val="accent4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2" y="8149"/>
            <a:ext cx="588457" cy="767700"/>
          </a:xfrm>
          <a:prstGeom prst="rect">
            <a:avLst/>
          </a:prstGeom>
        </p:spPr>
      </p:pic>
      <p:sp>
        <p:nvSpPr>
          <p:cNvPr id="19" name="Заголовок 4"/>
          <p:cNvSpPr txBox="1">
            <a:spLocks/>
          </p:cNvSpPr>
          <p:nvPr/>
        </p:nvSpPr>
        <p:spPr>
          <a:xfrm>
            <a:off x="669719" y="9760"/>
            <a:ext cx="1760443" cy="6740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</a:rPr>
              <a:t> муниципальный округ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1163732" y="5165968"/>
            <a:ext cx="859694" cy="1692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0200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оборона  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8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37000">
              <a:schemeClr val="accent2">
                <a:lumMod val="20000"/>
                <a:lumOff val="80000"/>
              </a:schemeClr>
            </a:gs>
            <a:gs pos="83000">
              <a:schemeClr val="bg1">
                <a:lumMod val="75000"/>
              </a:schemeClr>
            </a:gs>
            <a:gs pos="100000">
              <a:schemeClr val="accent3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 flipH="1">
            <a:off x="2886890" y="1088699"/>
            <a:ext cx="9305109" cy="1833254"/>
          </a:xfrm>
          <a:prstGeom prst="homePlate">
            <a:avLst/>
          </a:prstGeom>
          <a:gradFill>
            <a:gsLst>
              <a:gs pos="7500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7" name="Пятиугольник 16"/>
          <p:cNvSpPr/>
          <p:nvPr/>
        </p:nvSpPr>
        <p:spPr>
          <a:xfrm flipH="1">
            <a:off x="2873507" y="2904209"/>
            <a:ext cx="9318492" cy="1629851"/>
          </a:xfrm>
          <a:prstGeom prst="homePlate">
            <a:avLst/>
          </a:prstGeom>
          <a:gradFill>
            <a:gsLst>
              <a:gs pos="75000">
                <a:schemeClr val="accent4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0162" y="143162"/>
            <a:ext cx="9352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</a:rPr>
              <a:t>Структура р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асходов бюджета муниципального округа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 на 2026 - 2028 годы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14480" y="883574"/>
            <a:ext cx="968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тыс. руб.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1390" y="2789291"/>
            <a:ext cx="44946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1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9272" y="972408"/>
            <a:ext cx="11165305" cy="552731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249706"/>
              </p:ext>
            </p:extLst>
          </p:nvPr>
        </p:nvGraphicFramePr>
        <p:xfrm>
          <a:off x="1225793" y="1020620"/>
          <a:ext cx="10556709" cy="5446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29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53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5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8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Раздел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2027  год*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2028  год*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8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246 480,6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238 774,0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238 767,5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7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2 868,0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3 190,0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 b="1" i="0" u="none" strike="noStrike" baseline="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040,5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8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15 472 ,0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15 472,0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15 472,0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62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120 423,8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132 643,8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132 742,6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178 788,8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139 204,3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121 298,1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7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911 279,5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724 110,5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721 110,5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6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161 887,7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157 711,8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157 711,8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2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75 522,0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74 847,1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74 714,3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59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3 786,0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3 533,4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1" i="0" u="none" strike="noStrike" baseline="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533,4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59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6 749,6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6 749,6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6 749,6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62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27 176,4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54 788,3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814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620" marR="762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1 724 558,0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1 524 713,0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i="0" u="none" strike="noStrike" baseline="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532 228,7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5000">
                          <a:schemeClr val="accent2">
                            <a:lumMod val="40000"/>
                            <a:lumOff val="60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alpha val="19000"/>
                          </a:schemeClr>
                        </a:gs>
                      </a:gsLst>
                      <a:lin ang="108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07310" y="6591786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 Условно утвержденные расходы будут распределены в 2027-2028гг.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888942" y="476635"/>
            <a:ext cx="1065635" cy="36004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rgbClr val="3399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DBF5F9">
                    <a:lumMod val="10000"/>
                  </a:srgbClr>
                </a:solidFill>
                <a:latin typeface="Book Antiqua" pitchFamily="18" charset="0"/>
              </a:rPr>
              <a:t>тыс. руб.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2" y="8149"/>
            <a:ext cx="588457" cy="767700"/>
          </a:xfrm>
          <a:prstGeom prst="rect">
            <a:avLst/>
          </a:prstGeom>
        </p:spPr>
      </p:pic>
      <p:sp>
        <p:nvSpPr>
          <p:cNvPr id="23" name="Заголовок 4"/>
          <p:cNvSpPr txBox="1">
            <a:spLocks/>
          </p:cNvSpPr>
          <p:nvPr/>
        </p:nvSpPr>
        <p:spPr>
          <a:xfrm>
            <a:off x="669719" y="9760"/>
            <a:ext cx="1760443" cy="6740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</a:rPr>
              <a:t> муниципальный округ</a:t>
            </a:r>
          </a:p>
        </p:txBody>
      </p:sp>
    </p:spTree>
    <p:extLst>
      <p:ext uri="{BB962C8B-B14F-4D97-AF65-F5344CB8AC3E}">
        <p14:creationId xmlns:p14="http://schemas.microsoft.com/office/powerpoint/2010/main" val="2604809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drape"/>
      </p:transition>
    </mc:Choice>
    <mc:Fallback xmlns=""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8142">
              <a:schemeClr val="bg1">
                <a:lumMod val="65000"/>
              </a:schemeClr>
            </a:gs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2754937" y="82651"/>
            <a:ext cx="7678848" cy="760439"/>
          </a:xfrm>
          <a:prstGeom prst="bevel">
            <a:avLst/>
          </a:prstGeom>
          <a:gradFill>
            <a:gsLst>
              <a:gs pos="78142">
                <a:schemeClr val="accent1">
                  <a:lumMod val="60000"/>
                  <a:lumOff val="40000"/>
                </a:schemeClr>
              </a:gs>
              <a:gs pos="32000">
                <a:schemeClr val="accent2">
                  <a:lumMod val="40000"/>
                  <a:lumOff val="60000"/>
                  <a:alpha val="55000"/>
                </a:schemeClr>
              </a:gs>
              <a:gs pos="56000">
                <a:schemeClr val="accent3">
                  <a:lumMod val="20000"/>
                  <a:lumOff val="80000"/>
                  <a:alpha val="70000"/>
                </a:schemeClr>
              </a:gs>
            </a:gsLst>
            <a:path path="circle">
              <a:fillToRect l="100000" t="100000"/>
            </a:path>
          </a:gradFill>
          <a:ln w="127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/>
            <a:r>
              <a:rPr lang="ru-RU" sz="2800" b="1" dirty="0">
                <a:solidFill>
                  <a:schemeClr val="tx2"/>
                </a:solidFill>
              </a:rPr>
              <a:t>Национальная экономика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3" y="82651"/>
            <a:ext cx="525175" cy="657547"/>
          </a:xfrm>
          <a:prstGeom prst="rect">
            <a:avLst/>
          </a:prstGeom>
        </p:spPr>
      </p:pic>
      <p:sp>
        <p:nvSpPr>
          <p:cNvPr id="9" name="Стрелка вниз 8"/>
          <p:cNvSpPr/>
          <p:nvPr/>
        </p:nvSpPr>
        <p:spPr>
          <a:xfrm>
            <a:off x="6063968" y="868824"/>
            <a:ext cx="885525" cy="545634"/>
          </a:xfrm>
          <a:prstGeom prst="downArrow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01384" y="2650296"/>
            <a:ext cx="1710590" cy="1011594"/>
          </a:xfrm>
          <a:prstGeom prst="rect">
            <a:avLst/>
          </a:prstGeom>
          <a:gradFill>
            <a:gsLst>
              <a:gs pos="78142">
                <a:schemeClr val="accent1">
                  <a:lumMod val="60000"/>
                  <a:lumOff val="40000"/>
                </a:schemeClr>
              </a:gs>
              <a:gs pos="32000">
                <a:schemeClr val="accent2">
                  <a:lumMod val="40000"/>
                  <a:lumOff val="60000"/>
                  <a:alpha val="55000"/>
                </a:schemeClr>
              </a:gs>
              <a:gs pos="56000">
                <a:schemeClr val="accent3">
                  <a:lumMod val="20000"/>
                  <a:lumOff val="80000"/>
                  <a:alpha val="70000"/>
                </a:schemeClr>
              </a:gs>
            </a:gsLst>
            <a:path path="circle">
              <a:fillToRect l="100000" t="100000"/>
            </a:path>
          </a:gra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Организация транспортного обслуживания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007322" y="2665199"/>
            <a:ext cx="1767242" cy="1011594"/>
          </a:xfrm>
          <a:prstGeom prst="rect">
            <a:avLst/>
          </a:prstGeom>
          <a:gradFill>
            <a:gsLst>
              <a:gs pos="78142">
                <a:schemeClr val="accent1">
                  <a:lumMod val="60000"/>
                  <a:lumOff val="40000"/>
                </a:schemeClr>
              </a:gs>
              <a:gs pos="32000">
                <a:schemeClr val="accent2">
                  <a:lumMod val="40000"/>
                  <a:lumOff val="60000"/>
                  <a:alpha val="55000"/>
                </a:schemeClr>
              </a:gs>
              <a:gs pos="56000">
                <a:schemeClr val="accent3">
                  <a:lumMod val="20000"/>
                  <a:lumOff val="80000"/>
                  <a:alpha val="70000"/>
                </a:schemeClr>
              </a:gs>
            </a:gsLst>
            <a:path path="circle">
              <a:fillToRect l="100000" t="100000"/>
            </a:path>
          </a:gra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Ремонт дорог общего пользования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953173" y="2667548"/>
            <a:ext cx="2117961" cy="1011594"/>
          </a:xfrm>
          <a:prstGeom prst="rect">
            <a:avLst/>
          </a:prstGeom>
          <a:gradFill>
            <a:gsLst>
              <a:gs pos="78142">
                <a:schemeClr val="accent1">
                  <a:lumMod val="60000"/>
                  <a:lumOff val="40000"/>
                </a:schemeClr>
              </a:gs>
              <a:gs pos="32000">
                <a:schemeClr val="accent2">
                  <a:lumMod val="40000"/>
                  <a:lumOff val="60000"/>
                  <a:alpha val="55000"/>
                </a:schemeClr>
              </a:gs>
              <a:gs pos="56000">
                <a:schemeClr val="accent3">
                  <a:lumMod val="20000"/>
                  <a:lumOff val="80000"/>
                  <a:alpha val="70000"/>
                </a:schemeClr>
              </a:gs>
            </a:gsLst>
            <a:path path="circle">
              <a:fillToRect l="100000" t="100000"/>
            </a:path>
          </a:gra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обеспечения услугами торговли и бытового обслуживания поселений</a:t>
            </a:r>
          </a:p>
          <a:p>
            <a:pPr algn="ctr"/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098811" y="2668862"/>
            <a:ext cx="1710590" cy="1011594"/>
          </a:xfrm>
          <a:prstGeom prst="rect">
            <a:avLst/>
          </a:prstGeom>
          <a:gradFill>
            <a:gsLst>
              <a:gs pos="78142">
                <a:schemeClr val="accent1">
                  <a:lumMod val="60000"/>
                  <a:lumOff val="40000"/>
                </a:schemeClr>
              </a:gs>
              <a:gs pos="32000">
                <a:schemeClr val="accent2">
                  <a:lumMod val="40000"/>
                  <a:lumOff val="60000"/>
                  <a:alpha val="55000"/>
                </a:schemeClr>
              </a:gs>
              <a:gs pos="56000">
                <a:schemeClr val="accent3">
                  <a:lumMod val="20000"/>
                  <a:lumOff val="80000"/>
                  <a:alpha val="70000"/>
                </a:schemeClr>
              </a:gs>
            </a:gsLst>
            <a:path path="circle">
              <a:fillToRect l="100000" t="100000"/>
            </a:path>
          </a:gra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автолавок для организации развозной торговли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89995" y="2657364"/>
            <a:ext cx="2807637" cy="1011594"/>
          </a:xfrm>
          <a:prstGeom prst="rect">
            <a:avLst/>
          </a:prstGeom>
          <a:gradFill>
            <a:gsLst>
              <a:gs pos="78142">
                <a:schemeClr val="accent1">
                  <a:lumMod val="60000"/>
                  <a:lumOff val="40000"/>
                </a:schemeClr>
              </a:gs>
              <a:gs pos="32000">
                <a:schemeClr val="accent2">
                  <a:lumMod val="40000"/>
                  <a:lumOff val="60000"/>
                  <a:alpha val="55000"/>
                </a:schemeClr>
              </a:gs>
              <a:gs pos="56000">
                <a:schemeClr val="accent3">
                  <a:lumMod val="20000"/>
                  <a:lumOff val="80000"/>
                  <a:alpha val="70000"/>
                </a:schemeClr>
              </a:gs>
            </a:gsLst>
            <a:path path="circle">
              <a:fillToRect l="100000" t="100000"/>
            </a:path>
          </a:gra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на поддержку осуществления деятельности сельскохозяйственных кредитных потребительских кооперативов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268541"/>
              </p:ext>
            </p:extLst>
          </p:nvPr>
        </p:nvGraphicFramePr>
        <p:xfrm>
          <a:off x="86627" y="4067294"/>
          <a:ext cx="92402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4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3895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2026 г.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95">
                <a:tc>
                  <a:txBody>
                    <a:bodyPr/>
                    <a:lstStyle/>
                    <a:p>
                      <a:r>
                        <a:rPr lang="ru-RU" dirty="0"/>
                        <a:t>2027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95">
                <a:tc>
                  <a:txBody>
                    <a:bodyPr/>
                    <a:lstStyle/>
                    <a:p>
                      <a:r>
                        <a:rPr lang="ru-RU" dirty="0"/>
                        <a:t>2028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76125"/>
              </p:ext>
            </p:extLst>
          </p:nvPr>
        </p:nvGraphicFramePr>
        <p:xfrm>
          <a:off x="1366786" y="4056936"/>
          <a:ext cx="1388151" cy="1107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213"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24 353,9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21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24 353,9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21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24 353,9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Стрелка вниз 20"/>
          <p:cNvSpPr/>
          <p:nvPr/>
        </p:nvSpPr>
        <p:spPr>
          <a:xfrm>
            <a:off x="1539999" y="3701310"/>
            <a:ext cx="488716" cy="316206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218660"/>
              </p:ext>
            </p:extLst>
          </p:nvPr>
        </p:nvGraphicFramePr>
        <p:xfrm>
          <a:off x="3319667" y="4087655"/>
          <a:ext cx="1790857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002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85 978,3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02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95</a:t>
                      </a:r>
                      <a:r>
                        <a:rPr lang="ru-RU" baseline="0" dirty="0"/>
                        <a:t> 071,4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02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98</a:t>
                      </a:r>
                      <a:r>
                        <a:rPr lang="ru-RU" baseline="0" dirty="0"/>
                        <a:t> 426,9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Стрелка вниз 22"/>
          <p:cNvSpPr/>
          <p:nvPr/>
        </p:nvSpPr>
        <p:spPr>
          <a:xfrm>
            <a:off x="3685585" y="3700224"/>
            <a:ext cx="482085" cy="322291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028546"/>
              </p:ext>
            </p:extLst>
          </p:nvPr>
        </p:nvGraphicFramePr>
        <p:xfrm>
          <a:off x="5580403" y="4114484"/>
          <a:ext cx="320898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1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7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2 198,6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1 938,4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3 537,2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baseline="0" dirty="0">
                          <a:solidFill>
                            <a:schemeClr val="tx1"/>
                          </a:solidFill>
                        </a:rPr>
                        <a:t> 219,0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" name="Стрелка вниз 24"/>
          <p:cNvSpPr/>
          <p:nvPr/>
        </p:nvSpPr>
        <p:spPr>
          <a:xfrm>
            <a:off x="5580404" y="3709499"/>
            <a:ext cx="488716" cy="347435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7508088" y="3700224"/>
            <a:ext cx="480880" cy="357795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958645"/>
              </p:ext>
            </p:extLst>
          </p:nvPr>
        </p:nvGraphicFramePr>
        <p:xfrm>
          <a:off x="9615638" y="4114485"/>
          <a:ext cx="197259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2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0030"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667,1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03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667,1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03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667,1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" name="Стрелка вниз 27"/>
          <p:cNvSpPr/>
          <p:nvPr/>
        </p:nvSpPr>
        <p:spPr>
          <a:xfrm>
            <a:off x="9978201" y="3719326"/>
            <a:ext cx="500515" cy="355624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2093" y="5365249"/>
            <a:ext cx="2021304" cy="12508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00823" y="5385758"/>
            <a:ext cx="2084358" cy="1235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63968" y="5365249"/>
            <a:ext cx="2369338" cy="12666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3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076" y="5453182"/>
            <a:ext cx="2481415" cy="117867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Скругленный прямоугольник 35"/>
          <p:cNvSpPr/>
          <p:nvPr/>
        </p:nvSpPr>
        <p:spPr>
          <a:xfrm>
            <a:off x="9193076" y="423739"/>
            <a:ext cx="1187624" cy="360040"/>
          </a:xfrm>
          <a:prstGeom prst="roundRect">
            <a:avLst/>
          </a:prstGeom>
          <a:gradFill>
            <a:gsLst>
              <a:gs pos="78142">
                <a:schemeClr val="bg1">
                  <a:lumMod val="65000"/>
                </a:schemeClr>
              </a:gs>
              <a:gs pos="32000">
                <a:schemeClr val="accent2">
                  <a:lumMod val="40000"/>
                  <a:lumOff val="60000"/>
                  <a:alpha val="55000"/>
                </a:schemeClr>
              </a:gs>
              <a:gs pos="56000">
                <a:schemeClr val="accent3">
                  <a:lumMod val="20000"/>
                  <a:lumOff val="80000"/>
                  <a:alpha val="70000"/>
                </a:schemeClr>
              </a:gs>
            </a:gsLst>
            <a:path path="circle">
              <a:fillToRect l="100000" t="100000"/>
            </a:path>
          </a:gradFill>
          <a:ln w="9525" cap="flat" cmpd="sng" algn="ctr">
            <a:solidFill>
              <a:srgbClr val="3399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DBF5F9">
                    <a:lumMod val="10000"/>
                  </a:srgbClr>
                </a:solidFill>
                <a:latin typeface="Book Antiqua" pitchFamily="18" charset="0"/>
              </a:rPr>
              <a:t>тыс. руб.</a:t>
            </a:r>
          </a:p>
        </p:txBody>
      </p:sp>
      <p:sp>
        <p:nvSpPr>
          <p:cNvPr id="32" name="Заголовок 4"/>
          <p:cNvSpPr txBox="1">
            <a:spLocks/>
          </p:cNvSpPr>
          <p:nvPr/>
        </p:nvSpPr>
        <p:spPr>
          <a:xfrm>
            <a:off x="640080" y="179386"/>
            <a:ext cx="2290689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/>
              <a:t>Добринский</a:t>
            </a:r>
            <a:r>
              <a:rPr lang="ru-RU" sz="1400" b="1" dirty="0"/>
              <a:t> муниципальный округ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08885" y="1515541"/>
            <a:ext cx="1703089" cy="741145"/>
          </a:xfrm>
          <a:prstGeom prst="rect">
            <a:avLst/>
          </a:prstGeom>
          <a:gradFill>
            <a:gsLst>
              <a:gs pos="78142">
                <a:schemeClr val="bg1">
                  <a:lumMod val="65000"/>
                </a:schemeClr>
              </a:gs>
              <a:gs pos="32000">
                <a:schemeClr val="accent2">
                  <a:lumMod val="40000"/>
                  <a:lumOff val="60000"/>
                  <a:alpha val="55000"/>
                </a:schemeClr>
              </a:gs>
              <a:gs pos="56000">
                <a:schemeClr val="accent3">
                  <a:lumMod val="20000"/>
                  <a:lumOff val="80000"/>
                  <a:alpha val="70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Транспорт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007322" y="1534253"/>
            <a:ext cx="1767242" cy="741145"/>
          </a:xfrm>
          <a:prstGeom prst="rect">
            <a:avLst/>
          </a:prstGeom>
          <a:gradFill>
            <a:gsLst>
              <a:gs pos="78142">
                <a:schemeClr val="bg1">
                  <a:lumMod val="65000"/>
                </a:schemeClr>
              </a:gs>
              <a:gs pos="32000">
                <a:schemeClr val="accent2">
                  <a:lumMod val="40000"/>
                  <a:lumOff val="60000"/>
                  <a:alpha val="55000"/>
                </a:schemeClr>
              </a:gs>
              <a:gs pos="56000">
                <a:schemeClr val="accent3">
                  <a:lumMod val="20000"/>
                  <a:lumOff val="80000"/>
                  <a:alpha val="70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Дорожная деятельность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964172" y="1515541"/>
            <a:ext cx="3836215" cy="741145"/>
          </a:xfrm>
          <a:prstGeom prst="rect">
            <a:avLst/>
          </a:prstGeom>
          <a:gradFill>
            <a:gsLst>
              <a:gs pos="78142">
                <a:schemeClr val="bg1">
                  <a:lumMod val="65000"/>
                </a:schemeClr>
              </a:gs>
              <a:gs pos="32000">
                <a:schemeClr val="accent2">
                  <a:lumMod val="40000"/>
                  <a:lumOff val="60000"/>
                  <a:alpha val="55000"/>
                </a:schemeClr>
              </a:gs>
              <a:gs pos="56000">
                <a:schemeClr val="accent3">
                  <a:lumMod val="20000"/>
                  <a:lumOff val="80000"/>
                  <a:alpha val="70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Развитие потребительского рынка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989995" y="1497185"/>
            <a:ext cx="2807637" cy="741145"/>
          </a:xfrm>
          <a:prstGeom prst="rect">
            <a:avLst/>
          </a:prstGeom>
          <a:gradFill>
            <a:gsLst>
              <a:gs pos="78142">
                <a:schemeClr val="bg1">
                  <a:lumMod val="65000"/>
                </a:schemeClr>
              </a:gs>
              <a:gs pos="32000">
                <a:schemeClr val="accent2">
                  <a:lumMod val="40000"/>
                  <a:lumOff val="60000"/>
                  <a:alpha val="55000"/>
                </a:schemeClr>
              </a:gs>
              <a:gs pos="56000">
                <a:schemeClr val="accent3">
                  <a:lumMod val="20000"/>
                  <a:lumOff val="80000"/>
                  <a:alpha val="70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Развитие кооперации</a:t>
            </a:r>
          </a:p>
        </p:txBody>
      </p:sp>
      <p:sp>
        <p:nvSpPr>
          <p:cNvPr id="38" name="Стрелка вниз 37"/>
          <p:cNvSpPr/>
          <p:nvPr/>
        </p:nvSpPr>
        <p:spPr>
          <a:xfrm>
            <a:off x="1539002" y="2288790"/>
            <a:ext cx="488716" cy="316206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>
            <a:off x="3521126" y="2288790"/>
            <a:ext cx="488716" cy="316206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низ 39"/>
          <p:cNvSpPr/>
          <p:nvPr/>
        </p:nvSpPr>
        <p:spPr>
          <a:xfrm>
            <a:off x="5584016" y="2271562"/>
            <a:ext cx="488716" cy="348658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низ 40"/>
          <p:cNvSpPr/>
          <p:nvPr/>
        </p:nvSpPr>
        <p:spPr>
          <a:xfrm>
            <a:off x="7465390" y="2275398"/>
            <a:ext cx="488716" cy="344822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9872305" y="2256686"/>
            <a:ext cx="488716" cy="355401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33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" y="15274"/>
            <a:ext cx="563995" cy="735787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2703304" y="0"/>
            <a:ext cx="9318877" cy="1129955"/>
          </a:xfrm>
          <a:prstGeom prst="bevel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региональных проектов в рамках национальных проектов в 2026-2028 гг.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682988"/>
              </p:ext>
            </p:extLst>
          </p:nvPr>
        </p:nvGraphicFramePr>
        <p:xfrm>
          <a:off x="235909" y="1570647"/>
          <a:ext cx="11695692" cy="526370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88931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810833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140498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49574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98707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007149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64403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ПРОЕКТ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323744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«Все лучшее</a:t>
                      </a:r>
                      <a:r>
                        <a:rPr lang="ru-RU" sz="1800" b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детям»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 по модернизации школьных систем образования (с однолетним циклом выполнения работ)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175 683,4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1515370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«Семейные ценности и инфраструктура культуры»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учреждений культуры, включая создание детских культурно-просветительских центров на базе учреждений культуры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4 218,0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78055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«Формирование</a:t>
                      </a:r>
                      <a:r>
                        <a:rPr lang="ru-RU" sz="1800" b="0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комфортной городской среды»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мероприятий, направленных на формирование современной городской среды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5 050,5 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4 848,5 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4 902,0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09" y="2234641"/>
            <a:ext cx="2467397" cy="12589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08" y="3551333"/>
            <a:ext cx="2467397" cy="14546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08" y="5073952"/>
            <a:ext cx="2481743" cy="1789275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10743977" y="620794"/>
            <a:ext cx="1187624" cy="360040"/>
          </a:xfrm>
          <a:prstGeom prst="round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DBF5F9">
                    <a:lumMod val="10000"/>
                  </a:srgbClr>
                </a:solidFill>
                <a:latin typeface="Book Antiqua" pitchFamily="18" charset="0"/>
              </a:rPr>
              <a:t>тыс. руб.</a:t>
            </a:r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718457" y="94320"/>
            <a:ext cx="2212312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/>
              <a:t>Добринский</a:t>
            </a:r>
            <a:r>
              <a:rPr lang="ru-RU" sz="1400" b="1" dirty="0"/>
              <a:t> муниципальный округ</a:t>
            </a:r>
          </a:p>
        </p:txBody>
      </p:sp>
    </p:spTree>
    <p:extLst>
      <p:ext uri="{BB962C8B-B14F-4D97-AF65-F5344CB8AC3E}">
        <p14:creationId xmlns:p14="http://schemas.microsoft.com/office/powerpoint/2010/main" val="8931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90000"/>
              </a:schemeClr>
            </a:gs>
            <a:gs pos="38000">
              <a:schemeClr val="bg2">
                <a:lumMod val="90000"/>
              </a:schemeClr>
            </a:gs>
            <a:gs pos="63000">
              <a:schemeClr val="accent6">
                <a:lumMod val="60000"/>
                <a:lumOff val="40000"/>
              </a:schemeClr>
            </a:gs>
            <a:gs pos="95628">
              <a:schemeClr val="accent3">
                <a:lumMod val="60000"/>
                <a:lumOff val="40000"/>
              </a:schemeClr>
            </a:gs>
            <a:gs pos="83000">
              <a:schemeClr val="accent2">
                <a:lumMod val="40000"/>
                <a:lumOff val="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67863" y="15322"/>
            <a:ext cx="9361371" cy="1325563"/>
          </a:xfrm>
          <a:prstGeom prst="bevel">
            <a:avLst/>
          </a:prstGeom>
          <a:gradFill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t"/>
            <a:r>
              <a:rPr lang="ru-RU" sz="2400" dirty="0">
                <a:solidFill>
                  <a:schemeClr val="tx1"/>
                </a:solidFill>
              </a:rPr>
              <a:t>Обеспечение населения </a:t>
            </a:r>
            <a:r>
              <a:rPr lang="ru-RU" sz="2400" dirty="0" err="1">
                <a:solidFill>
                  <a:schemeClr val="tx1"/>
                </a:solidFill>
              </a:rPr>
              <a:t>Добринского</a:t>
            </a:r>
            <a:r>
              <a:rPr lang="ru-RU" sz="2400" dirty="0">
                <a:solidFill>
                  <a:schemeClr val="tx1"/>
                </a:solidFill>
              </a:rPr>
              <a:t> муниципального округа качественной инфраструктурой и услугами ЖКХ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8" y="15274"/>
            <a:ext cx="491987" cy="641845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497595"/>
              </p:ext>
            </p:extLst>
          </p:nvPr>
        </p:nvGraphicFramePr>
        <p:xfrm>
          <a:off x="69488" y="1604684"/>
          <a:ext cx="7302298" cy="5253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8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5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5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2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217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Направление расходов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2026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2027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2028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61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Общий объем средств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178 788,8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139 204,3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121 298,1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571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 том числе: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 содержание  и взносов за капитальный ремонт многоквартирных домов  муниципального жилищного фонда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643,8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1 643,8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1 643,8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163"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solidFill>
                            <a:schemeClr val="tx1"/>
                          </a:solidFill>
                        </a:rPr>
                        <a:t>обслуживание  и  тепло, энергоснабжение  котельных муниципальных зданий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14 693,3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14 693,3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14 693,3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2483"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solidFill>
                            <a:schemeClr val="tx1"/>
                          </a:solidFill>
                        </a:rPr>
                        <a:t>организация водоснабжения - развитие имеющегося потенциала мощности централизованных систем:</a:t>
                      </a:r>
                    </a:p>
                    <a:p>
                      <a:pPr algn="l"/>
                      <a:r>
                        <a:rPr lang="ru-RU" sz="1400" b="0" u="none" dirty="0">
                          <a:solidFill>
                            <a:schemeClr val="tx1"/>
                          </a:solidFill>
                        </a:rPr>
                        <a:t>- за счет субсидии из областного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бюджета  </a:t>
                      </a:r>
                    </a:p>
                    <a:p>
                      <a:pPr algn="l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 за счет средств бюджета округа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32 850,5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31 208,0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1 642,5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50 936,8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48 390,0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2 546,8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53 660,0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977,0</a:t>
                      </a:r>
                    </a:p>
                    <a:p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2 683,0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8936"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solidFill>
                            <a:schemeClr val="tx1"/>
                          </a:solidFill>
                        </a:rPr>
                        <a:t>строительство,  реконструкция,</a:t>
                      </a:r>
                      <a:r>
                        <a:rPr lang="ru-RU" sz="1400" b="0" u="none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400" b="0" u="none" dirty="0">
                          <a:solidFill>
                            <a:schemeClr val="tx1"/>
                          </a:solidFill>
                        </a:rPr>
                        <a:t>модернизация объектов водоснабжения и водоотведения, на условиях </a:t>
                      </a:r>
                      <a:r>
                        <a:rPr lang="ru-RU" sz="1400" b="0" u="none" dirty="0" err="1">
                          <a:solidFill>
                            <a:schemeClr val="tx1"/>
                          </a:solidFill>
                        </a:rPr>
                        <a:t>софинансирования</a:t>
                      </a:r>
                      <a:endParaRPr lang="ru-RU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49 346,1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865"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solidFill>
                            <a:schemeClr val="tx1"/>
                          </a:solidFill>
                        </a:rPr>
                        <a:t>-благоустройство территории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76 460,1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70 810,4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50 181,0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83885"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solidFill>
                            <a:schemeClr val="tx1"/>
                          </a:solidFill>
                        </a:rPr>
                        <a:t>обращение с отходами:</a:t>
                      </a:r>
                    </a:p>
                    <a:p>
                      <a:pPr algn="l"/>
                      <a:r>
                        <a:rPr lang="ru-RU" sz="1400" b="0" u="none" dirty="0">
                          <a:solidFill>
                            <a:schemeClr val="tx1"/>
                          </a:solidFill>
                        </a:rPr>
                        <a:t>создание мест (площадок) накопления ТКО</a:t>
                      </a:r>
                    </a:p>
                    <a:p>
                      <a:pPr algn="l"/>
                      <a:r>
                        <a:rPr lang="ru-RU" sz="1400" b="0" u="none" dirty="0">
                          <a:solidFill>
                            <a:schemeClr val="tx1"/>
                          </a:solidFill>
                        </a:rPr>
                        <a:t>- за счет средств бюджета округа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1 500,0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10643893" y="795057"/>
            <a:ext cx="909736" cy="305576"/>
          </a:xfrm>
          <a:prstGeom prst="roundRect">
            <a:avLst/>
          </a:prstGeom>
          <a:solidFill>
            <a:schemeClr val="bg2"/>
          </a:solidFill>
          <a:ln w="9525" cap="flat" cmpd="sng" algn="ctr">
            <a:solidFill>
              <a:srgbClr val="3399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solidFill>
                  <a:srgbClr val="DBF5F9">
                    <a:lumMod val="10000"/>
                  </a:srgbClr>
                </a:solidFill>
                <a:latin typeface="Book Antiqua" pitchFamily="18" charset="0"/>
              </a:rPr>
              <a:t>тыс. руб.</a:t>
            </a:r>
          </a:p>
        </p:txBody>
      </p:sp>
      <p:pic>
        <p:nvPicPr>
          <p:cNvPr id="12290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00211" y="1538487"/>
            <a:ext cx="4205094" cy="2809640"/>
          </a:xfrm>
          <a:prstGeom prst="rect">
            <a:avLst/>
          </a:prstGeom>
          <a:noFill/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211" y="4487366"/>
            <a:ext cx="4205094" cy="219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640080" y="82436"/>
            <a:ext cx="1727783" cy="6740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/>
              <a:t>Добринский</a:t>
            </a:r>
            <a:r>
              <a:rPr lang="ru-RU" sz="1400" b="1" dirty="0"/>
              <a:t> муниципальный округ</a:t>
            </a:r>
          </a:p>
        </p:txBody>
      </p:sp>
    </p:spTree>
    <p:extLst>
      <p:ext uri="{BB962C8B-B14F-4D97-AF65-F5344CB8AC3E}">
        <p14:creationId xmlns:p14="http://schemas.microsoft.com/office/powerpoint/2010/main" val="146411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29000">
              <a:schemeClr val="bg1">
                <a:lumMod val="65000"/>
              </a:schemeClr>
            </a:gs>
            <a:gs pos="57000">
              <a:schemeClr val="accent6">
                <a:lumMod val="60000"/>
                <a:lumOff val="40000"/>
              </a:schemeClr>
            </a:gs>
            <a:gs pos="93989">
              <a:schemeClr val="bg2">
                <a:lumMod val="90000"/>
              </a:schemeClr>
            </a:gs>
            <a:gs pos="82000">
              <a:schemeClr val="accent2">
                <a:lumMod val="40000"/>
                <a:lumOff val="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3" y="75870"/>
            <a:ext cx="491987" cy="641845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2205560" y="391787"/>
            <a:ext cx="6191794" cy="533407"/>
          </a:xfrm>
          <a:prstGeom prst="bevel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586422"/>
              </p:ext>
            </p:extLst>
          </p:nvPr>
        </p:nvGraphicFramePr>
        <p:xfrm>
          <a:off x="217990" y="1463041"/>
          <a:ext cx="8246741" cy="4570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4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4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6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7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7208">
                <a:tc gridSpan="2"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Направление расходов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2026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2027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2028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817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Дошкольное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образование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округе функционирует</a:t>
                      </a:r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5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детских садов, которые посещают 342 детей дошкольного возраста в 15 группе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78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272,0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78 227,0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78 227,0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690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Общее образование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общеобразовательного процесса проходит в 11-ти  школах и 13 филиалах в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модернизация школьных систем образования в рамках государственной программы Российской Федерации «Развитие образования»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732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288,0</a:t>
                      </a:r>
                    </a:p>
                    <a:p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2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175 683,4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548 688,0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545 688,0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0955">
                <a:tc>
                  <a:txBody>
                    <a:bodyPr/>
                    <a:lstStyle/>
                    <a:p>
                      <a:pPr algn="l"/>
                      <a:r>
                        <a:rPr lang="ru-RU" sz="1200" b="0" u="none" dirty="0">
                          <a:solidFill>
                            <a:schemeClr val="tx1"/>
                          </a:solidFill>
                        </a:rPr>
                        <a:t>Дополнительное образование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района 4 учреждения представляю услуги по дополнительному образованию детей:</a:t>
                      </a: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ДЮЦ «Ритм»</a:t>
                      </a: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школа искусств</a:t>
                      </a: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бассейн</a:t>
                      </a:r>
                      <a:r>
                        <a:rPr lang="ru-RU" sz="1200" b="0" i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«Жемчужина»</a:t>
                      </a: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детско-юношеская спортивная школа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86 111,4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83 547,6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83 587,6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848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Молодежная политика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Мероприятия, направленные на повышение гражданской активности и ответственности молодежи, и развитие молодежного детского движения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1 650,0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650,0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650,0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823">
                <a:tc>
                  <a:txBody>
                    <a:bodyPr/>
                    <a:lstStyle/>
                    <a:p>
                      <a:pPr algn="l"/>
                      <a:r>
                        <a:rPr lang="ru-RU" sz="1200" u="none" dirty="0">
                          <a:solidFill>
                            <a:schemeClr val="tx1"/>
                          </a:solidFill>
                        </a:rPr>
                        <a:t>Другие вопросы в области образования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оздоровительной компании детей в 16 лагерях с дневным пребыванием, 8 палаточных лагерях и в 2 лагерях труда и отдыха.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5 331,2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5 331,2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5 331,2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7277107" y="1031153"/>
            <a:ext cx="1187624" cy="36004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rgbClr val="3399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DBF5F9">
                    <a:lumMod val="10000"/>
                  </a:srgbClr>
                </a:solidFill>
                <a:latin typeface="Book Antiqua" pitchFamily="18" charset="0"/>
              </a:rPr>
              <a:t>тыс. руб.</a:t>
            </a: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481551" y="59568"/>
            <a:ext cx="2039754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/>
              <a:t>Добринский</a:t>
            </a:r>
            <a:r>
              <a:rPr lang="ru-RU" sz="1400" b="1" dirty="0"/>
              <a:t> муниципальный округ</a:t>
            </a:r>
          </a:p>
        </p:txBody>
      </p:sp>
      <p:pic>
        <p:nvPicPr>
          <p:cNvPr id="11266" name="Picture 2" descr="https://sun9-77.userapi.com/s/v1/ig2/3FTJIteIM3_Aa6PvicNB5vkaDTkcNQKXL9ATmn_TLBn2LHIsXBuih87bLzc-J7H3onsZzgS9jliCFUO0XpEWrRN3.jpg?quality=95&amp;as=32x24,48x36,72x54,108x81,160x120,240x180,360x270,480x360,540x405,640x480,720x540,1080x810,1280x960,1440x1080,2560x1920&amp;from=bu&amp;cs=1280x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63859" y="75388"/>
            <a:ext cx="3380491" cy="2444819"/>
          </a:xfrm>
          <a:prstGeom prst="rect">
            <a:avLst/>
          </a:prstGeom>
          <a:noFill/>
        </p:spPr>
      </p:pic>
      <p:pic>
        <p:nvPicPr>
          <p:cNvPr id="11270" name="Picture 6" descr="https://sun9-32.userapi.com/s/v1/ig2/AHlbGilHKw4-SnwlDS4xh0ouuzAhL2UgBkB1gMi-N85eios3NOV9i1jOzkkUsml3zn7Ey4JAnf8YntpQdN8nYWuK.jpg?quality=95&amp;as=32x24,48x36,72x54,108x81,160x120,240x180,360x270,480x360,540x405,640x480,720x540,1080x810,1280x960,1440x1080,2560x1920&amp;from=bu&amp;cs=1280x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83752" y="4843149"/>
            <a:ext cx="3360598" cy="2040672"/>
          </a:xfrm>
          <a:prstGeom prst="rect">
            <a:avLst/>
          </a:prstGeom>
          <a:noFill/>
        </p:spPr>
      </p:pic>
      <p:pic>
        <p:nvPicPr>
          <p:cNvPr id="11272" name="Picture 8" descr="https://sun9-84.userapi.com/s/v1/ig2/n04NLmRRv3J1H5Q5MKGGNq91U5ULcU8ZtPv8br3n9D0L8MJ5beTIgVdTQYSOUAOFcBeJupnmIqEqCSCDl5uC__-a.jpg?quality=95&amp;as=32x24,48x36,72x54,108x81,160x120,240x180,360x270,480x360,540x405,640x480,720x540,1080x810,1280x960,1440x1080,2560x1920&amp;from=bu&amp;cs=1280x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775496" y="2555425"/>
            <a:ext cx="3368854" cy="22525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608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90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20794">
              <a:schemeClr val="bg1">
                <a:lumMod val="65000"/>
              </a:schemeClr>
            </a:gs>
            <a:gs pos="100000">
              <a:schemeClr val="accent3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4" y="70465"/>
            <a:ext cx="491987" cy="641845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1887900" y="266070"/>
            <a:ext cx="6376476" cy="750931"/>
          </a:xfrm>
          <a:prstGeom prst="bevel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834460"/>
              </p:ext>
            </p:extLst>
          </p:nvPr>
        </p:nvGraphicFramePr>
        <p:xfrm>
          <a:off x="202131" y="1579229"/>
          <a:ext cx="8142973" cy="4921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5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59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89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608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018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 средств, в том числе: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161 887,6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157 711,8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157 711,8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7869"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условий для обеспечения населения муниципального округа услугами по организации досуга и услугами организаций культуры 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111 252,8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107 077,0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107 077,0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4581"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на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техническое обслуживание охранно-тревожной сигнализации, видеонаблюдения, систем оповещения, охрана объектов </a:t>
                      </a:r>
                    </a:p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10 672,0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10 672,0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10 672,0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1193">
                <a:tc>
                  <a:txBody>
                    <a:bodyPr/>
                    <a:lstStyle/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Прочие мероприятия в сфере культуры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962,8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962,8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962,8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7076752" y="621803"/>
            <a:ext cx="1187624" cy="36004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cap="flat" cmpd="sng" algn="ctr">
            <a:solidFill>
              <a:srgbClr val="3399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DBF5F9">
                    <a:lumMod val="10000"/>
                  </a:srgbClr>
                </a:solidFill>
                <a:latin typeface="Book Antiqua" pitchFamily="18" charset="0"/>
              </a:rPr>
              <a:t>тыс. руб.</a:t>
            </a: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774824" y="70465"/>
            <a:ext cx="2039754" cy="6740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/>
              <a:t>Добринский</a:t>
            </a:r>
            <a:r>
              <a:rPr lang="ru-RU" sz="1400" b="1" dirty="0"/>
              <a:t> муниципальный</a:t>
            </a:r>
          </a:p>
          <a:p>
            <a:r>
              <a:rPr lang="ru-RU" sz="1400" b="1" dirty="0"/>
              <a:t> округ</a:t>
            </a:r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17428" y="179408"/>
            <a:ext cx="3365102" cy="2333876"/>
          </a:xfrm>
          <a:prstGeom prst="rect">
            <a:avLst/>
          </a:prstGeom>
          <a:noFill/>
        </p:spPr>
      </p:pic>
      <p:pic>
        <p:nvPicPr>
          <p:cNvPr id="9220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17428" y="2555581"/>
            <a:ext cx="3374571" cy="2089829"/>
          </a:xfrm>
          <a:prstGeom prst="rect">
            <a:avLst/>
          </a:prstGeom>
          <a:noFill/>
        </p:spPr>
      </p:pic>
      <p:pic>
        <p:nvPicPr>
          <p:cNvPr id="9222" name="Picture 6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17428" y="4687707"/>
            <a:ext cx="3374571" cy="21702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095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44379" y="825531"/>
            <a:ext cx="3539965" cy="1407530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Указов Президента РФ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07.05.2012 г. №597,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01.06.2012 г. №761,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28.12.2012 г. №1688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образования и культуры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33650" y="-105198"/>
            <a:ext cx="11231181" cy="79988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среднемесячного дохода от трудовой деятельности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20443" y="6408661"/>
            <a:ext cx="2743200" cy="365125"/>
          </a:xfrm>
        </p:spPr>
        <p:txBody>
          <a:bodyPr/>
          <a:lstStyle/>
          <a:p>
            <a:fld id="{5119F2A9-D7D4-42CD-9226-AB7A5E489F14}" type="slidenum">
              <a:rPr lang="ru-RU" smtClean="0"/>
              <a:pPr/>
              <a:t>23</a:t>
            </a:fld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40182020"/>
              </p:ext>
            </p:extLst>
          </p:nvPr>
        </p:nvGraphicFramePr>
        <p:xfrm>
          <a:off x="2492943" y="694686"/>
          <a:ext cx="7254840" cy="2959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7" name="Группа 16"/>
          <p:cNvGrpSpPr/>
          <p:nvPr/>
        </p:nvGrpSpPr>
        <p:grpSpPr>
          <a:xfrm>
            <a:off x="5656163" y="1359554"/>
            <a:ext cx="2244445" cy="688564"/>
            <a:chOff x="5656163" y="1359554"/>
            <a:chExt cx="2244445" cy="688564"/>
          </a:xfrm>
        </p:grpSpPr>
        <p:sp>
          <p:nvSpPr>
            <p:cNvPr id="12" name="TextBox 11"/>
            <p:cNvSpPr txBox="1"/>
            <p:nvPr/>
          </p:nvSpPr>
          <p:spPr>
            <a:xfrm>
              <a:off x="5656163" y="1709564"/>
              <a:ext cx="9433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+</a:t>
              </a:r>
              <a:r>
                <a:rPr lang="ru-RU" sz="1600" b="1" dirty="0"/>
                <a:t>17,5 </a:t>
              </a:r>
              <a:r>
                <a:rPr lang="en-US" sz="1600" b="1" dirty="0"/>
                <a:t>%</a:t>
              </a:r>
              <a:endParaRPr lang="ru-RU" sz="16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76443" y="1359554"/>
              <a:ext cx="8241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+7</a:t>
              </a:r>
              <a:r>
                <a:rPr lang="ru-RU" sz="1600" b="1" dirty="0"/>
                <a:t>,6</a:t>
              </a:r>
              <a:r>
                <a:rPr lang="en-US" sz="1600" b="1" dirty="0"/>
                <a:t>%</a:t>
              </a:r>
              <a:endParaRPr lang="ru-RU" sz="1600" b="1" dirty="0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27261" y="3449022"/>
            <a:ext cx="10693665" cy="3231785"/>
            <a:chOff x="-105560" y="3878919"/>
            <a:chExt cx="5555047" cy="2729832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-105560" y="4151887"/>
              <a:ext cx="4285552" cy="970017"/>
            </a:xfrm>
            <a:prstGeom prst="round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Динамика роста размера минимальной </a:t>
              </a:r>
            </a:p>
            <a:p>
              <a:r>
                <a:rPr lang="ru-RU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заработной платы</a:t>
              </a:r>
            </a:p>
          </p:txBody>
        </p:sp>
        <p:graphicFrame>
          <p:nvGraphicFramePr>
            <p:cNvPr id="11" name="Схема 10"/>
            <p:cNvGraphicFramePr/>
            <p:nvPr>
              <p:extLst>
                <p:ext uri="{D42A27DB-BD31-4B8C-83A1-F6EECF244321}">
                  <p14:modId xmlns:p14="http://schemas.microsoft.com/office/powerpoint/2010/main" val="2497550203"/>
                </p:ext>
              </p:extLst>
            </p:nvPr>
          </p:nvGraphicFramePr>
          <p:xfrm>
            <a:off x="681489" y="3878919"/>
            <a:ext cx="4767998" cy="27298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grpSp>
          <p:nvGrpSpPr>
            <p:cNvPr id="18" name="Группа 17"/>
            <p:cNvGrpSpPr/>
            <p:nvPr/>
          </p:nvGrpSpPr>
          <p:grpSpPr>
            <a:xfrm>
              <a:off x="3372796" y="4421073"/>
              <a:ext cx="1574709" cy="572943"/>
              <a:chOff x="3268542" y="1704696"/>
              <a:chExt cx="1574709" cy="572943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3268542" y="1988376"/>
                <a:ext cx="568824" cy="289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+</a:t>
                </a:r>
                <a:r>
                  <a:rPr lang="ru-RU" sz="1600" b="1" dirty="0"/>
                  <a:t>16,6%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019086" y="1704696"/>
                <a:ext cx="824165" cy="289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/>
                  <a:t>20,7</a:t>
                </a:r>
                <a:r>
                  <a:rPr lang="en-US" sz="1600" b="1" dirty="0"/>
                  <a:t>%</a:t>
                </a:r>
                <a:endParaRPr lang="ru-RU" sz="1600" b="1" dirty="0"/>
              </a:p>
            </p:txBody>
          </p:sp>
        </p:grpSp>
      </p:grp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475048"/>
              </p:ext>
            </p:extLst>
          </p:nvPr>
        </p:nvGraphicFramePr>
        <p:xfrm>
          <a:off x="4253754" y="3325767"/>
          <a:ext cx="3981678" cy="378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2443">
                  <a:extLst>
                    <a:ext uri="{9D8B030D-6E8A-4147-A177-3AD203B41FA5}">
                      <a16:colId xmlns:a16="http://schemas.microsoft.com/office/drawing/2014/main" val="2827420795"/>
                    </a:ext>
                  </a:extLst>
                </a:gridCol>
                <a:gridCol w="1511166">
                  <a:extLst>
                    <a:ext uri="{9D8B030D-6E8A-4147-A177-3AD203B41FA5}">
                      <a16:colId xmlns:a16="http://schemas.microsoft.com/office/drawing/2014/main" val="705576878"/>
                    </a:ext>
                  </a:extLst>
                </a:gridCol>
                <a:gridCol w="1148069">
                  <a:extLst>
                    <a:ext uri="{9D8B030D-6E8A-4147-A177-3AD203B41FA5}">
                      <a16:colId xmlns:a16="http://schemas.microsoft.com/office/drawing/2014/main" val="1387748568"/>
                    </a:ext>
                  </a:extLst>
                </a:gridCol>
              </a:tblGrid>
              <a:tr h="378836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2024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2025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2026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1872998"/>
                  </a:ext>
                </a:extLst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217193"/>
              </p:ext>
            </p:extLst>
          </p:nvPr>
        </p:nvGraphicFramePr>
        <p:xfrm>
          <a:off x="5669279" y="6408661"/>
          <a:ext cx="407850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0322">
                  <a:extLst>
                    <a:ext uri="{9D8B030D-6E8A-4147-A177-3AD203B41FA5}">
                      <a16:colId xmlns:a16="http://schemas.microsoft.com/office/drawing/2014/main" val="2827420795"/>
                    </a:ext>
                  </a:extLst>
                </a:gridCol>
                <a:gridCol w="1384052">
                  <a:extLst>
                    <a:ext uri="{9D8B030D-6E8A-4147-A177-3AD203B41FA5}">
                      <a16:colId xmlns:a16="http://schemas.microsoft.com/office/drawing/2014/main" val="705576878"/>
                    </a:ext>
                  </a:extLst>
                </a:gridCol>
                <a:gridCol w="1534130">
                  <a:extLst>
                    <a:ext uri="{9D8B030D-6E8A-4147-A177-3AD203B41FA5}">
                      <a16:colId xmlns:a16="http://schemas.microsoft.com/office/drawing/2014/main" val="1387748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2024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2025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2026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1872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47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30000">
              <a:schemeClr val="bg1">
                <a:lumMod val="75000"/>
              </a:schemeClr>
            </a:gs>
            <a:gs pos="81000">
              <a:schemeClr val="accent2">
                <a:lumMod val="45000"/>
                <a:lumOff val="55000"/>
              </a:schemeClr>
            </a:gs>
            <a:gs pos="100000">
              <a:schemeClr val="bg1">
                <a:lumMod val="75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3" y="82651"/>
            <a:ext cx="491987" cy="641845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2541070" y="91429"/>
            <a:ext cx="6017668" cy="866274"/>
          </a:xfrm>
          <a:prstGeom prst="bevel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956203"/>
              </p:ext>
            </p:extLst>
          </p:nvPr>
        </p:nvGraphicFramePr>
        <p:xfrm>
          <a:off x="565319" y="1442118"/>
          <a:ext cx="6824310" cy="4653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6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5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3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567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Направление расходов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bg1">
                            <a:lumMod val="7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2026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bg1">
                            <a:lumMod val="7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2027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bg1">
                            <a:lumMod val="7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2028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bg1">
                            <a:lumMod val="7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372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Общий объем средств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75 522,0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74 847,1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74 714,3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325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 том числе: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пенсионное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обеспечение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14 265,4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14 265,4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14 265,4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374"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социальное обеспечение населения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46 388,6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45 713,7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45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580,9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6290"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охрана семьи и детства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9 851,3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851,3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9 851,3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8785"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другие вопросы в области социальной политики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5 016,7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5 016,7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5 016,7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Заголовок 4"/>
          <p:cNvSpPr txBox="1">
            <a:spLocks/>
          </p:cNvSpPr>
          <p:nvPr/>
        </p:nvSpPr>
        <p:spPr>
          <a:xfrm>
            <a:off x="600891" y="88810"/>
            <a:ext cx="1763486" cy="6740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/>
              <a:t>Добринский</a:t>
            </a:r>
            <a:r>
              <a:rPr lang="ru-RU" sz="1400" b="1" dirty="0"/>
              <a:t> муниципальный округ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24179" y="1063663"/>
            <a:ext cx="1065450" cy="3600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DBF5F9">
                    <a:lumMod val="10000"/>
                  </a:srgbClr>
                </a:solidFill>
                <a:latin typeface="Book Antiqua" pitchFamily="18" charset="0"/>
              </a:rPr>
              <a:t>тыс. руб.</a:t>
            </a:r>
          </a:p>
        </p:txBody>
      </p:sp>
      <p:sp>
        <p:nvSpPr>
          <p:cNvPr id="6148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0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69" y="1423703"/>
            <a:ext cx="3885815" cy="218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70" y="3729052"/>
            <a:ext cx="3862488" cy="257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08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202">
              <a:schemeClr val="bg2">
                <a:lumMod val="75000"/>
              </a:schemeClr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2">
                <a:lumMod val="40000"/>
                <a:lumOff val="60000"/>
              </a:schemeClr>
            </a:gs>
            <a:gs pos="91000">
              <a:schemeClr val="bg2">
                <a:lumMod val="90000"/>
              </a:schemeClr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8" y="15274"/>
            <a:ext cx="629719" cy="807686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2265119" y="62196"/>
            <a:ext cx="6751939" cy="820749"/>
          </a:xfrm>
          <a:prstGeom prst="bevel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467967"/>
              </p:ext>
            </p:extLst>
          </p:nvPr>
        </p:nvGraphicFramePr>
        <p:xfrm>
          <a:off x="379511" y="1792362"/>
          <a:ext cx="6656555" cy="38769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05773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2071947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022676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976157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080002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13820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Направление расходов</a:t>
                      </a:r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2026 год</a:t>
                      </a:r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2027 год</a:t>
                      </a:r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2028 год</a:t>
                      </a:r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33630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массового спорта в </a:t>
                      </a:r>
                      <a:r>
                        <a:rPr lang="ru-RU" sz="1400" b="0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.: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приобщение жителей </a:t>
                      </a:r>
                      <a:r>
                        <a:rPr lang="ru-RU" sz="1400" b="0" i="0" u="none" strike="noStrike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lang="ru-RU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округа к регулярным занятиям ФК и спортом</a:t>
                      </a:r>
                      <a:endParaRPr lang="ru-RU" sz="1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3 786,0</a:t>
                      </a: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3 533,4</a:t>
                      </a: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3 533,4</a:t>
                      </a: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5977974" y="1336302"/>
            <a:ext cx="1058092" cy="360040"/>
          </a:xfrm>
          <a:prstGeom prst="roundRect">
            <a:avLst/>
          </a:prstGeom>
          <a:gradFill>
            <a:gsLst>
              <a:gs pos="96721">
                <a:schemeClr val="bg1">
                  <a:lumMod val="95000"/>
                </a:schemeClr>
              </a:gs>
              <a:gs pos="78142">
                <a:schemeClr val="bg1">
                  <a:lumMod val="85000"/>
                </a:schemeClr>
              </a:gs>
              <a:gs pos="32000">
                <a:schemeClr val="accent2">
                  <a:lumMod val="40000"/>
                  <a:lumOff val="60000"/>
                  <a:alpha val="55000"/>
                </a:schemeClr>
              </a:gs>
              <a:gs pos="56000">
                <a:schemeClr val="accent3">
                  <a:lumMod val="20000"/>
                  <a:lumOff val="80000"/>
                  <a:alpha val="70000"/>
                </a:schemeClr>
              </a:gs>
            </a:gsLst>
            <a:path path="circle">
              <a:fillToRect l="100000" t="100000"/>
            </a:path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DBF5F9">
                    <a:lumMod val="10000"/>
                  </a:srgbClr>
                </a:solidFill>
                <a:latin typeface="Book Antiqua" pitchFamily="18" charset="0"/>
              </a:rPr>
              <a:t>тыс. руб.</a:t>
            </a:r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808922" y="73358"/>
            <a:ext cx="2039754" cy="6740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/>
              <a:t>Добринский</a:t>
            </a:r>
            <a:r>
              <a:rPr lang="ru-RU" sz="1400" b="1" dirty="0"/>
              <a:t> </a:t>
            </a:r>
          </a:p>
          <a:p>
            <a:r>
              <a:rPr lang="ru-RU" sz="1400" b="1" dirty="0"/>
              <a:t>муниципальный </a:t>
            </a:r>
          </a:p>
          <a:p>
            <a:r>
              <a:rPr lang="ru-RU" sz="1400" b="1" dirty="0"/>
              <a:t>округ</a:t>
            </a:r>
          </a:p>
        </p:txBody>
      </p:sp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130" y="957960"/>
            <a:ext cx="4585846" cy="257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130" y="3618436"/>
            <a:ext cx="4524208" cy="299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94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75000"/>
              </a:schemeClr>
            </a:gs>
            <a:gs pos="42000">
              <a:schemeClr val="accent2">
                <a:lumMod val="45000"/>
                <a:lumOff val="55000"/>
              </a:schemeClr>
            </a:gs>
            <a:gs pos="71000">
              <a:schemeClr val="bg1">
                <a:lumMod val="8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417146"/>
              </p:ext>
            </p:extLst>
          </p:nvPr>
        </p:nvGraphicFramePr>
        <p:xfrm>
          <a:off x="88739" y="2489570"/>
          <a:ext cx="6109931" cy="2294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5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2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823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Направление расходов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2026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2027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2028 г.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5955">
                <a:tc>
                  <a:txBody>
                    <a:bodyPr/>
                    <a:lstStyle/>
                    <a:p>
                      <a:r>
                        <a:rPr lang="ru-RU" dirty="0"/>
                        <a:t>На поддержу автономного учреждения Районная газета «</a:t>
                      </a:r>
                      <a:r>
                        <a:rPr lang="ru-RU" dirty="0" err="1"/>
                        <a:t>Добринские</a:t>
                      </a:r>
                      <a:r>
                        <a:rPr lang="ru-RU" dirty="0"/>
                        <a:t> вести»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6 749,0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6749,0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6 749,0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8" y="15274"/>
            <a:ext cx="829379" cy="1082006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20338" y="162514"/>
            <a:ext cx="8307977" cy="1311865"/>
          </a:xfrm>
          <a:prstGeom prst="bevel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36000">
                <a:schemeClr val="accent3">
                  <a:lumMod val="45000"/>
                  <a:lumOff val="55000"/>
                </a:schemeClr>
              </a:gs>
              <a:gs pos="6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</a:p>
        </p:txBody>
      </p:sp>
      <p:pic>
        <p:nvPicPr>
          <p:cNvPr id="1028" name="Picture 4" descr="https://sun1-95.userapi.com/s/v1/ig2/u6oZyx-UjgRwRSo3eZnTlfB29nzHQQFFlWY6VVLz9g5NqQ1MImihkk9_vQKA1fkNBuSbkDPXQ6_A6Wp7Fvh4cxEO.jpg?quality=96&amp;as=32x44,48x66,72x100,108x149,160x221,240x332,360x498,480x664,540x747,640x886,720x996,1080x1494,1280x1771,1440x1993,1561x2160&amp;from=bu&amp;cs=1280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05500" y="4070124"/>
            <a:ext cx="2846322" cy="2650684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4934882" y="2025564"/>
            <a:ext cx="1187624" cy="36004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DBF5F9">
                    <a:lumMod val="10000"/>
                  </a:srgbClr>
                </a:solidFill>
                <a:latin typeface="Book Antiqua" pitchFamily="18" charset="0"/>
              </a:rPr>
              <a:t>тыс. руб.</a:t>
            </a: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995518" y="162514"/>
            <a:ext cx="2039754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/>
              <a:t>Добринский</a:t>
            </a:r>
            <a:r>
              <a:rPr lang="ru-RU" sz="1400" b="1" dirty="0"/>
              <a:t> муниципальный округ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775" y="1774108"/>
            <a:ext cx="3625483" cy="220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40000"/>
                <a:lumOff val="60000"/>
              </a:schemeClr>
            </a:gs>
            <a:gs pos="39999">
              <a:schemeClr val="bg1">
                <a:lumMod val="75000"/>
              </a:schemeClr>
            </a:gs>
            <a:gs pos="70000">
              <a:schemeClr val="accent2">
                <a:lumMod val="40000"/>
                <a:lumOff val="60000"/>
              </a:schemeClr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470263"/>
            <a:ext cx="10515600" cy="57067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/>
              <a:t>УПРАВЛЕНИЕМ ФИНАНСОВ АДМИНИСТРАЦИИ ДОБРИНСКОГО МУНИЦИПАЛЬНОГО ОКРУГА ЛИПЕЦКОЙ ОБЛАСТИ </a:t>
            </a:r>
          </a:p>
          <a:p>
            <a:pPr algn="ctr">
              <a:buNone/>
            </a:pPr>
            <a:r>
              <a:rPr lang="ru-RU" b="1" dirty="0"/>
              <a:t>ПОДГОТОВЛЕНА ПРЕЗЕНТАЦИЯ</a:t>
            </a:r>
          </a:p>
          <a:p>
            <a:pPr algn="ctr">
              <a:buNone/>
            </a:pPr>
            <a:r>
              <a:rPr lang="ru-RU" b="1" dirty="0"/>
              <a:t> «О БЮДЖЕТЕ ОКРУГА НА 2026 ГОД И ПЛАНОВЫЙ</a:t>
            </a:r>
          </a:p>
          <a:p>
            <a:pPr algn="ctr">
              <a:buNone/>
            </a:pPr>
            <a:r>
              <a:rPr lang="ru-RU" b="1" dirty="0"/>
              <a:t> ПЕРИОД 2027 И 2028 ГОДОВ» </a:t>
            </a:r>
          </a:p>
          <a:p>
            <a:pPr algn="ctr">
              <a:buNone/>
            </a:pPr>
            <a:r>
              <a:rPr lang="ru-RU" b="1" dirty="0"/>
              <a:t>ИНФОРМАЦИЯ ДЛЯ КОНТАКТОВ:</a:t>
            </a:r>
          </a:p>
          <a:p>
            <a:pPr algn="ctr">
              <a:buNone/>
            </a:pPr>
            <a:r>
              <a:rPr lang="ru-RU" b="1" dirty="0"/>
              <a:t> АДРЕС: 399430, ЛИПЕЦКАЯ ОБЛАСТЬ, П. ДОБРИНКА,</a:t>
            </a:r>
          </a:p>
          <a:p>
            <a:pPr algn="ctr">
              <a:buNone/>
            </a:pPr>
            <a:r>
              <a:rPr lang="ru-RU" b="1" dirty="0"/>
              <a:t> УЛ. ОКТЯБРЬСКАЯ, Д.25</a:t>
            </a:r>
          </a:p>
          <a:p>
            <a:pPr algn="ctr">
              <a:buNone/>
            </a:pPr>
            <a:r>
              <a:rPr lang="ru-RU" b="1" dirty="0"/>
              <a:t> ТЕЛЕФОН: 47462 (2-32-04)</a:t>
            </a:r>
          </a:p>
          <a:p>
            <a:pPr algn="ctr">
              <a:buNone/>
            </a:pPr>
            <a:r>
              <a:rPr lang="ru-RU" b="1" dirty="0"/>
              <a:t> </a:t>
            </a:r>
            <a:r>
              <a:rPr lang="en-US" b="1" dirty="0"/>
              <a:t>e</a:t>
            </a:r>
            <a:r>
              <a:rPr lang="ru-RU" b="1" dirty="0"/>
              <a:t>-</a:t>
            </a:r>
            <a:r>
              <a:rPr lang="en-US" b="1" dirty="0"/>
              <a:t>mail</a:t>
            </a:r>
            <a:r>
              <a:rPr lang="ru-RU" b="1" dirty="0"/>
              <a:t>: </a:t>
            </a:r>
            <a:r>
              <a:rPr lang="en-US" b="1" dirty="0"/>
              <a:t>ofin@dobrinka.lipetsk.ru</a:t>
            </a:r>
            <a:endParaRPr lang="ru-RU" b="1" dirty="0"/>
          </a:p>
          <a:p>
            <a:pPr algn="ctr">
              <a:buNone/>
            </a:pPr>
            <a:r>
              <a:rPr lang="ru-RU" b="1" dirty="0"/>
              <a:t> НАЧАЛЬНИК УПРАВЛЕНИЯ ФИНАНСОВ О.А.БЫКОВА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split orient="vert"/>
      </p:transition>
    </mc:Choice>
    <mc:Fallback xmlns="">
      <p:transition advClick="0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3833</TotalTime>
  <Words>2548</Words>
  <Application>Microsoft Office PowerPoint</Application>
  <PresentationFormat>Широкоэкранный</PresentationFormat>
  <Paragraphs>685</Paragraphs>
  <Slides>27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Arial Black</vt:lpstr>
      <vt:lpstr>Book Antiqua</vt:lpstr>
      <vt:lpstr>Calibri</vt:lpstr>
      <vt:lpstr>Calibri Light</vt:lpstr>
      <vt:lpstr>Cambria</vt:lpstr>
      <vt:lpstr>Times New Roman</vt:lpstr>
      <vt:lpstr>Wingdings</vt:lpstr>
      <vt:lpstr>Тема Office</vt:lpstr>
      <vt:lpstr>  Бюджет для граждан  к проекту решения сессии Совета депутатов Добринского муниципального округа  Липецкой области Российской федерации   «О бюджете Добринского муниципального округа  на 2026 и на плановый период 2027-2028 годов» </vt:lpstr>
      <vt:lpstr>Добринский муниципальный округ</vt:lpstr>
      <vt:lpstr>Что такое «Бюджет для граждан?» </vt:lpstr>
      <vt:lpstr>Гражданин и его участие  в бюджетном процессе</vt:lpstr>
      <vt:lpstr>Добринский муниципальный округ</vt:lpstr>
      <vt:lpstr>Этапы бюджетного процесса</vt:lpstr>
      <vt:lpstr>Презентация PowerPoint</vt:lpstr>
      <vt:lpstr>Доходы бюджета Добринского муниципального округа </vt:lpstr>
      <vt:lpstr>Общий объем доходов бюджета Добринского муниципального округа на 2026 год и плановый период 2027-2028 годы, тыс. руб.</vt:lpstr>
      <vt:lpstr>Презентация PowerPoint</vt:lpstr>
      <vt:lpstr>Презентация PowerPoint</vt:lpstr>
      <vt:lpstr>Презентация PowerPoint</vt:lpstr>
      <vt:lpstr>В целях повышения эффективности и результативности бюджетных расходов бюджет района формируется через реализацию муниципальных программ</vt:lpstr>
      <vt:lpstr>                 Программный бюджет Добринского муниципального района на 2026 год.</vt:lpstr>
      <vt:lpstr>Презентация PowerPoint</vt:lpstr>
      <vt:lpstr>Разделы классификации расходов бюджета</vt:lpstr>
      <vt:lpstr>Презентация PowerPoint</vt:lpstr>
      <vt:lpstr>Презентация PowerPoint</vt:lpstr>
      <vt:lpstr>Презентация PowerPoint</vt:lpstr>
      <vt:lpstr>Обеспечение населения Добринского муниципального округа качественной инфраструктурой и услугами ЖКХ </vt:lpstr>
      <vt:lpstr>Презентация PowerPoint</vt:lpstr>
      <vt:lpstr>Презентация PowerPoint</vt:lpstr>
      <vt:lpstr>Динамика среднемесячного дохода от трудовой деятельности</vt:lpstr>
      <vt:lpstr>Презентация PowerPoint</vt:lpstr>
      <vt:lpstr>Презентация PowerPoint</vt:lpstr>
      <vt:lpstr>Средства массовой информации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 к проекту решения Добринского муниципального окру Совета депутатов  «О районном бюджете  на 2025  и на плановый период  2026-2027 годов»</dc:title>
  <dc:creator>Зюзина ОИ</dc:creator>
  <cp:lastModifiedBy>admin</cp:lastModifiedBy>
  <cp:revision>331</cp:revision>
  <cp:lastPrinted>2025-12-16T13:54:45Z</cp:lastPrinted>
  <dcterms:created xsi:type="dcterms:W3CDTF">2025-11-19T06:36:21Z</dcterms:created>
  <dcterms:modified xsi:type="dcterms:W3CDTF">2026-01-28T11:56:39Z</dcterms:modified>
</cp:coreProperties>
</file>