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1.xml" ContentType="application/vnd.openxmlformats-officedocument.themeOverride+xml"/>
  <Override PartName="/ppt/charts/chart11.xml" ContentType="application/vnd.openxmlformats-officedocument.drawingml.chart+xml"/>
  <Override PartName="/ppt/theme/themeOverride2.xml" ContentType="application/vnd.openxmlformats-officedocument.themeOverride+xml"/>
  <Override PartName="/ppt/charts/chart12.xml" ContentType="application/vnd.openxmlformats-officedocument.drawingml.chart+xml"/>
  <Override PartName="/ppt/theme/themeOverride3.xml" ContentType="application/vnd.openxmlformats-officedocument.themeOverride+xml"/>
  <Override PartName="/ppt/charts/chart13.xml" ContentType="application/vnd.openxmlformats-officedocument.drawingml.chart+xml"/>
  <Override PartName="/ppt/theme/themeOverride4.xml" ContentType="application/vnd.openxmlformats-officedocument.themeOverride+xml"/>
  <Override PartName="/ppt/charts/chart14.xml" ContentType="application/vnd.openxmlformats-officedocument.drawingml.chart+xml"/>
  <Override PartName="/ppt/theme/themeOverride5.xml" ContentType="application/vnd.openxmlformats-officedocument.themeOverride+xml"/>
  <Override PartName="/ppt/charts/chart15.xml" ContentType="application/vnd.openxmlformats-officedocument.drawingml.chart+xml"/>
  <Override PartName="/ppt/theme/themeOverride6.xml" ContentType="application/vnd.openxmlformats-officedocument.themeOverride+xml"/>
  <Override PartName="/ppt/charts/chart16.xml" ContentType="application/vnd.openxmlformats-officedocument.drawingml.chart+xml"/>
  <Override PartName="/ppt/theme/themeOverride7.xml" ContentType="application/vnd.openxmlformats-officedocument.themeOverride+xml"/>
  <Override PartName="/ppt/charts/chart17.xml" ContentType="application/vnd.openxmlformats-officedocument.drawingml.chart+xml"/>
  <Override PartName="/ppt/theme/themeOverride8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1" r:id="rId18"/>
    <p:sldId id="272" r:id="rId19"/>
    <p:sldId id="273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9900"/>
    <a:srgbClr val="00B451"/>
    <a:srgbClr val="0099CC"/>
    <a:srgbClr val="FF66CC"/>
    <a:srgbClr val="F8F8F8"/>
    <a:srgbClr val="FF0000"/>
    <a:srgbClr val="00CC00"/>
    <a:srgbClr val="B3C9E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660"/>
  </p:normalViewPr>
  <p:slideViewPr>
    <p:cSldViewPr>
      <p:cViewPr varScale="1">
        <p:scale>
          <a:sx n="84" d="100"/>
          <a:sy n="84" d="100"/>
        </p:scale>
        <p:origin x="-1349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2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3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4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5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6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7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 оценка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#,##0.00">
                  <c:v>811282.04</c:v>
                </c:pt>
                <c:pt idx="1">
                  <c:v>825429.05</c:v>
                </c:pt>
                <c:pt idx="2">
                  <c:v>799329.97</c:v>
                </c:pt>
                <c:pt idx="3">
                  <c:v>785129.57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 оценка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830884.04</c:v>
                </c:pt>
                <c:pt idx="1">
                  <c:v>825429.05</c:v>
                </c:pt>
                <c:pt idx="2">
                  <c:v>799329.97</c:v>
                </c:pt>
                <c:pt idx="3">
                  <c:v>785129.57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 оценка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19602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9994240"/>
        <c:axId val="39978688"/>
        <c:axId val="0"/>
      </c:bar3DChart>
      <c:catAx>
        <c:axId val="49994240"/>
        <c:scaling>
          <c:orientation val="minMax"/>
        </c:scaling>
        <c:delete val="0"/>
        <c:axPos val="b"/>
        <c:majorTickMark val="out"/>
        <c:minorTickMark val="none"/>
        <c:tickLblPos val="nextTo"/>
        <c:crossAx val="39978688"/>
        <c:crosses val="autoZero"/>
        <c:auto val="1"/>
        <c:lblAlgn val="ctr"/>
        <c:lblOffset val="100"/>
        <c:noMultiLvlLbl val="0"/>
      </c:catAx>
      <c:valAx>
        <c:axId val="39978688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499942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2211162247685339"/>
          <c:y val="0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г. оценка</c:v>
                </c:pt>
              </c:strCache>
            </c:strRef>
          </c:tx>
          <c:dPt>
            <c:idx val="0"/>
            <c:bubble3D val="0"/>
            <c:explosion val="16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explosion val="13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explosion val="17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348402.15</c:v>
                </c:pt>
                <c:pt idx="1">
                  <c:v>235115.01</c:v>
                </c:pt>
                <c:pt idx="2">
                  <c:v>113287.14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dirty="0" smtClean="0"/>
              <a:t>2020 год</a:t>
            </a:r>
            <a:endParaRPr lang="ru-RU" dirty="0"/>
          </a:p>
        </c:rich>
      </c:tx>
      <c:layout>
        <c:manualLayout>
          <c:xMode val="edge"/>
          <c:yMode val="edge"/>
          <c:x val="0.56926063768301804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482417.95</c:v>
                </c:pt>
                <c:pt idx="1">
                  <c:v>224540.3</c:v>
                </c:pt>
                <c:pt idx="2">
                  <c:v>118470.8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dirty="0" smtClean="0"/>
              <a:t>2021 год</a:t>
            </a:r>
            <a:endParaRPr lang="ru-RU" dirty="0"/>
          </a:p>
        </c:rich>
      </c:tx>
      <c:layout>
        <c:manualLayout>
          <c:xMode val="edge"/>
          <c:yMode val="edge"/>
          <c:x val="0.54008033020368684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explosion val="12"/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455256.16</c:v>
                </c:pt>
                <c:pt idx="1">
                  <c:v>225535.2</c:v>
                </c:pt>
                <c:pt idx="2">
                  <c:v>118538.6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dirty="0" smtClean="0"/>
              <a:t>2022 год</a:t>
            </a:r>
            <a:endParaRPr lang="ru-RU" dirty="0"/>
          </a:p>
        </c:rich>
      </c:tx>
      <c:layout>
        <c:manualLayout>
          <c:xMode val="edge"/>
          <c:yMode val="edge"/>
          <c:x val="0.50211459332033659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explosion val="13"/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446051.27</c:v>
                </c:pt>
                <c:pt idx="1">
                  <c:v>220473.1</c:v>
                </c:pt>
                <c:pt idx="2">
                  <c:v>118605.2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3743061737728997E-2"/>
          <c:y val="0.2306285185070511"/>
          <c:w val="0.97480438681416337"/>
          <c:h val="0.6078441193237181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="1" smtClean="0"/>
                      <a:t>462671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8192129629629089E-3"/>
                  <c:y val="2.048387096774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2019 год оценка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462880</c:v>
                </c:pt>
                <c:pt idx="1">
                  <c:v>482418</c:v>
                </c:pt>
                <c:pt idx="2">
                  <c:v>455256</c:v>
                </c:pt>
                <c:pt idx="3">
                  <c:v>446051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2019 год оценка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113287</c:v>
                </c:pt>
                <c:pt idx="1">
                  <c:v>118471</c:v>
                </c:pt>
                <c:pt idx="2">
                  <c:v>118539</c:v>
                </c:pt>
                <c:pt idx="3">
                  <c:v>118605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Налоговые доходы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398148148148148E-3"/>
                  <c:y val="6.827956989247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2019 год оценка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235115</c:v>
                </c:pt>
                <c:pt idx="1">
                  <c:v>224540</c:v>
                </c:pt>
                <c:pt idx="2">
                  <c:v>225535</c:v>
                </c:pt>
                <c:pt idx="3">
                  <c:v>220473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box"/>
        <c:axId val="89682944"/>
        <c:axId val="41404672"/>
        <c:axId val="0"/>
      </c:bar3DChart>
      <c:catAx>
        <c:axId val="8968294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41404672"/>
        <c:crosses val="autoZero"/>
        <c:auto val="1"/>
        <c:lblAlgn val="ctr"/>
        <c:lblOffset val="100"/>
        <c:noMultiLvlLbl val="0"/>
      </c:catAx>
      <c:valAx>
        <c:axId val="41404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9682944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0"/>
      <c:perspective val="20"/>
    </c:view3D>
    <c:floor>
      <c:thickness val="0"/>
    </c:floor>
    <c:sideWall>
      <c:thickness val="0"/>
      <c:spPr>
        <a:ln>
          <a:noFill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8.5917120977795941E-2"/>
          <c:y val="4.8529132791327916E-2"/>
          <c:w val="0.88237710843050932"/>
          <c:h val="0.45881436314363144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с физических лиц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161250.98000000001</c:v>
                </c:pt>
                <c:pt idx="1">
                  <c:v>167219.98000000001</c:v>
                </c:pt>
                <c:pt idx="2">
                  <c:v>166406.99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 на автомобильный и прямогонный бензин, диз.топливо, моторные масла для дизельных и карбюраторных двигателей, подлежащие зачислению в бюджет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3.8906231605426916E-2"/>
                  <c:y val="-2.15108401084010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6127215062182035E-2"/>
                  <c:y val="-4.3021680216802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127215062182035E-2"/>
                  <c:y val="-4.3021680216802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3"/>
                <c:pt idx="0">
                  <c:v>46965.120000000003</c:v>
                </c:pt>
                <c:pt idx="1">
                  <c:v>45187.22</c:v>
                </c:pt>
                <c:pt idx="2">
                  <c:v>42279.31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Единый налог на вмененный доход для отдельных видов деятельности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4.30199864498645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0869867189267657E-2"/>
                  <c:y val="-1.9359756097561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2451197624838019E-2"/>
                  <c:y val="-1.7208672086720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3"/>
                <c:pt idx="1">
                  <c:v>1000</c:v>
                </c:pt>
                <c:pt idx="2">
                  <c:v>3580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Единый сельскохозяйственный налог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0875363952698075E-4"/>
                  <c:y val="-4.5172764227642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982619111494726E-3"/>
                  <c:y val="-3.4417344173441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6703723138179268E-3"/>
                  <c:y val="-3.0115176151761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3"/>
                <c:pt idx="0">
                  <c:v>7910</c:v>
                </c:pt>
                <c:pt idx="1">
                  <c:v>7910</c:v>
                </c:pt>
                <c:pt idx="2">
                  <c:v>7910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Налог, взимаемый с применением патентной системы налогооблажения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8.1619934695299437E-5"/>
                  <c:y val="2.1511178861788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499917452062993E-3"/>
                  <c:y val="6.4532520325203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501032964738202E-3"/>
                  <c:y val="8.60433604336043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3"/>
                <c:pt idx="0">
                  <c:v>230</c:v>
                </c:pt>
                <c:pt idx="1">
                  <c:v>220</c:v>
                </c:pt>
                <c:pt idx="2">
                  <c:v>210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8063607531090965E-2"/>
                  <c:y val="1.0755420054200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505574444601406E-2"/>
                  <c:y val="2.3661924119241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453115802713458E-2"/>
                  <c:y val="2.5813008130081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3"/>
                <c:pt idx="0">
                  <c:v>4117</c:v>
                </c:pt>
                <c:pt idx="1">
                  <c:v>3998</c:v>
                </c:pt>
                <c:pt idx="2">
                  <c:v>3884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gapDepth val="182"/>
        <c:shape val="box"/>
        <c:axId val="200745984"/>
        <c:axId val="313614912"/>
        <c:axId val="0"/>
      </c:bar3DChart>
      <c:valAx>
        <c:axId val="313614912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 b="1"/>
            </a:pPr>
            <a:endParaRPr lang="ru-RU"/>
          </a:p>
        </c:txPr>
        <c:crossAx val="200745984"/>
        <c:crosses val="autoZero"/>
        <c:crossBetween val="between"/>
      </c:valAx>
      <c:catAx>
        <c:axId val="20074598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313614912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8.1028026053608319E-3"/>
          <c:y val="0.56012381436314351"/>
          <c:w val="0.7820235704366908"/>
          <c:h val="0.42184332655826556"/>
        </c:manualLayout>
      </c:layout>
      <c:overlay val="1"/>
      <c:txPr>
        <a:bodyPr/>
        <a:lstStyle/>
        <a:p>
          <a:pPr>
            <a:defRPr sz="1100" b="1">
              <a:effectLst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0"/>
      <c:perspective val="30"/>
    </c:view3D>
    <c:floor>
      <c:thickness val="0"/>
    </c:floor>
    <c:sideWall>
      <c:thickness val="0"/>
      <c:spPr>
        <a:ln>
          <a:noFill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8.5917120977795941E-2"/>
          <c:y val="4.8529132791327916E-2"/>
          <c:w val="0.88237710843050932"/>
          <c:h val="0.45881436314363144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Доходы, получаемые в виде арендной платы за участки, государственная собственность на которые не разграничена и которые расположены в границах поселений, а также средства от продажи права на заключение договоров аренды указанных земельных участков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113300</c:v>
                </c:pt>
                <c:pt idx="1">
                  <c:v>113300</c:v>
                </c:pt>
                <c:pt idx="2">
                  <c:v>113300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 от сдачи в аренду имущества, составляющего казну муниципальных районов (за исключением земельных участков)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3"/>
                <c:pt idx="0">
                  <c:v>2000</c:v>
                </c:pt>
                <c:pt idx="1">
                  <c:v>2000</c:v>
                </c:pt>
                <c:pt idx="2">
                  <c:v>2000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негативное воздействие на окружающую среду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4.30199864498645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167010988246065E-3"/>
                  <c:y val="6.4532520325203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33402197649213E-3"/>
                  <c:y val="-2.15108401084010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3"/>
                <c:pt idx="0">
                  <c:v>1690.8</c:v>
                </c:pt>
                <c:pt idx="1">
                  <c:v>1758.6</c:v>
                </c:pt>
                <c:pt idx="2">
                  <c:v>1825.2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продажи участков, государственная  собственность на которые не разграничена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6668043952983228E-3"/>
                  <c:y val="6.45325203252040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666804395298426E-3"/>
                  <c:y val="8.60433604336043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66692844030802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3"/>
                <c:pt idx="0">
                  <c:v>480</c:v>
                </c:pt>
                <c:pt idx="1">
                  <c:v>480</c:v>
                </c:pt>
                <c:pt idx="2">
                  <c:v>480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Штрафы, санкции, возмешение ущерба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dLbls>
            <c:dLbl>
              <c:idx val="0"/>
              <c:layout>
                <c:manualLayout>
                  <c:x val="4.2501032964737161E-3"/>
                  <c:y val="4.30216802168029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499917452062993E-3"/>
                  <c:y val="6.4532520325203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501032964738202E-3"/>
                  <c:y val="8.60433604336043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3"/>
                <c:pt idx="0">
                  <c:v>2022 год</c:v>
                </c:pt>
                <c:pt idx="1">
                  <c:v>2021 год</c:v>
                </c:pt>
                <c:pt idx="2">
                  <c:v>2020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3"/>
                <c:pt idx="0">
                  <c:v>1000</c:v>
                </c:pt>
                <c:pt idx="1">
                  <c:v>1000</c:v>
                </c:pt>
                <c:pt idx="2">
                  <c:v>1000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gapDepth val="182"/>
        <c:shape val="box"/>
        <c:axId val="85254656"/>
        <c:axId val="41409280"/>
        <c:axId val="0"/>
      </c:bar3DChart>
      <c:valAx>
        <c:axId val="41409280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 b="1"/>
            </a:pPr>
            <a:endParaRPr lang="ru-RU"/>
          </a:p>
        </c:txPr>
        <c:crossAx val="85254656"/>
        <c:crosses val="autoZero"/>
        <c:crossBetween val="between"/>
      </c:valAx>
      <c:catAx>
        <c:axId val="8525465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4140928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8.1028026053608319E-3"/>
          <c:y val="0.56012381436314351"/>
          <c:w val="0.97925562619557882"/>
          <c:h val="0.43342293360433598"/>
        </c:manualLayout>
      </c:layout>
      <c:overlay val="1"/>
      <c:txPr>
        <a:bodyPr/>
        <a:lstStyle/>
        <a:p>
          <a:pPr>
            <a:defRPr sz="1100" b="1">
              <a:effectLst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20"/>
      <c:rotY val="30"/>
      <c:rAngAx val="1"/>
    </c:view3D>
    <c:floor>
      <c:thickness val="0"/>
      <c:spPr>
        <a:effectLst>
          <a:outerShdw blurRad="50800" dist="50800" dir="5400000" algn="ctr" rotWithShape="0">
            <a:srgbClr val="000000"/>
          </a:outerShdw>
        </a:effectLst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605505753093522E-3"/>
          <c:y val="0.3053034126151708"/>
          <c:w val="0.78110533742692856"/>
          <c:h val="0.5694303982564028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7817.2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scene3d>
              <a:camera prst="orthographicFront"/>
              <a:lightRig rig="flat" dir="t">
                <a:rot lat="0" lon="0" rev="3600000"/>
              </a:lightRig>
            </a:scene3d>
            <a:sp3d prstMaterial="flat">
              <a:bevelT w="34925" h="47625" prst="coolSlant"/>
            </a:sp3d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72034.100000000006</c:v>
                </c:pt>
                <c:pt idx="1">
                  <c:v>56858.2</c:v>
                </c:pt>
                <c:pt idx="2">
                  <c:v>47539.9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370469.1</c:v>
                </c:pt>
                <c:pt idx="1">
                  <c:v>370439.7</c:v>
                </c:pt>
                <c:pt idx="2">
                  <c:v>370570.6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32097.599999999999</c:v>
                </c:pt>
                <c:pt idx="1">
                  <c:v>27958.2</c:v>
                </c:pt>
                <c:pt idx="2">
                  <c:v>27940.799999999999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84591104"/>
        <c:axId val="90478208"/>
        <c:axId val="0"/>
      </c:bar3DChart>
      <c:catAx>
        <c:axId val="845911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2">
                    <a:lumMod val="75000"/>
                  </a:schemeClr>
                </a:solidFill>
              </a:defRPr>
            </a:pPr>
            <a:endParaRPr lang="ru-RU"/>
          </a:p>
        </c:txPr>
        <c:crossAx val="90478208"/>
        <c:crosses val="autoZero"/>
        <c:auto val="1"/>
        <c:lblAlgn val="ctr"/>
        <c:lblOffset val="100"/>
        <c:noMultiLvlLbl val="0"/>
      </c:catAx>
      <c:valAx>
        <c:axId val="904782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591104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2.2839727457908361E-2"/>
          <c:y val="5.2089315876390385E-4"/>
          <c:w val="0.27847958152343977"/>
          <c:h val="0.31268192190158284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 dirty="0" smtClean="0"/>
              <a:t>2020 </a:t>
            </a:r>
            <a:r>
              <a:rPr lang="ru-RU" sz="1200" dirty="0"/>
              <a:t>год</a:t>
            </a:r>
          </a:p>
        </c:rich>
      </c:tx>
      <c:layout>
        <c:manualLayout>
          <c:xMode val="edge"/>
          <c:yMode val="edge"/>
          <c:x val="0.20157830760895867"/>
          <c:y val="0.12439624912055151"/>
        </c:manualLayout>
      </c:layout>
      <c:overlay val="0"/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589546417661087E-2"/>
          <c:y val="0"/>
          <c:w val="0.45900373477816603"/>
          <c:h val="0.7233149070948083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Pt>
            <c:idx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2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3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4"/>
            <c:bubble3D val="0"/>
            <c:spPr>
              <a:solidFill>
                <a:srgbClr val="8064A2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5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6"/>
            <c:bubble3D val="0"/>
            <c:spPr>
              <a:solidFill>
                <a:srgbClr val="4BACC6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-0.13361836679399886"/>
                  <c:y val="-5.95649786595221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2674230318208455E-2"/>
                  <c:y val="-2.08169859741069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2328272798458915E-2"/>
                  <c:y val="-2.565523979200326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4230318208455E-2"/>
                  <c:y val="2.9378015676153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Образование</c:v>
                </c:pt>
                <c:pt idx="1">
                  <c:v>Общегосударственные вопросы</c:v>
                </c:pt>
                <c:pt idx="2">
                  <c:v>Культура, кинематография</c:v>
                </c:pt>
                <c:pt idx="3">
                  <c:v>Национальная экономика</c:v>
                </c:pt>
                <c:pt idx="4">
                  <c:v>Социальная политика</c:v>
                </c:pt>
                <c:pt idx="5">
                  <c:v>Национальная безопасность и правоохранительная деятельность</c:v>
                </c:pt>
                <c:pt idx="6">
                  <c:v>Прочие разделы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500529.2</c:v>
                </c:pt>
                <c:pt idx="1">
                  <c:v>84106.4</c:v>
                </c:pt>
                <c:pt idx="2">
                  <c:v>79247.399999999994</c:v>
                </c:pt>
                <c:pt idx="3">
                  <c:v>95434.7</c:v>
                </c:pt>
                <c:pt idx="4">
                  <c:v>48870.2</c:v>
                </c:pt>
                <c:pt idx="5">
                  <c:v>10007.200000000001</c:v>
                </c:pt>
                <c:pt idx="6">
                  <c:v>7233.9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9.1541337153439577E-3"/>
          <c:y val="0.52319040930831329"/>
          <c:w val="0.48202541056855419"/>
          <c:h val="0.45647853006828065"/>
        </c:manualLayout>
      </c:layout>
      <c:overlay val="0"/>
      <c:txPr>
        <a:bodyPr/>
        <a:lstStyle/>
        <a:p>
          <a:pPr>
            <a:defRPr sz="10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B/>
    </a:sp3d>
  </c:spPr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 dirty="0" smtClean="0"/>
              <a:t>2021 </a:t>
            </a:r>
            <a:r>
              <a:rPr lang="ru-RU" sz="1200" dirty="0"/>
              <a:t>год</a:t>
            </a:r>
          </a:p>
        </c:rich>
      </c:tx>
      <c:layout>
        <c:manualLayout>
          <c:xMode val="edge"/>
          <c:yMode val="edge"/>
          <c:x val="0.38046814242861904"/>
          <c:y val="8.1727576241675797E-3"/>
        </c:manualLayout>
      </c:layout>
      <c:overlay val="0"/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499536824868642E-2"/>
          <c:y val="0.17998881253973689"/>
          <c:w val="0.91754474903673677"/>
          <c:h val="0.817720814789455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2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3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4"/>
            <c:bubble3D val="0"/>
            <c:spPr>
              <a:solidFill>
                <a:srgbClr val="8064A2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5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6"/>
            <c:bubble3D val="0"/>
            <c:spPr>
              <a:solidFill>
                <a:srgbClr val="4BACC6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0043577487770609"/>
                  <c:y val="-8.409302098107306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013283573729074E-2"/>
                  <c:y val="6.675959645669293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7"/>
                <c:pt idx="0">
                  <c:v>Образование</c:v>
                </c:pt>
                <c:pt idx="1">
                  <c:v>Общегосударственные вопросы</c:v>
                </c:pt>
                <c:pt idx="2">
                  <c:v>Культура, кинематография</c:v>
                </c:pt>
                <c:pt idx="3">
                  <c:v>Национальная экономика</c:v>
                </c:pt>
                <c:pt idx="4">
                  <c:v>Социальная политика</c:v>
                </c:pt>
                <c:pt idx="5">
                  <c:v>Национальная безопасность и правоохранительная деятельность</c:v>
                </c:pt>
                <c:pt idx="6">
                  <c:v>Прочие разделы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471027.20000000001</c:v>
                </c:pt>
                <c:pt idx="1">
                  <c:v>81306.600000000006</c:v>
                </c:pt>
                <c:pt idx="2">
                  <c:v>70818</c:v>
                </c:pt>
                <c:pt idx="3">
                  <c:v>101614.6</c:v>
                </c:pt>
                <c:pt idx="4">
                  <c:v>48759.3</c:v>
                </c:pt>
                <c:pt idx="5">
                  <c:v>9557.2000000000007</c:v>
                </c:pt>
                <c:pt idx="6">
                  <c:v>16247.1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 dirty="0" smtClean="0"/>
              <a:t>2022 </a:t>
            </a:r>
            <a:r>
              <a:rPr lang="ru-RU" sz="1200" dirty="0"/>
              <a:t>год</a:t>
            </a:r>
          </a:p>
        </c:rich>
      </c:tx>
      <c:layout>
        <c:manualLayout>
          <c:xMode val="edge"/>
          <c:yMode val="edge"/>
          <c:x val="0.33885425780110823"/>
          <c:y val="0.13518794774354739"/>
        </c:manualLayout>
      </c:layout>
      <c:overlay val="0"/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388888888888895E-2"/>
          <c:y val="0.20072961954248991"/>
          <c:w val="0.77314814814814825"/>
          <c:h val="0.7222956707922560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dPt>
            <c:idx val="0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</c:spPr>
          </c:dPt>
          <c:dPt>
            <c:idx val="3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</c:spPr>
          </c:dPt>
          <c:dPt>
            <c:idx val="4"/>
            <c:bubble3D val="0"/>
            <c:spPr>
              <a:solidFill>
                <a:srgbClr val="8064A2">
                  <a:lumMod val="60000"/>
                  <a:lumOff val="40000"/>
                </a:srgbClr>
              </a:solidFill>
            </c:spPr>
          </c:dPt>
          <c:dPt>
            <c:idx val="5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</c:spPr>
          </c:dPt>
          <c:dPt>
            <c:idx val="6"/>
            <c:bubble3D val="0"/>
            <c:spPr>
              <a:solidFill>
                <a:srgbClr val="4BACC6"/>
              </a:solidFill>
            </c:spPr>
          </c:dPt>
          <c:dLbls>
            <c:dLbl>
              <c:idx val="0"/>
              <c:layout>
                <c:manualLayout>
                  <c:x val="-0.21137995771361912"/>
                  <c:y val="-0.1089000506384551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7"/>
                <c:pt idx="0">
                  <c:v>Образование</c:v>
                </c:pt>
                <c:pt idx="1">
                  <c:v>Общегосударственные вопросы</c:v>
                </c:pt>
                <c:pt idx="2">
                  <c:v>Культура, кинематография</c:v>
                </c:pt>
                <c:pt idx="3">
                  <c:v>Национальная экономика</c:v>
                </c:pt>
                <c:pt idx="4">
                  <c:v>Социальная политика</c:v>
                </c:pt>
                <c:pt idx="5">
                  <c:v>Национальная безопасность и правоохранительная деятельность</c:v>
                </c:pt>
                <c:pt idx="6">
                  <c:v>Прочие разделы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465956.5</c:v>
                </c:pt>
                <c:pt idx="1">
                  <c:v>76487.399999999994</c:v>
                </c:pt>
                <c:pt idx="2">
                  <c:v>65957.100000000006</c:v>
                </c:pt>
                <c:pt idx="3">
                  <c:v>94013.2</c:v>
                </c:pt>
                <c:pt idx="4">
                  <c:v>47890.2</c:v>
                </c:pt>
                <c:pt idx="5">
                  <c:v>9557.2000000000007</c:v>
                </c:pt>
                <c:pt idx="6">
                  <c:v>25267.9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 dirty="0" smtClean="0"/>
              <a:t>2022 </a:t>
            </a:r>
            <a:r>
              <a:rPr lang="ru-RU" sz="1200" dirty="0"/>
              <a:t>год</a:t>
            </a:r>
          </a:p>
        </c:rich>
      </c:tx>
      <c:layout>
        <c:manualLayout>
          <c:xMode val="edge"/>
          <c:yMode val="edge"/>
          <c:x val="0.33885425780110823"/>
          <c:y val="0.13518794774354739"/>
        </c:manualLayout>
      </c:layout>
      <c:overlay val="0"/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388888888888895E-2"/>
          <c:y val="0.20072961954248991"/>
          <c:w val="0.77314814814814825"/>
          <c:h val="0.7222956707922560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 dirty="0" smtClean="0"/>
              <a:t>2022 </a:t>
            </a:r>
            <a:r>
              <a:rPr lang="ru-RU" sz="1200" dirty="0"/>
              <a:t>год</a:t>
            </a:r>
          </a:p>
        </c:rich>
      </c:tx>
      <c:layout>
        <c:manualLayout>
          <c:xMode val="edge"/>
          <c:yMode val="edge"/>
          <c:x val="0.33885425780110823"/>
          <c:y val="0.13518794774354739"/>
        </c:manualLayout>
      </c:layout>
      <c:overlay val="0"/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388888888888895E-2"/>
          <c:y val="0.20072961954248991"/>
          <c:w val="0.77314814814814825"/>
          <c:h val="0.7222956707922560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8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 dirty="0" smtClean="0"/>
              <a:t>2020 </a:t>
            </a:r>
            <a:r>
              <a:rPr lang="ru-RU" sz="1200" dirty="0"/>
              <a:t>год</a:t>
            </a:r>
          </a:p>
        </c:rich>
      </c:tx>
      <c:layout>
        <c:manualLayout>
          <c:xMode val="edge"/>
          <c:yMode val="edge"/>
          <c:x val="0.22850787009461587"/>
          <c:y val="0.11636100031887917"/>
        </c:manualLayout>
      </c:layout>
      <c:overlay val="0"/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007783686954475E-2"/>
          <c:y val="2.0088122004180862E-3"/>
          <c:w val="0.3404741755595877"/>
          <c:h val="0.5445306212575986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Pt>
            <c:idx val="0"/>
            <c:bubble3D val="0"/>
            <c:spPr>
              <a:solidFill>
                <a:srgbClr val="EEECE1">
                  <a:lumMod val="5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2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3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4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5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6"/>
            <c:bubble3D val="0"/>
            <c:spPr>
              <a:solidFill>
                <a:srgbClr val="FF66CC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-0.13361836679399886"/>
                  <c:y val="-5.95649786595221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2674230318208455E-2"/>
                  <c:y val="-2.08169859741069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2328272798458915E-2"/>
                  <c:y val="-2.565523979200326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4230318208455E-2"/>
                  <c:y val="2.9378015676153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"Создание условий для развития экономики Добринского муниципального района на 2019 - 2024 годы"
</c:v>
                </c:pt>
                <c:pt idx="1">
                  <c:v>"Развитие социальной сферы Добринского муниципального района на 2019-2024 годы"
</c:v>
                </c:pt>
                <c:pt idx="2">
                  <c:v>"Обеспечение населения Добринского муниципального района качественной инфраструктурой и услугами ЖКХ на 2019-2024 годы"
</c:v>
                </c:pt>
                <c:pt idx="3">
                  <c:v>"Создание условий для обеспечения общественной безопасности населения и территории Добринского муниципального района на 2019 - 2024 годы"
</c:v>
                </c:pt>
                <c:pt idx="4">
                  <c:v>"Развитие системы эффективного муниципального управления Добринского муниципального района на 2019-2024 годы"
</c:v>
                </c:pt>
                <c:pt idx="5">
                  <c:v>"Развитие образования Добринского муниципального района на 2019-2024 годы"
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7739.7</c:v>
                </c:pt>
                <c:pt idx="1">
                  <c:v>145838.70000000001</c:v>
                </c:pt>
                <c:pt idx="2">
                  <c:v>129496.3</c:v>
                </c:pt>
                <c:pt idx="3">
                  <c:v>7384.9</c:v>
                </c:pt>
                <c:pt idx="4">
                  <c:v>69802.600000000006</c:v>
                </c:pt>
                <c:pt idx="5">
                  <c:v>449690.1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8.9514016273133448E-2"/>
          <c:y val="0.52319039237322018"/>
          <c:w val="0.84034535923004527"/>
          <c:h val="0.45647853006828065"/>
        </c:manualLayout>
      </c:layout>
      <c:overlay val="0"/>
      <c:txPr>
        <a:bodyPr/>
        <a:lstStyle/>
        <a:p>
          <a:pPr>
            <a:lnSpc>
              <a:spcPct val="100000"/>
            </a:lnSpc>
            <a:defRPr sz="95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B/>
    </a:sp3d>
  </c:spPr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 dirty="0" smtClean="0"/>
              <a:t>2021 </a:t>
            </a:r>
            <a:r>
              <a:rPr lang="ru-RU" sz="1200" dirty="0"/>
              <a:t>год</a:t>
            </a:r>
          </a:p>
        </c:rich>
      </c:tx>
      <c:layout>
        <c:manualLayout>
          <c:xMode val="edge"/>
          <c:yMode val="edge"/>
          <c:x val="0.36141281115778318"/>
          <c:y val="0.153651137527929"/>
        </c:manualLayout>
      </c:layout>
      <c:overlay val="0"/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317624292776359E-3"/>
          <c:y val="0"/>
          <c:w val="0.68719851995675829"/>
          <c:h val="0.964866172277154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Pt>
            <c:idx val="0"/>
            <c:bubble3D val="0"/>
            <c:spPr>
              <a:solidFill>
                <a:srgbClr val="EEECE1">
                  <a:lumMod val="5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2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3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4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5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6"/>
            <c:bubble3D val="0"/>
            <c:spPr>
              <a:solidFill>
                <a:srgbClr val="FF66CC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-0.13361836679399886"/>
                  <c:y val="-5.95649786595221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2674230318208455E-2"/>
                  <c:y val="-2.08169859741069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2328272798458915E-2"/>
                  <c:y val="-2.565523979200326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4230318208455E-2"/>
                  <c:y val="2.9378015676153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"Создание условий для развития экономики Добринского муниципального района на 2019 - 2024 годы"
</c:v>
                </c:pt>
                <c:pt idx="1">
                  <c:v>"Развитие социальной сферы Добринского муниципального района на 2019-2024 годы"
</c:v>
                </c:pt>
                <c:pt idx="2">
                  <c:v>"Обеспечение населения Добринского муниципального района качественной инфраструктурой и услугами ЖКХ на 2019-2024 годы"
</c:v>
                </c:pt>
                <c:pt idx="3">
                  <c:v>"Создание условий для обеспечения общественной безопасности населения и территории Добринского муниципального района на 2019 - 2024 годы"
</c:v>
                </c:pt>
                <c:pt idx="4">
                  <c:v>"Развитие системы эффективного муниципального управления Добринского муниципального района на 2019-2024 годы"
</c:v>
                </c:pt>
                <c:pt idx="5">
                  <c:v>"Развитие образования Добринского муниципального района на 2019-2024 годы"
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5968.3</c:v>
                </c:pt>
                <c:pt idx="1">
                  <c:v>140921.1</c:v>
                </c:pt>
                <c:pt idx="2">
                  <c:v>94602.7</c:v>
                </c:pt>
                <c:pt idx="3">
                  <c:v>7384.9</c:v>
                </c:pt>
                <c:pt idx="4">
                  <c:v>62704.800000000003</c:v>
                </c:pt>
                <c:pt idx="5">
                  <c:v>460700.5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  <a:sp3d>
      <a:bevelB/>
    </a:sp3d>
  </c:spPr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ru-RU" sz="1200" dirty="0" smtClean="0"/>
              <a:t>2022 </a:t>
            </a:r>
            <a:r>
              <a:rPr lang="ru-RU" sz="1200" dirty="0"/>
              <a:t>год</a:t>
            </a:r>
          </a:p>
        </c:rich>
      </c:tx>
      <c:layout>
        <c:manualLayout>
          <c:xMode val="edge"/>
          <c:yMode val="edge"/>
          <c:x val="0.37794742513530394"/>
          <c:y val="0.1340545494945006"/>
        </c:manualLayout>
      </c:layout>
      <c:overlay val="0"/>
    </c:title>
    <c:autoTitleDeleted val="0"/>
    <c:view3D>
      <c:rotX val="4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595482621947118"/>
          <c:y val="2.5335533706131418E-2"/>
          <c:w val="0.68719851995675829"/>
          <c:h val="0.9648661722771544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dPt>
            <c:idx val="0"/>
            <c:bubble3D val="0"/>
            <c:spPr>
              <a:solidFill>
                <a:srgbClr val="EEECE1">
                  <a:lumMod val="5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solidFill>
                <a:srgbClr val="9BBB59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2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3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4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5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Pt>
            <c:idx val="6"/>
            <c:bubble3D val="0"/>
            <c:spPr>
              <a:solidFill>
                <a:srgbClr val="FF66CC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1.5192749767061472E-2"/>
                  <c:y val="1.39220642150872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2674230318208455E-2"/>
                  <c:y val="-2.08169859741069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2328272798458915E-2"/>
                  <c:y val="-2.565523979200326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4230318208455E-2"/>
                  <c:y val="2.9378015676153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"Создание условий для развития экономики Добринского муниципального района на 2019 - 2024 годы"
</c:v>
                </c:pt>
                <c:pt idx="1">
                  <c:v>"Развитие социальной сферы Добринского муниципального района на 2019-2024 годы"
</c:v>
                </c:pt>
                <c:pt idx="2">
                  <c:v>"Обеспечение населения Добринского муниципального района качественной инфраструктурой и услугами ЖКХ на 2019-2024 годы"
</c:v>
                </c:pt>
                <c:pt idx="3">
                  <c:v>"Создание условий для обеспечения общественной безопасности населения и территории Добринского муниципального района на 2019 - 2024 годы"
</c:v>
                </c:pt>
                <c:pt idx="4">
                  <c:v>"Развитие системы эффективного муниципального управления Добринского муниципального района на 2019-2024 годы"
</c:v>
                </c:pt>
                <c:pt idx="5">
                  <c:v>"Развитие образования Добринского муниципального района на 2019-2024 годы"
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4620.5</c:v>
                </c:pt>
                <c:pt idx="1">
                  <c:v>133189.79999999999</c:v>
                </c:pt>
                <c:pt idx="2">
                  <c:v>91885.9</c:v>
                </c:pt>
                <c:pt idx="3">
                  <c:v>7384.9</c:v>
                </c:pt>
                <c:pt idx="4">
                  <c:v>61185.7</c:v>
                </c:pt>
                <c:pt idx="5">
                  <c:v>453093.1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  <a:sp3d>
      <a:bevelB/>
    </a:sp3d>
  </c:spPr>
  <c:txPr>
    <a:bodyPr/>
    <a:lstStyle/>
    <a:p>
      <a:pPr>
        <a:defRPr sz="9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EA2A6-BDAC-4546-A2C3-42B9AE8CBC55}" type="doc">
      <dgm:prSet loTypeId="urn:microsoft.com/office/officeart/2005/8/layout/equation2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7661D1C-3CE6-43E1-AC43-9056B92BDB8B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Официальный сайт Администрации Добринского муниципального района Липецкой области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AA7BC6-08FB-4529-8EBA-E98E73B6856F}" type="parTrans" cxnId="{1BFD400B-711D-43F3-A8F2-8ECE760F1D98}">
      <dgm:prSet/>
      <dgm:spPr/>
      <dgm:t>
        <a:bodyPr/>
        <a:lstStyle/>
        <a:p>
          <a:endParaRPr lang="ru-RU"/>
        </a:p>
      </dgm:t>
    </dgm:pt>
    <dgm:pt modelId="{4E4EE596-87BF-4FF7-ACC1-6C5664A68158}" type="sibTrans" cxnId="{1BFD400B-711D-43F3-A8F2-8ECE760F1D98}">
      <dgm:prSet/>
      <dgm:spPr/>
      <dgm:t>
        <a:bodyPr/>
        <a:lstStyle/>
        <a:p>
          <a:endParaRPr lang="ru-RU"/>
        </a:p>
      </dgm:t>
    </dgm:pt>
    <dgm:pt modelId="{7790FB4B-E3D6-4863-82B6-CC6AF7496540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z="1200" b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www.admdobrinka.ru</a:t>
          </a:r>
          <a:endParaRPr lang="ru-RU" sz="1200" b="1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02610A-D53A-4CFD-A67D-10E1B1925181}" type="parTrans" cxnId="{C4D708D3-18E4-4609-BCBE-CEB6DB125235}">
      <dgm:prSet/>
      <dgm:spPr/>
      <dgm:t>
        <a:bodyPr/>
        <a:lstStyle/>
        <a:p>
          <a:endParaRPr lang="ru-RU"/>
        </a:p>
      </dgm:t>
    </dgm:pt>
    <dgm:pt modelId="{51045B25-1D4C-4B95-89AC-34DFEEB42A75}" type="sibTrans" cxnId="{C4D708D3-18E4-4609-BCBE-CEB6DB125235}">
      <dgm:prSet/>
      <dgm:spPr/>
      <dgm:t>
        <a:bodyPr/>
        <a:lstStyle/>
        <a:p>
          <a:endParaRPr lang="ru-RU"/>
        </a:p>
      </dgm:t>
    </dgm:pt>
    <dgm:pt modelId="{2B3ECC88-B251-454D-A7A4-D07740857F8D}" type="pres">
      <dgm:prSet presAssocID="{B15EA2A6-BDAC-4546-A2C3-42B9AE8CBC5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58179E-0D06-4AA6-8ADF-0CB3BC71F624}" type="pres">
      <dgm:prSet presAssocID="{B15EA2A6-BDAC-4546-A2C3-42B9AE8CBC55}" presName="vNodes" presStyleCnt="0"/>
      <dgm:spPr/>
    </dgm:pt>
    <dgm:pt modelId="{64FE405B-29EF-4C38-B244-E4622EB7A7CD}" type="pres">
      <dgm:prSet presAssocID="{C7661D1C-3CE6-43E1-AC43-9056B92BDB8B}" presName="node" presStyleLbl="node1" presStyleIdx="0" presStyleCnt="2" custLinFactNeighborX="-13872" custLinFactNeighborY="-3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A797EA-0573-4C94-9289-266192DE660A}" type="pres">
      <dgm:prSet presAssocID="{B15EA2A6-BDAC-4546-A2C3-42B9AE8CBC55}" presName="sibTransLast" presStyleLbl="sibTrans2D1" presStyleIdx="0" presStyleCnt="1"/>
      <dgm:spPr/>
      <dgm:t>
        <a:bodyPr/>
        <a:lstStyle/>
        <a:p>
          <a:endParaRPr lang="ru-RU"/>
        </a:p>
      </dgm:t>
    </dgm:pt>
    <dgm:pt modelId="{746998AF-74C8-4F72-8F2D-3B976B3AC8A6}" type="pres">
      <dgm:prSet presAssocID="{B15EA2A6-BDAC-4546-A2C3-42B9AE8CBC55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2E0B011F-C728-4F47-B904-86147EC6BE0F}" type="pres">
      <dgm:prSet presAssocID="{B15EA2A6-BDAC-4546-A2C3-42B9AE8CBC55}" presName="lastNode" presStyleLbl="node1" presStyleIdx="1" presStyleCnt="2" custLinFactNeighborX="33521" custLinFactNeighborY="-4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FD400B-711D-43F3-A8F2-8ECE760F1D98}" srcId="{B15EA2A6-BDAC-4546-A2C3-42B9AE8CBC55}" destId="{C7661D1C-3CE6-43E1-AC43-9056B92BDB8B}" srcOrd="0" destOrd="0" parTransId="{BBAA7BC6-08FB-4529-8EBA-E98E73B6856F}" sibTransId="{4E4EE596-87BF-4FF7-ACC1-6C5664A68158}"/>
    <dgm:cxn modelId="{C4D708D3-18E4-4609-BCBE-CEB6DB125235}" srcId="{B15EA2A6-BDAC-4546-A2C3-42B9AE8CBC55}" destId="{7790FB4B-E3D6-4863-82B6-CC6AF7496540}" srcOrd="1" destOrd="0" parTransId="{D702610A-D53A-4CFD-A67D-10E1B1925181}" sibTransId="{51045B25-1D4C-4B95-89AC-34DFEEB42A75}"/>
    <dgm:cxn modelId="{FBA0242F-DDC5-42E4-A21F-AE050E4E763A}" type="presOf" srcId="{4E4EE596-87BF-4FF7-ACC1-6C5664A68158}" destId="{746998AF-74C8-4F72-8F2D-3B976B3AC8A6}" srcOrd="1" destOrd="0" presId="urn:microsoft.com/office/officeart/2005/8/layout/equation2"/>
    <dgm:cxn modelId="{33A0289B-71C4-44EE-BE60-E594315367F0}" type="presOf" srcId="{C7661D1C-3CE6-43E1-AC43-9056B92BDB8B}" destId="{64FE405B-29EF-4C38-B244-E4622EB7A7CD}" srcOrd="0" destOrd="0" presId="urn:microsoft.com/office/officeart/2005/8/layout/equation2"/>
    <dgm:cxn modelId="{637B1DF3-B5C3-4906-8014-6D7D7A5D9FF5}" type="presOf" srcId="{B15EA2A6-BDAC-4546-A2C3-42B9AE8CBC55}" destId="{2B3ECC88-B251-454D-A7A4-D07740857F8D}" srcOrd="0" destOrd="0" presId="urn:microsoft.com/office/officeart/2005/8/layout/equation2"/>
    <dgm:cxn modelId="{6E7D6273-6C6E-43A0-A46C-40D56DF82A3C}" type="presOf" srcId="{7790FB4B-E3D6-4863-82B6-CC6AF7496540}" destId="{2E0B011F-C728-4F47-B904-86147EC6BE0F}" srcOrd="0" destOrd="0" presId="urn:microsoft.com/office/officeart/2005/8/layout/equation2"/>
    <dgm:cxn modelId="{7A902B03-DDD9-4DAD-B1FA-44FE8A20B215}" type="presOf" srcId="{4E4EE596-87BF-4FF7-ACC1-6C5664A68158}" destId="{D6A797EA-0573-4C94-9289-266192DE660A}" srcOrd="0" destOrd="0" presId="urn:microsoft.com/office/officeart/2005/8/layout/equation2"/>
    <dgm:cxn modelId="{D78C0D0C-1578-47F2-AABA-0A3865FC986E}" type="presParOf" srcId="{2B3ECC88-B251-454D-A7A4-D07740857F8D}" destId="{9158179E-0D06-4AA6-8ADF-0CB3BC71F624}" srcOrd="0" destOrd="0" presId="urn:microsoft.com/office/officeart/2005/8/layout/equation2"/>
    <dgm:cxn modelId="{53F01C9D-D2D7-4DD9-95F6-63A2433BE339}" type="presParOf" srcId="{9158179E-0D06-4AA6-8ADF-0CB3BC71F624}" destId="{64FE405B-29EF-4C38-B244-E4622EB7A7CD}" srcOrd="0" destOrd="0" presId="urn:microsoft.com/office/officeart/2005/8/layout/equation2"/>
    <dgm:cxn modelId="{B0E7BEF0-603B-4B8F-9E19-A83A1F4F2096}" type="presParOf" srcId="{2B3ECC88-B251-454D-A7A4-D07740857F8D}" destId="{D6A797EA-0573-4C94-9289-266192DE660A}" srcOrd="1" destOrd="0" presId="urn:microsoft.com/office/officeart/2005/8/layout/equation2"/>
    <dgm:cxn modelId="{F763324B-7CFB-4837-A108-F31FD1EA0D6B}" type="presParOf" srcId="{D6A797EA-0573-4C94-9289-266192DE660A}" destId="{746998AF-74C8-4F72-8F2D-3B976B3AC8A6}" srcOrd="0" destOrd="0" presId="urn:microsoft.com/office/officeart/2005/8/layout/equation2"/>
    <dgm:cxn modelId="{6DC55209-1FB4-4770-B70E-5FD0B08A359A}" type="presParOf" srcId="{2B3ECC88-B251-454D-A7A4-D07740857F8D}" destId="{2E0B011F-C728-4F47-B904-86147EC6BE0F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7BB35E-20F3-4FD2-8A02-1411CB564E3A}" type="doc">
      <dgm:prSet loTypeId="urn:microsoft.com/office/officeart/2005/8/layout/equation2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DDE1FA5-5F65-44BD-9C8B-1E2C30C5EE36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Официальное печатное издание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BFE920-7C34-480A-AF4C-7275BF4FC0AE}" type="parTrans" cxnId="{6B2047A3-9D08-4FEB-A048-4B3C9740B34C}">
      <dgm:prSet/>
      <dgm:spPr/>
      <dgm:t>
        <a:bodyPr/>
        <a:lstStyle/>
        <a:p>
          <a:endParaRPr lang="ru-RU"/>
        </a:p>
      </dgm:t>
    </dgm:pt>
    <dgm:pt modelId="{52FE9730-31A6-4DAA-BF72-2BD065ACBBDE}" type="sibTrans" cxnId="{6B2047A3-9D08-4FEB-A048-4B3C9740B34C}">
      <dgm:prSet/>
      <dgm:spPr/>
      <dgm:t>
        <a:bodyPr/>
        <a:lstStyle/>
        <a:p>
          <a:endParaRPr lang="ru-RU"/>
        </a:p>
      </dgm:t>
    </dgm:pt>
    <dgm:pt modelId="{3EE24586-057D-453A-8E77-FA55CBC9EDC1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1600" b="1" u="sng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МАУ «Редакция газеты «Добринские вести»</a:t>
          </a:r>
          <a:endParaRPr lang="ru-RU" sz="1600" b="1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E8AD8E-8645-4E60-A7D5-2E29A0B8F5EA}" type="parTrans" cxnId="{C8D65F7C-B6A8-4F1C-9B3F-C8245375FADE}">
      <dgm:prSet/>
      <dgm:spPr/>
      <dgm:t>
        <a:bodyPr/>
        <a:lstStyle/>
        <a:p>
          <a:endParaRPr lang="ru-RU"/>
        </a:p>
      </dgm:t>
    </dgm:pt>
    <dgm:pt modelId="{1C265643-A7E2-4E34-9989-851425FE8B46}" type="sibTrans" cxnId="{C8D65F7C-B6A8-4F1C-9B3F-C8245375FADE}">
      <dgm:prSet/>
      <dgm:spPr/>
      <dgm:t>
        <a:bodyPr/>
        <a:lstStyle/>
        <a:p>
          <a:endParaRPr lang="ru-RU"/>
        </a:p>
      </dgm:t>
    </dgm:pt>
    <dgm:pt modelId="{6319331B-58FA-4AFA-9A83-3BB180E3B011}" type="pres">
      <dgm:prSet presAssocID="{177BB35E-20F3-4FD2-8A02-1411CB564E3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0316C4B-E5F7-4A1C-B3EE-2DA652A52B0D}" type="pres">
      <dgm:prSet presAssocID="{177BB35E-20F3-4FD2-8A02-1411CB564E3A}" presName="vNodes" presStyleCnt="0"/>
      <dgm:spPr/>
    </dgm:pt>
    <dgm:pt modelId="{8DA6F075-06A9-4062-87D6-8B2042287065}" type="pres">
      <dgm:prSet presAssocID="{9DDE1FA5-5F65-44BD-9C8B-1E2C30C5EE36}" presName="node" presStyleLbl="node1" presStyleIdx="0" presStyleCnt="2" custLinFactNeighborX="-15202" custLinFactNeighborY="-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483C98-B456-4F7D-A6AA-FCD23588F756}" type="pres">
      <dgm:prSet presAssocID="{177BB35E-20F3-4FD2-8A02-1411CB564E3A}" presName="sibTransLast" presStyleLbl="sibTrans2D1" presStyleIdx="0" presStyleCnt="1"/>
      <dgm:spPr/>
      <dgm:t>
        <a:bodyPr/>
        <a:lstStyle/>
        <a:p>
          <a:endParaRPr lang="ru-RU"/>
        </a:p>
      </dgm:t>
    </dgm:pt>
    <dgm:pt modelId="{80E83B37-171C-4C78-A085-D41D9994787F}" type="pres">
      <dgm:prSet presAssocID="{177BB35E-20F3-4FD2-8A02-1411CB564E3A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3B532F33-E574-4AF9-809D-0E6F95D30B8D}" type="pres">
      <dgm:prSet presAssocID="{177BB35E-20F3-4FD2-8A02-1411CB564E3A}" presName="lastNode" presStyleLbl="node1" presStyleIdx="1" presStyleCnt="2" custLinFactNeighborX="36046" custLinFactNeighborY="3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668D30-89FC-404E-B410-A23A61843DE8}" type="presOf" srcId="{9DDE1FA5-5F65-44BD-9C8B-1E2C30C5EE36}" destId="{8DA6F075-06A9-4062-87D6-8B2042287065}" srcOrd="0" destOrd="0" presId="urn:microsoft.com/office/officeart/2005/8/layout/equation2"/>
    <dgm:cxn modelId="{A8693243-B7EA-41F1-9DAE-EA5FE475D144}" type="presOf" srcId="{52FE9730-31A6-4DAA-BF72-2BD065ACBBDE}" destId="{80E83B37-171C-4C78-A085-D41D9994787F}" srcOrd="1" destOrd="0" presId="urn:microsoft.com/office/officeart/2005/8/layout/equation2"/>
    <dgm:cxn modelId="{6B2047A3-9D08-4FEB-A048-4B3C9740B34C}" srcId="{177BB35E-20F3-4FD2-8A02-1411CB564E3A}" destId="{9DDE1FA5-5F65-44BD-9C8B-1E2C30C5EE36}" srcOrd="0" destOrd="0" parTransId="{5EBFE920-7C34-480A-AF4C-7275BF4FC0AE}" sibTransId="{52FE9730-31A6-4DAA-BF72-2BD065ACBBDE}"/>
    <dgm:cxn modelId="{C8D65F7C-B6A8-4F1C-9B3F-C8245375FADE}" srcId="{177BB35E-20F3-4FD2-8A02-1411CB564E3A}" destId="{3EE24586-057D-453A-8E77-FA55CBC9EDC1}" srcOrd="1" destOrd="0" parTransId="{3EE8AD8E-8645-4E60-A7D5-2E29A0B8F5EA}" sibTransId="{1C265643-A7E2-4E34-9989-851425FE8B46}"/>
    <dgm:cxn modelId="{7CD56F06-6BB6-4B3F-981F-72324B5DAD2A}" type="presOf" srcId="{3EE24586-057D-453A-8E77-FA55CBC9EDC1}" destId="{3B532F33-E574-4AF9-809D-0E6F95D30B8D}" srcOrd="0" destOrd="0" presId="urn:microsoft.com/office/officeart/2005/8/layout/equation2"/>
    <dgm:cxn modelId="{983E3EE0-0183-481A-BB6A-07E82E7F5688}" type="presOf" srcId="{177BB35E-20F3-4FD2-8A02-1411CB564E3A}" destId="{6319331B-58FA-4AFA-9A83-3BB180E3B011}" srcOrd="0" destOrd="0" presId="urn:microsoft.com/office/officeart/2005/8/layout/equation2"/>
    <dgm:cxn modelId="{D0EA8430-20D8-437E-A264-4A953B3AF4BC}" type="presOf" srcId="{52FE9730-31A6-4DAA-BF72-2BD065ACBBDE}" destId="{2C483C98-B456-4F7D-A6AA-FCD23588F756}" srcOrd="0" destOrd="0" presId="urn:microsoft.com/office/officeart/2005/8/layout/equation2"/>
    <dgm:cxn modelId="{8533C7E2-3407-45AC-969E-E7B0AD80D90D}" type="presParOf" srcId="{6319331B-58FA-4AFA-9A83-3BB180E3B011}" destId="{30316C4B-E5F7-4A1C-B3EE-2DA652A52B0D}" srcOrd="0" destOrd="0" presId="urn:microsoft.com/office/officeart/2005/8/layout/equation2"/>
    <dgm:cxn modelId="{2F20C7AF-A407-4535-9662-2090E3C204F2}" type="presParOf" srcId="{30316C4B-E5F7-4A1C-B3EE-2DA652A52B0D}" destId="{8DA6F075-06A9-4062-87D6-8B2042287065}" srcOrd="0" destOrd="0" presId="urn:microsoft.com/office/officeart/2005/8/layout/equation2"/>
    <dgm:cxn modelId="{99B2BA4D-9670-4E36-9298-BDC06883E0D7}" type="presParOf" srcId="{6319331B-58FA-4AFA-9A83-3BB180E3B011}" destId="{2C483C98-B456-4F7D-A6AA-FCD23588F756}" srcOrd="1" destOrd="0" presId="urn:microsoft.com/office/officeart/2005/8/layout/equation2"/>
    <dgm:cxn modelId="{61ECBB43-AECA-474A-9684-D56BF54C11F2}" type="presParOf" srcId="{2C483C98-B456-4F7D-A6AA-FCD23588F756}" destId="{80E83B37-171C-4C78-A085-D41D9994787F}" srcOrd="0" destOrd="0" presId="urn:microsoft.com/office/officeart/2005/8/layout/equation2"/>
    <dgm:cxn modelId="{2AB22A66-3508-45AF-B752-A52D7FCA8622}" type="presParOf" srcId="{6319331B-58FA-4AFA-9A83-3BB180E3B011}" destId="{3B532F33-E574-4AF9-809D-0E6F95D30B8D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FE405B-29EF-4C38-B244-E4622EB7A7CD}">
      <dsp:nvSpPr>
        <dsp:cNvPr id="0" name=""/>
        <dsp:cNvSpPr/>
      </dsp:nvSpPr>
      <dsp:spPr>
        <a:xfrm>
          <a:off x="1224145" y="0"/>
          <a:ext cx="2227220" cy="2227220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Официальный сайт Администрации Добринского муниципального района Липецкой области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50314" y="326169"/>
        <a:ext cx="1574882" cy="1574882"/>
      </dsp:txXfrm>
    </dsp:sp>
    <dsp:sp modelId="{D6A797EA-0573-4C94-9289-266192DE660A}">
      <dsp:nvSpPr>
        <dsp:cNvPr id="0" name=""/>
        <dsp:cNvSpPr/>
      </dsp:nvSpPr>
      <dsp:spPr>
        <a:xfrm>
          <a:off x="3974676" y="699347"/>
          <a:ext cx="1109419" cy="8285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3974676" y="865052"/>
        <a:ext cx="860862" cy="497115"/>
      </dsp:txXfrm>
    </dsp:sp>
    <dsp:sp modelId="{2E0B011F-C728-4F47-B904-86147EC6BE0F}">
      <dsp:nvSpPr>
        <dsp:cNvPr id="0" name=""/>
        <dsp:cNvSpPr/>
      </dsp:nvSpPr>
      <dsp:spPr>
        <a:xfrm>
          <a:off x="5544609" y="0"/>
          <a:ext cx="2227220" cy="2227220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www.admdobrinka.ru</a:t>
          </a:r>
          <a:endParaRPr lang="ru-RU" sz="1200" b="1" u="sng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70778" y="326169"/>
        <a:ext cx="1574882" cy="15748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6F075-06A9-4062-87D6-8B2042287065}">
      <dsp:nvSpPr>
        <dsp:cNvPr id="0" name=""/>
        <dsp:cNvSpPr/>
      </dsp:nvSpPr>
      <dsp:spPr>
        <a:xfrm>
          <a:off x="720090" y="4"/>
          <a:ext cx="2231615" cy="2231615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Официальное печатное издание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46902" y="326816"/>
        <a:ext cx="1577991" cy="1577991"/>
      </dsp:txXfrm>
    </dsp:sp>
    <dsp:sp modelId="{2C483C98-B456-4F7D-A6AA-FCD23588F756}">
      <dsp:nvSpPr>
        <dsp:cNvPr id="0" name=""/>
        <dsp:cNvSpPr/>
      </dsp:nvSpPr>
      <dsp:spPr>
        <a:xfrm rot="492">
          <a:off x="3491921" y="701050"/>
          <a:ext cx="1145257" cy="8301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3491921" y="867064"/>
        <a:ext cx="896209" cy="498096"/>
      </dsp:txXfrm>
    </dsp:sp>
    <dsp:sp modelId="{3B532F33-E574-4AF9-809D-0E6F95D30B8D}">
      <dsp:nvSpPr>
        <dsp:cNvPr id="0" name=""/>
        <dsp:cNvSpPr/>
      </dsp:nvSpPr>
      <dsp:spPr>
        <a:xfrm>
          <a:off x="5112569" y="632"/>
          <a:ext cx="2231615" cy="223161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42924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МАУ «Редакция газеты «Добринские вести»</a:t>
          </a:r>
          <a:endParaRPr lang="ru-RU" sz="1600" b="1" u="sng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39381" y="327444"/>
        <a:ext cx="1577991" cy="1577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hart" Target="../charts/chart13.xml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mailto:dobrinka@fin.lipetsk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060848"/>
            <a:ext cx="9144000" cy="4248472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6000" b="1" cap="all" dirty="0" smtClean="0">
                <a:ln/>
                <a:solidFill>
                  <a:srgbClr val="009E47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anose="020B0A04020102020204" pitchFamily="34" charset="0"/>
              </a:rPr>
              <a:t>БЮДЖЕТ ДЛЯ ГРАЖДАН</a:t>
            </a:r>
            <a:endParaRPr lang="ru-RU" sz="6000" b="1" cap="all" dirty="0">
              <a:ln/>
              <a:solidFill>
                <a:srgbClr val="009E47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5149"/>
            <a:ext cx="1455552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947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8000" contrast="14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901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spc="600" dirty="0" smtClean="0">
                <a:ln w="24500" cmpd="dbl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ВСТУПЛЕНИЕ</a:t>
            </a:r>
            <a:endParaRPr lang="ru-RU" sz="3600" b="1" spc="600" dirty="0">
              <a:ln w="24500" cmpd="dbl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9912" y="1224768"/>
            <a:ext cx="5256584" cy="2492264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ru-RU" sz="2200" b="1" i="1" kern="1400" dirty="0">
                <a:ln w="11430">
                  <a:solidFill>
                    <a:schemeClr val="accent5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познакомит </a:t>
            </a:r>
            <a:r>
              <a:rPr lang="ru-RU" sz="2200" b="1" i="1" kern="1400" dirty="0" smtClean="0">
                <a:ln w="11430">
                  <a:solidFill>
                    <a:schemeClr val="accent5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Вас </a:t>
            </a:r>
            <a:r>
              <a:rPr lang="ru-RU" sz="2200" b="1" i="1" kern="1400" dirty="0">
                <a:ln w="11430">
                  <a:solidFill>
                    <a:schemeClr val="accent5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 основными параметрами бюджета муниципального образования </a:t>
            </a:r>
            <a:r>
              <a:rPr lang="ru-RU" sz="2200" b="1" i="1" kern="1400" dirty="0" smtClean="0">
                <a:ln w="11430">
                  <a:solidFill>
                    <a:schemeClr val="accent5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Добринский </a:t>
            </a:r>
            <a:r>
              <a:rPr lang="ru-RU" sz="2200" b="1" i="1" kern="1400" dirty="0">
                <a:ln w="11430">
                  <a:solidFill>
                    <a:schemeClr val="accent5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</a:t>
            </a:r>
            <a:r>
              <a:rPr lang="ru-RU" sz="2200" b="1" i="1" kern="1400" dirty="0" smtClean="0">
                <a:ln w="11430">
                  <a:solidFill>
                    <a:schemeClr val="accent5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район Липецкой области </a:t>
            </a:r>
            <a:r>
              <a:rPr lang="ru-RU" sz="2200" b="1" i="1" kern="1400" dirty="0">
                <a:ln w="11430">
                  <a:solidFill>
                    <a:schemeClr val="accent5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200" b="1" i="1" kern="1400" dirty="0" smtClean="0">
                <a:ln w="11430">
                  <a:solidFill>
                    <a:schemeClr val="accent5">
                      <a:lumMod val="75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2020 год и на плановый период 2020 и 2021 годов.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4279354"/>
            <a:ext cx="9036496" cy="246221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>
              <a:spcBef>
                <a:spcPct val="20000"/>
              </a:spcBef>
            </a:pPr>
            <a:r>
              <a:rPr lang="ru-RU" b="1" kern="1400" dirty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kern="1400" dirty="0">
                <a:ln w="10541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</a:t>
            </a:r>
            <a:r>
              <a:rPr lang="ru-RU" sz="2200" b="1" i="1" kern="1400" dirty="0" smtClean="0">
                <a:ln w="10541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</a:t>
            </a:r>
            <a:r>
              <a:rPr lang="ru-RU" sz="2200" b="1" i="1" kern="1400" dirty="0">
                <a:ln w="10541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для ознакомления граждан </a:t>
            </a:r>
            <a:r>
              <a:rPr lang="ru-RU" sz="2200" b="1" i="1" kern="1400" dirty="0" smtClean="0">
                <a:ln w="10541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kern="1400" dirty="0">
                <a:ln w="10541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 задачами и приоритетными направлениями бюджетной политики, основными условиями формирования и исполнения бюджетов, источниками доходов бюджетов, обоснованиями бюджетных расходов, планируемыми и достигнутыми результатами использования бюджетных ассигнований, а также вовлечения граждан в обсуждение бюджетных решений.</a:t>
            </a:r>
          </a:p>
        </p:txBody>
      </p:sp>
    </p:spTree>
    <p:extLst>
      <p:ext uri="{BB962C8B-B14F-4D97-AF65-F5344CB8AC3E}">
        <p14:creationId xmlns:p14="http://schemas.microsoft.com/office/powerpoint/2010/main" val="32556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196752"/>
            <a:ext cx="4772025" cy="566124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6" name="Стрелка вправо 5"/>
          <p:cNvSpPr/>
          <p:nvPr/>
        </p:nvSpPr>
        <p:spPr>
          <a:xfrm>
            <a:off x="251520" y="1340768"/>
            <a:ext cx="2808312" cy="108012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Территория </a:t>
            </a:r>
            <a:r>
              <a:rPr lang="ru-RU" sz="1600" dirty="0" smtClean="0">
                <a:solidFill>
                  <a:schemeClr val="bg1"/>
                </a:solidFill>
              </a:rPr>
              <a:t>–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 1667 </a:t>
            </a:r>
            <a:r>
              <a:rPr lang="ru-RU" sz="1600" dirty="0" err="1" smtClean="0">
                <a:solidFill>
                  <a:schemeClr val="bg1"/>
                </a:solidFill>
              </a:rPr>
              <a:t>кв.км</a:t>
            </a:r>
            <a:r>
              <a:rPr lang="ru-RU" sz="1600" dirty="0" smtClean="0">
                <a:solidFill>
                  <a:schemeClr val="bg1"/>
                </a:solidFill>
              </a:rPr>
              <a:t>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35911" y="3068960"/>
            <a:ext cx="2808312" cy="1152128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Сельских поселений - </a:t>
            </a:r>
            <a:r>
              <a:rPr lang="ru-RU" sz="1600" dirty="0" smtClean="0"/>
              <a:t>17</a:t>
            </a:r>
            <a:endParaRPr lang="ru-RU" sz="16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256595" y="4797152"/>
            <a:ext cx="2803237" cy="122413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Численность населения на 01.01.2019 год – 33 432 чел.</a:t>
            </a: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301006"/>
          </a:xfrm>
        </p:spPr>
        <p:txBody>
          <a:bodyPr>
            <a:normAutofit/>
          </a:bodyPr>
          <a:lstStyle/>
          <a:p>
            <a:r>
              <a:rPr lang="ru-RU" sz="3600" b="1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ДОБРИНСКИЙ МУНИЦИПАЛЬНЫЙ РАЙОН</a:t>
            </a:r>
            <a:endParaRPr lang="ru-RU" sz="360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13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48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spc="6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ПОНЯТИЯ</a:t>
            </a:r>
            <a:endParaRPr lang="ru-RU" sz="2800" b="1" spc="6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圆角矩形 8"/>
          <p:cNvSpPr/>
          <p:nvPr/>
        </p:nvSpPr>
        <p:spPr>
          <a:xfrm>
            <a:off x="428596" y="857232"/>
            <a:ext cx="8501122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圆角矩形 9"/>
          <p:cNvSpPr/>
          <p:nvPr/>
        </p:nvSpPr>
        <p:spPr>
          <a:xfrm>
            <a:off x="428596" y="1500174"/>
            <a:ext cx="8501122" cy="50006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бюджета - денежные средства поступающие в бюджет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圆角矩形 10"/>
          <p:cNvSpPr/>
          <p:nvPr/>
        </p:nvSpPr>
        <p:spPr>
          <a:xfrm>
            <a:off x="428596" y="2071678"/>
            <a:ext cx="8501122" cy="5000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 - денежные средства, выплачиваемые из бюджета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圆角矩形 11"/>
          <p:cNvSpPr/>
          <p:nvPr/>
        </p:nvSpPr>
        <p:spPr>
          <a:xfrm>
            <a:off x="428596" y="2643182"/>
            <a:ext cx="8501122" cy="5715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圆角矩形 10"/>
          <p:cNvSpPr/>
          <p:nvPr/>
        </p:nvSpPr>
        <p:spPr>
          <a:xfrm>
            <a:off x="428596" y="3357562"/>
            <a:ext cx="8501122" cy="5715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бюджетной системы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圆角矩形 10"/>
          <p:cNvSpPr/>
          <p:nvPr/>
        </p:nvSpPr>
        <p:spPr>
          <a:xfrm>
            <a:off x="428596" y="4071942"/>
            <a:ext cx="8501122" cy="5715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 территории (без учета межбюджетных трансфертов между этими бюджетами)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圆角矩形 10"/>
          <p:cNvSpPr/>
          <p:nvPr/>
        </p:nvSpPr>
        <p:spPr>
          <a:xfrm>
            <a:off x="428596" y="4714884"/>
            <a:ext cx="8501122" cy="35719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28596" y="5143512"/>
            <a:ext cx="8429684" cy="42862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圆角矩形 10"/>
          <p:cNvSpPr/>
          <p:nvPr/>
        </p:nvSpPr>
        <p:spPr>
          <a:xfrm>
            <a:off x="428596" y="5643578"/>
            <a:ext cx="8429684" cy="10257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5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250" y="1347703"/>
            <a:ext cx="1559834" cy="1275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900"/>
            <a:ext cx="9144000" cy="598788"/>
          </a:xfrm>
          <a:solidFill>
            <a:schemeClr val="bg1"/>
          </a:solidFill>
          <a:ln>
            <a:solidFill>
              <a:schemeClr val="bg1"/>
            </a:solidFill>
          </a:ln>
          <a:effectLst>
            <a:softEdge rad="635000"/>
          </a:effectLst>
        </p:spPr>
        <p:txBody>
          <a:bodyPr>
            <a:noAutofit/>
          </a:bodyPr>
          <a:lstStyle/>
          <a:p>
            <a:r>
              <a:rPr lang="ru-RU" sz="2400" b="1" u="sng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– это план доходов и расходов на определенный период</a:t>
            </a:r>
            <a:endParaRPr lang="ru-RU" sz="24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0441" y="755401"/>
            <a:ext cx="4788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КАКИЕ БЫВАЮТ БЮДЖЕТЫ?</a:t>
            </a:r>
            <a:endParaRPr lang="ru-RU" sz="2400" b="1" spc="3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2672643"/>
            <a:ext cx="333745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публично-правовых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</a:p>
        </p:txBody>
      </p:sp>
      <p:pic>
        <p:nvPicPr>
          <p:cNvPr id="5" name="Рисунок 4"/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42" y="3332576"/>
            <a:ext cx="2512800" cy="167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712599" y="5345763"/>
            <a:ext cx="1944216" cy="14616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убъектов Российской Федерации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(региональные бюджеты, бюджеты территориальных фондов обязательного медицинского страхования)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43608" y="5223201"/>
            <a:ext cx="1944215" cy="146161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Федерации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(федеральный бюджет, бюджеты государственных внебюджетных фондов РФ)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45459" y="5228535"/>
            <a:ext cx="1907704" cy="14562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Муниципальных образований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(местные бюджеты муниципальных районов, городских округов, городских и сельских поселений)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89107" y="3140968"/>
            <a:ext cx="32403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плата, премии и т.п.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коммунальных услуг, расходы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питание, транспорт и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т.п.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2240" y="1054987"/>
            <a:ext cx="1920526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семей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3" name="Рисунок 12"/>
          <p:cNvPicPr preferRelativeResize="0"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45" y="1347703"/>
            <a:ext cx="2512800" cy="167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182945" y="986236"/>
            <a:ext cx="2571345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организаций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868" y="3113222"/>
            <a:ext cx="2686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 </a:t>
            </a:r>
            <a:r>
              <a:rPr lang="ru-RU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выручка от реализации и т.п.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 </a:t>
            </a:r>
            <a:r>
              <a:rPr lang="ru-RU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выплата заработной </a:t>
            </a:r>
            <a:r>
              <a:rPr lang="ru-RU" sz="1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платы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рабочим, </a:t>
            </a:r>
            <a:r>
              <a:rPr lang="ru-RU" sz="1200" dirty="0">
                <a:solidFill>
                  <a:srgbClr val="000000">
                    <a:lumMod val="85000"/>
                    <a:lumOff val="1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материалов.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2987824" y="4581128"/>
            <a:ext cx="484230" cy="5174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622167" y="4852825"/>
            <a:ext cx="0" cy="49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779650" y="4673976"/>
            <a:ext cx="609457" cy="4260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43" y="1424319"/>
            <a:ext cx="2927920" cy="1600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159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bg1"/>
          </a:solidFill>
          <a:ln>
            <a:solidFill>
              <a:schemeClr val="bg1"/>
            </a:solidFill>
          </a:ln>
          <a:effectLst>
            <a:softEdge rad="635000"/>
          </a:effectLst>
        </p:spPr>
        <p:txBody>
          <a:bodyPr>
            <a:noAutofit/>
          </a:bodyPr>
          <a:lstStyle/>
          <a:p>
            <a:r>
              <a:rPr lang="ru-RU" sz="24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БЮДЖЕТНОГО ПРОЦЕССА ДОБРИНСКОГО МУНИЦИПАЛЬНОГО РАЙОНА</a:t>
            </a:r>
            <a:endParaRPr lang="ru-RU" sz="2400" b="1" spc="3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2564903"/>
            <a:ext cx="2184593" cy="8635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 smtClean="0"/>
              <a:t>Разработка и составление </a:t>
            </a:r>
          </a:p>
          <a:p>
            <a:pPr algn="ctr"/>
            <a:r>
              <a:rPr lang="ru-RU" sz="1400" dirty="0" smtClean="0"/>
              <a:t>проекта</a:t>
            </a:r>
            <a:endParaRPr lang="ru-RU" sz="14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78612" y="5591651"/>
            <a:ext cx="2184593" cy="1220569"/>
            <a:chOff x="-95466" y="2623517"/>
            <a:chExt cx="2630782" cy="1472482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2623517"/>
              <a:ext cx="2418582" cy="1041837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-95466" y="2623518"/>
              <a:ext cx="2630782" cy="1472481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ru-RU" sz="1300" dirty="0">
                  <a:solidFill>
                    <a:sysClr val="window" lastClr="FFFFFF"/>
                  </a:solidFill>
                  <a:latin typeface="Century Schoolbook"/>
                </a:rPr>
                <a:t>Контроль </a:t>
              </a:r>
              <a:r>
                <a:rPr lang="ru-RU" sz="1300" dirty="0" smtClean="0">
                  <a:solidFill>
                    <a:sysClr val="window" lastClr="FFFFFF"/>
                  </a:solidFill>
                  <a:latin typeface="Century Schoolbook"/>
                </a:rPr>
                <a:t>за исполнением бюджета и утверждение отчета об исполнении бюджета</a:t>
              </a:r>
              <a:endParaRPr lang="ru-RU" sz="1300" dirty="0">
                <a:solidFill>
                  <a:sysClr val="window" lastClr="FFFFFF"/>
                </a:solidFill>
                <a:latin typeface="Century Schoolbook"/>
              </a:endParaRPr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178612" y="1200424"/>
            <a:ext cx="8785876" cy="122413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Бюджетный процесс – это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внешней проверке, рассмотрению и утверждению бюджетной отчетности.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78612" y="4581128"/>
            <a:ext cx="2184593" cy="863599"/>
            <a:chOff x="0" y="2623517"/>
            <a:chExt cx="2418582" cy="1041837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2623517"/>
              <a:ext cx="2418582" cy="1041837"/>
            </a:xfrm>
            <a:prstGeom prst="round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50858" y="2674375"/>
              <a:ext cx="2316866" cy="94012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Schoolbook"/>
                  <a:ea typeface="+mn-ea"/>
                  <a:cs typeface="+mn-cs"/>
                </a:rPr>
                <a:t>Исполнение бюджета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179511" y="3573016"/>
            <a:ext cx="2184593" cy="8635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dirty="0" smtClean="0"/>
              <a:t>Рассмотрение </a:t>
            </a:r>
          </a:p>
          <a:p>
            <a:pPr algn="ctr"/>
            <a:r>
              <a:rPr lang="ru-RU" sz="1400" dirty="0" smtClean="0"/>
              <a:t>и утверждение бюджета</a:t>
            </a:r>
            <a:endParaRPr lang="ru-RU" sz="1400" dirty="0"/>
          </a:p>
        </p:txBody>
      </p:sp>
      <p:sp>
        <p:nvSpPr>
          <p:cNvPr id="16" name="Стрелка вниз 15"/>
          <p:cNvSpPr/>
          <p:nvPr/>
        </p:nvSpPr>
        <p:spPr>
          <a:xfrm>
            <a:off x="1271809" y="2424560"/>
            <a:ext cx="59831" cy="140343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1271809" y="3428502"/>
            <a:ext cx="45719" cy="144514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1301724" y="4436615"/>
            <a:ext cx="45719" cy="144513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1317528" y="5444727"/>
            <a:ext cx="45719" cy="146925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804248" y="2564903"/>
            <a:ext cx="2016224" cy="4226838"/>
          </a:xfrm>
          <a:prstGeom prst="roundRect">
            <a:avLst>
              <a:gd name="adj" fmla="val 1741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Ежегодно решением Добринского районного Совета депутатов Липецкой области утверждается бюджет муниципального образования Добринский муниципальный район Липецкой области.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442" y="2564903"/>
            <a:ext cx="1944216" cy="926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534" y="3558263"/>
            <a:ext cx="1810124" cy="935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009" y="4620592"/>
            <a:ext cx="1913174" cy="937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214" y="5591652"/>
            <a:ext cx="1928763" cy="1220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136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bg1"/>
          </a:solidFill>
          <a:ln>
            <a:solidFill>
              <a:schemeClr val="bg1"/>
            </a:solidFill>
          </a:ln>
          <a:effectLst>
            <a:softEdge rad="635000"/>
          </a:effectLst>
        </p:spPr>
        <p:txBody>
          <a:bodyPr>
            <a:normAutofit/>
          </a:bodyPr>
          <a:lstStyle/>
          <a:p>
            <a:r>
              <a:rPr lang="ru-RU" sz="1800" b="1" spc="30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ДОБРИНСКОГО МУНИЦИПАЛЬНОГО РАЙОНА НА 2020 ГОД И НА ПЛАНОВЫЙ ПЕРИОД 2021, 2022 ГОДОВ (тыс. руб.)</a:t>
            </a:r>
            <a:endParaRPr lang="ru-RU" sz="1800" b="1" spc="30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347692"/>
              </p:ext>
            </p:extLst>
          </p:nvPr>
        </p:nvGraphicFramePr>
        <p:xfrm>
          <a:off x="395536" y="1196752"/>
          <a:ext cx="8424935" cy="1854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84987"/>
                <a:gridCol w="1684987"/>
                <a:gridCol w="1684987"/>
                <a:gridCol w="1684987"/>
                <a:gridCol w="168498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Оценка</a:t>
                      </a:r>
                      <a:r>
                        <a:rPr lang="ru-RU" sz="1400" baseline="0" dirty="0" smtClean="0"/>
                        <a:t> 2019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2020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2021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2022</a:t>
                      </a:r>
                      <a:r>
                        <a:rPr lang="ru-RU" sz="1400" baseline="0" dirty="0" smtClean="0"/>
                        <a:t> год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Доходы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811 282,04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825 429,05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799 329,97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785 129,57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Расходы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830 884,04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825 429,05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799 329,97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785 129,57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Профицит (+)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Дефицит (-)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-19</a:t>
                      </a:r>
                      <a:r>
                        <a:rPr lang="ru-RU" baseline="0" dirty="0" smtClean="0"/>
                        <a:t> 602,00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125747321"/>
              </p:ext>
            </p:extLst>
          </p:nvPr>
        </p:nvGraphicFramePr>
        <p:xfrm>
          <a:off x="160985" y="3356992"/>
          <a:ext cx="8731495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246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28" y="0"/>
            <a:ext cx="9144000" cy="692696"/>
          </a:xfrm>
          <a:solidFill>
            <a:schemeClr val="bg1"/>
          </a:solidFill>
          <a:ln>
            <a:solidFill>
              <a:schemeClr val="bg1"/>
            </a:solidFill>
          </a:ln>
          <a:effectLst>
            <a:softEdge rad="635000"/>
          </a:effectLst>
        </p:spPr>
        <p:txBody>
          <a:bodyPr>
            <a:normAutofit/>
          </a:bodyPr>
          <a:lstStyle/>
          <a:p>
            <a:r>
              <a:rPr lang="ru-RU" sz="2400" b="1" spc="7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ДОХОДЫ БЮДЖЕТА</a:t>
            </a:r>
            <a:endParaRPr lang="ru-RU" sz="2400" b="1" spc="7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51519" y="1053548"/>
            <a:ext cx="2016225" cy="1146391"/>
            <a:chOff x="36620" y="1201597"/>
            <a:chExt cx="1354916" cy="1188029"/>
          </a:xfrm>
          <a:solidFill>
            <a:schemeClr val="accent5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36620" y="1201597"/>
              <a:ext cx="1354916" cy="1188029"/>
            </a:xfrm>
            <a:prstGeom prst="roundRect">
              <a:avLst>
                <a:gd name="adj" fmla="val 16670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94625" y="1259602"/>
              <a:ext cx="1238906" cy="1072019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Налоговые доходы</a:t>
              </a:r>
              <a:endParaRPr lang="ru-RU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3419872" y="1040360"/>
            <a:ext cx="2013969" cy="1172770"/>
            <a:chOff x="0" y="2629191"/>
            <a:chExt cx="1403934" cy="1289342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2629191"/>
              <a:ext cx="1403934" cy="1289342"/>
            </a:xfrm>
            <a:prstGeom prst="roundRect">
              <a:avLst>
                <a:gd name="adj" fmla="val 16670"/>
              </a:avLst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62952" y="2692143"/>
              <a:ext cx="1278030" cy="1163438"/>
            </a:xfrm>
            <a:prstGeom prst="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Неналоговые доходы</a:t>
              </a:r>
              <a:endParaRPr lang="ru-RU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588224" y="1040361"/>
            <a:ext cx="2076042" cy="1172770"/>
            <a:chOff x="9930" y="4041689"/>
            <a:chExt cx="1449452" cy="1230775"/>
          </a:xfr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6544" y="4070691"/>
              <a:ext cx="1407688" cy="1114765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9930" y="4041689"/>
              <a:ext cx="1449452" cy="1230775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Безвозмездные поступления</a:t>
              </a:r>
              <a:endParaRPr lang="ru-RU" sz="1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-59" y="2708920"/>
            <a:ext cx="2555835" cy="1349445"/>
            <a:chOff x="1498576" y="1091850"/>
            <a:chExt cx="4213984" cy="140274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498576" y="1091850"/>
              <a:ext cx="4213984" cy="140274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рямоугольник 14"/>
            <p:cNvSpPr/>
            <p:nvPr/>
          </p:nvSpPr>
          <p:spPr>
            <a:xfrm>
              <a:off x="1498576" y="1091850"/>
              <a:ext cx="4213984" cy="14027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Times New Roman"/>
                </a:rPr>
                <a:t>Доходы от предусмотренных 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региональных налогов, а также пеней и штрафов по ним </a:t>
              </a:r>
              <a:endParaRPr lang="ru-RU" sz="1400" kern="12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843808" y="2621586"/>
            <a:ext cx="2890392" cy="1573669"/>
            <a:chOff x="1236503" y="2698204"/>
            <a:chExt cx="5744506" cy="1165121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236503" y="2698204"/>
              <a:ext cx="4722703" cy="110046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2258306" y="2762865"/>
              <a:ext cx="4722703" cy="1100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>
                  <a:solidFill>
                    <a:srgbClr val="000000"/>
                  </a:solidFill>
                  <a:latin typeface="Times New Roman"/>
                </a:rPr>
                <a:t>Поступающие в бюджет платежи за оказание государственных услуг, за пользование природными ресурсами, за пользование государственной собственностью, от продажи государственного имущества, а также платежи в виде штрафов и иных санкций за нарушение законодательства </a:t>
              </a:r>
              <a:endParaRPr lang="ru-RU" sz="1400" kern="1200" dirty="0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617361" y="2708920"/>
            <a:ext cx="2046905" cy="1084218"/>
            <a:chOff x="1530857" y="4163042"/>
            <a:chExt cx="4654570" cy="909706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1530857" y="4163042"/>
              <a:ext cx="4654570" cy="90970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Прямоугольник 20"/>
            <p:cNvSpPr/>
            <p:nvPr/>
          </p:nvSpPr>
          <p:spPr>
            <a:xfrm>
              <a:off x="1530857" y="4163042"/>
              <a:ext cx="4654570" cy="9097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>
                  <a:solidFill>
                    <a:srgbClr val="000000"/>
                  </a:solidFill>
                  <a:latin typeface="Times New Roman"/>
                </a:rPr>
                <a:t>Дотации, субсидии, субвенции, иные межбюджетные трансферты из федерального и областного бюджета, а также безвозмездные поступления от физических и юридических лиц</a:t>
              </a:r>
              <a:endParaRPr lang="ru-RU" sz="1400" kern="1200" dirty="0"/>
            </a:p>
          </p:txBody>
        </p:sp>
      </p:grpSp>
      <p:sp>
        <p:nvSpPr>
          <p:cNvPr id="23" name="Стрелка вниз 22"/>
          <p:cNvSpPr/>
          <p:nvPr/>
        </p:nvSpPr>
        <p:spPr>
          <a:xfrm>
            <a:off x="1070498" y="712903"/>
            <a:ext cx="378266" cy="25545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4237723" y="728452"/>
            <a:ext cx="378266" cy="25545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7451680" y="729666"/>
            <a:ext cx="378266" cy="25545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3899872827"/>
              </p:ext>
            </p:extLst>
          </p:nvPr>
        </p:nvGraphicFramePr>
        <p:xfrm>
          <a:off x="165214" y="4581128"/>
          <a:ext cx="177476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319024116"/>
              </p:ext>
            </p:extLst>
          </p:nvPr>
        </p:nvGraphicFramePr>
        <p:xfrm>
          <a:off x="2200478" y="4869160"/>
          <a:ext cx="2370394" cy="153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3023292371"/>
              </p:ext>
            </p:extLst>
          </p:nvPr>
        </p:nvGraphicFramePr>
        <p:xfrm>
          <a:off x="4384355" y="4869160"/>
          <a:ext cx="2341585" cy="153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1814224680"/>
              </p:ext>
            </p:extLst>
          </p:nvPr>
        </p:nvGraphicFramePr>
        <p:xfrm>
          <a:off x="6605563" y="4869160"/>
          <a:ext cx="2341585" cy="153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6076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  <a:solidFill>
            <a:schemeClr val="bg1"/>
          </a:solidFill>
          <a:effectLst>
            <a:softEdge rad="635000"/>
          </a:effectLst>
        </p:spPr>
        <p:txBody>
          <a:bodyPr>
            <a:normAutofit fontScale="90000"/>
          </a:bodyPr>
          <a:lstStyle/>
          <a:p>
            <a:r>
              <a:rPr lang="ru-RU" sz="2400" b="1" spc="30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Общий объем доходов бюджета Добринского муниципального района на 2020 год и плановый период 2021,2022 годов</a:t>
            </a:r>
            <a:endParaRPr lang="ru-RU" sz="2400" b="1" spc="30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002911732"/>
              </p:ext>
            </p:extLst>
          </p:nvPr>
        </p:nvGraphicFramePr>
        <p:xfrm>
          <a:off x="179512" y="1196752"/>
          <a:ext cx="4320000" cy="55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855194" y="1238631"/>
            <a:ext cx="4166886" cy="50783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1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района </a:t>
            </a:r>
            <a:r>
              <a:rPr lang="ru-RU" sz="1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запланированы:</a:t>
            </a:r>
          </a:p>
          <a:p>
            <a:endParaRPr lang="ru-RU" sz="1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1) в 2020 году в сумме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825 429,05 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рублей, в том числе:</a:t>
            </a:r>
          </a:p>
          <a:p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Налоговые 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и неналоговые доходы составят </a:t>
            </a:r>
            <a:endParaRPr lang="en-US" sz="140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anose="02020603050405020304" pitchFamily="18" charset="0"/>
            </a:endParaRPr>
          </a:p>
          <a:p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343 011,1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0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 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рублей; </a:t>
            </a:r>
          </a:p>
          <a:p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Безвозмездные 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поступления составят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482 417,95 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</a:t>
            </a:r>
          </a:p>
          <a:p>
            <a:endParaRPr lang="ru-RU" sz="1400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anose="02020603050405020304" pitchFamily="18" charset="0"/>
            </a:endParaRPr>
          </a:p>
          <a:p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2) 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2021 году в 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сумме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799 329,96 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рублей, в том числе:</a:t>
            </a:r>
          </a:p>
          <a:p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Налоговые и неналоговые доходы 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составят</a:t>
            </a:r>
            <a:endParaRPr lang="en-US" sz="140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anose="02020603050405020304" pitchFamily="18" charset="0"/>
            </a:endParaRPr>
          </a:p>
          <a:p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344 073,80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 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рублей; </a:t>
            </a:r>
          </a:p>
          <a:p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Безвозмездные поступления составят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455 256,16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 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рублей.</a:t>
            </a:r>
          </a:p>
          <a:p>
            <a:endParaRPr lang="ru-RU" sz="140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anose="02020603050405020304" pitchFamily="18" charset="0"/>
            </a:endParaRPr>
          </a:p>
          <a:p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3) в 2022 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году 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в сумме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785 129,57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 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рублей, в том числе:</a:t>
            </a:r>
          </a:p>
          <a:p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Налоговые и неналоговые доходы составят </a:t>
            </a:r>
            <a:endParaRPr lang="en-US" sz="1400" dirty="0" smtClean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anose="02020603050405020304" pitchFamily="18" charset="0"/>
            </a:endParaRPr>
          </a:p>
          <a:p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339 078,3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0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 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рублей; </a:t>
            </a:r>
          </a:p>
          <a:p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Безвозмездные поступления составят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446 051,27 </a:t>
            </a:r>
            <a:r>
              <a:rPr lang="ru-RU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тыс</a:t>
            </a:r>
            <a:r>
              <a:rPr lang="ru-RU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anose="02020603050405020304" pitchFamily="18" charset="0"/>
              </a:rPr>
              <a:t>. рублей.</a:t>
            </a:r>
          </a:p>
          <a:p>
            <a:endParaRPr lang="ru-RU" sz="1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65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50" y="13169"/>
            <a:ext cx="9144000" cy="908720"/>
          </a:xfrm>
          <a:solidFill>
            <a:schemeClr val="bg1"/>
          </a:solidFill>
          <a:effectLst>
            <a:softEdge rad="635000"/>
          </a:effectLst>
        </p:spPr>
        <p:txBody>
          <a:bodyPr>
            <a:normAutofit/>
          </a:bodyPr>
          <a:lstStyle/>
          <a:p>
            <a:r>
              <a:rPr lang="ru-RU" sz="2000" b="1" spc="6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СТРУКТУРА НАЛОГОВЫХ ДОХОДОВ БЮДЖЕТОВ НА 2020, 2021, 2022 ГОДЫ</a:t>
            </a:r>
            <a:endParaRPr lang="ru-RU" sz="2000" b="1" spc="6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308304" y="836712"/>
            <a:ext cx="1656184" cy="2903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308304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</a:rPr>
              <a:t>ТЫС.РУБ.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00572679"/>
              </p:ext>
            </p:extLst>
          </p:nvPr>
        </p:nvGraphicFramePr>
        <p:xfrm>
          <a:off x="4076" y="1013489"/>
          <a:ext cx="9139924" cy="59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070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bg1"/>
          </a:solidFill>
          <a:effectLst>
            <a:softEdge rad="635000"/>
          </a:effectLst>
        </p:spPr>
        <p:txBody>
          <a:bodyPr>
            <a:noAutofit/>
          </a:bodyPr>
          <a:lstStyle/>
          <a:p>
            <a:r>
              <a:rPr lang="ru-RU" sz="2000" b="1" spc="60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СТРУКТУРА НЕНАЛОГОВЫХ ДОХОДОВ БЮДЖЕТОВ НА 2020, 2021, 2022 ГОДЫ</a:t>
            </a:r>
            <a:endParaRPr lang="ru-RU" sz="2000" spc="60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7816" y="695020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ТЫС.РУБ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10803707"/>
              </p:ext>
            </p:extLst>
          </p:nvPr>
        </p:nvGraphicFramePr>
        <p:xfrm>
          <a:off x="4076" y="983052"/>
          <a:ext cx="9139924" cy="59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593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56418"/>
            <a:ext cx="9144000" cy="764704"/>
          </a:xfrm>
          <a:solidFill>
            <a:schemeClr val="bg1"/>
          </a:solidFill>
          <a:effectLst>
            <a:softEdge rad="635000"/>
          </a:effectLst>
        </p:spPr>
        <p:txBody>
          <a:bodyPr>
            <a:noAutofit/>
          </a:bodyPr>
          <a:lstStyle/>
          <a:p>
            <a:r>
              <a:rPr lang="ru-RU" sz="2400" b="1" spc="60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БЕЗВОЗМЕЗДНЫЕ ПОСТУПЛЕНИЯ</a:t>
            </a:r>
            <a:endParaRPr lang="ru-RU" sz="2400" spc="60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7816" y="695020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583668" y="716081"/>
            <a:ext cx="432048" cy="432048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ru-RU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7055768" y="722198"/>
            <a:ext cx="432048" cy="432048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1340768"/>
            <a:ext cx="2880320" cy="144016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</a:t>
            </a:r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–это средства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бюджета бюджетной системы РФ, перечисляемые другому бюджету бюджетной системы РФ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03640" y="1340768"/>
            <a:ext cx="2736304" cy="144016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85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юридических и физических лиц, в том числе добровольные пожертвования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27584" y="3059959"/>
            <a:ext cx="2448272" cy="109812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денежная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со стороны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другого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уровня, предоставляемая на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безвозмездной и безвозвратной основе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07904" y="824093"/>
            <a:ext cx="1944216" cy="64807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63588" y="4300572"/>
            <a:ext cx="2412268" cy="108012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межбюджетные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трансферты, предоставляемые бюджету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другого уровня на условиях долевого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расходов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63588" y="5569999"/>
            <a:ext cx="2412268" cy="111726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межбюджетные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трансферты, предоставляемые местным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на исполнение переданных</a:t>
            </a: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полномочий</a:t>
            </a: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rot="16200000" flipH="1">
            <a:off x="-230035" y="2551402"/>
            <a:ext cx="1683188" cy="432048"/>
          </a:xfrm>
          <a:prstGeom prst="bentConnector2">
            <a:avLst/>
          </a:prstGeom>
          <a:ln w="25400" cmpd="sng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endCxn id="10" idx="1"/>
          </p:cNvCxnSpPr>
          <p:nvPr/>
        </p:nvCxnSpPr>
        <p:spPr>
          <a:xfrm rot="16200000" flipH="1">
            <a:off x="-54514" y="3922530"/>
            <a:ext cx="1368152" cy="468052"/>
          </a:xfrm>
          <a:prstGeom prst="bentConnector2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>
            <a:endCxn id="11" idx="1"/>
          </p:cNvCxnSpPr>
          <p:nvPr/>
        </p:nvCxnSpPr>
        <p:spPr>
          <a:xfrm rot="16200000" flipH="1">
            <a:off x="-99805" y="5165240"/>
            <a:ext cx="1458734" cy="468052"/>
          </a:xfrm>
          <a:prstGeom prst="bentConnector2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3635896" y="3609020"/>
            <a:ext cx="43204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3635896" y="4797152"/>
            <a:ext cx="43204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3635896" y="6123811"/>
            <a:ext cx="43204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/>
          <p:cNvSpPr/>
          <p:nvPr/>
        </p:nvSpPr>
        <p:spPr>
          <a:xfrm>
            <a:off x="4067944" y="3059959"/>
            <a:ext cx="2664296" cy="10981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даете ребенку «карманные деньги».</a:t>
            </a:r>
          </a:p>
        </p:txBody>
      </p:sp>
      <p:sp>
        <p:nvSpPr>
          <p:cNvPr id="44" name="Овал 43"/>
          <p:cNvSpPr/>
          <p:nvPr/>
        </p:nvSpPr>
        <p:spPr>
          <a:xfrm>
            <a:off x="4067944" y="4300572"/>
            <a:ext cx="2664296" cy="108012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даете ребенку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деньги и посылаете его в магазин купить продукты (по списку)</a:t>
            </a:r>
          </a:p>
        </p:txBody>
      </p:sp>
      <p:sp>
        <p:nvSpPr>
          <p:cNvPr id="45" name="Овал 44"/>
          <p:cNvSpPr/>
          <p:nvPr/>
        </p:nvSpPr>
        <p:spPr>
          <a:xfrm>
            <a:off x="4067944" y="5569999"/>
            <a:ext cx="2664296" cy="12560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«добавляете» денег для того, чтобы ваш ребенок купил себе новый телефон (а остальные он накопил сам)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75856" y="3064962"/>
            <a:ext cx="36004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238" y="2861070"/>
            <a:ext cx="2447764" cy="1576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797152"/>
            <a:ext cx="2411760" cy="1670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9" name="Прямая со стрелкой 28"/>
          <p:cNvCxnSpPr>
            <a:endCxn id="9" idx="1"/>
          </p:cNvCxnSpPr>
          <p:nvPr/>
        </p:nvCxnSpPr>
        <p:spPr>
          <a:xfrm>
            <a:off x="3317106" y="1148129"/>
            <a:ext cx="390798" cy="0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endCxn id="9" idx="1"/>
          </p:cNvCxnSpPr>
          <p:nvPr/>
        </p:nvCxnSpPr>
        <p:spPr>
          <a:xfrm rot="5400000" flipH="1" flipV="1">
            <a:off x="3308174" y="1157062"/>
            <a:ext cx="408663" cy="390798"/>
          </a:xfrm>
          <a:prstGeom prst="bentConnector2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72" y="1588312"/>
            <a:ext cx="2412268" cy="1272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868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bg1"/>
          </a:solidFill>
          <a:effectLst>
            <a:softEdge rad="635000"/>
          </a:effectLst>
        </p:spPr>
        <p:txBody>
          <a:bodyPr>
            <a:normAutofit/>
          </a:bodyPr>
          <a:lstStyle/>
          <a:p>
            <a:r>
              <a:rPr lang="ru-RU" sz="2000" b="1" spc="60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СТРУКТУРА МЕЖБЮДЖЕТНЫХ ТРАНСФЕРТОВ НА </a:t>
            </a:r>
            <a:r>
              <a:rPr lang="ru-RU" sz="2400" b="1" spc="60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2020, 2021, 2022</a:t>
            </a:r>
            <a:r>
              <a:rPr lang="ru-RU" sz="2000" b="1" spc="600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ГОДЫ</a:t>
            </a:r>
            <a:endParaRPr lang="ru-RU" sz="2000" b="1" spc="60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ТЫС.РУБ.</a:t>
            </a:r>
            <a:endParaRPr lang="ru-RU" b="1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21738904"/>
              </p:ext>
            </p:extLst>
          </p:nvPr>
        </p:nvGraphicFramePr>
        <p:xfrm>
          <a:off x="-24822" y="839036"/>
          <a:ext cx="8340730" cy="595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300192" y="1556792"/>
            <a:ext cx="2843808" cy="4875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ru-RU" b="1" dirty="0">
                <a:ln>
                  <a:solidFill>
                    <a:srgbClr val="0070C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исполнения областного бюджета, </a:t>
            </a:r>
            <a:r>
              <a:rPr lang="ru-RU" b="1" dirty="0" smtClean="0">
                <a:ln>
                  <a:solidFill>
                    <a:srgbClr val="0070C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распределение </a:t>
            </a:r>
            <a:r>
              <a:rPr lang="ru-RU" b="1" dirty="0">
                <a:ln>
                  <a:solidFill>
                    <a:srgbClr val="0070C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муниципальным образованиям и соответственно с учетом распределения указанных выше средств, будут уточнены параметры бюджета района по безвозмездным поступлениям.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764704"/>
            <a:ext cx="3384376" cy="208823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76247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chemeClr val="bg1"/>
          </a:solidFill>
          <a:effectLst>
            <a:softEdge rad="635000"/>
          </a:effectLst>
        </p:spPr>
        <p:txBody>
          <a:bodyPr>
            <a:normAutofit/>
          </a:bodyPr>
          <a:lstStyle/>
          <a:p>
            <a:r>
              <a:rPr lang="ru-RU" sz="2400" b="1" spc="6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РАСХОДЫ БЮДЖЕТА</a:t>
            </a:r>
            <a:endParaRPr lang="ru-RU" sz="2400" b="1" spc="6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764704"/>
            <a:ext cx="8712968" cy="1656184"/>
          </a:xfrm>
          <a:prstGeom prst="roundRect">
            <a:avLst/>
          </a:prstGeom>
          <a:solidFill>
            <a:schemeClr val="accent5">
              <a:lumMod val="60000"/>
              <a:lumOff val="40000"/>
              <a:alpha val="82000"/>
            </a:schemeClr>
          </a:solidFill>
          <a:effectLst>
            <a:glow rad="101600">
              <a:srgbClr val="00206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itchFamily="18" charset="0"/>
              </a:rPr>
              <a:t>Расходы бюджета - это средства, выплачиваемые из бюджета на реализацию расходных обязательств муниципального образования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itchFamily="18" charset="0"/>
              </a:rPr>
              <a:t>Добринский </a:t>
            </a:r>
            <a:r>
              <a:rPr lang="ru-RU" sz="1600" b="1" dirty="0">
                <a:latin typeface="Times New Roman" panose="02020603050405020304" pitchFamily="18" charset="0"/>
                <a:cs typeface="Times New Roman" pitchFamily="18" charset="0"/>
              </a:rPr>
              <a:t>район, то есть расходов, необходимость которых установлена муниципальными правовыми актами органов местного самоуправления в соответствии с федеральными законами (законами субъекта Российской Федерации)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0771" y="2420888"/>
            <a:ext cx="8712968" cy="855619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wrap="square">
            <a:spAutoFit/>
          </a:bodyPr>
          <a:lstStyle/>
          <a:p>
            <a:pPr marL="342900" marR="0" lvl="0" indent="-342900" algn="ctr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DC03C"/>
              </a:buClr>
              <a:buSzTx/>
              <a:buFontTx/>
              <a:buNone/>
              <a:tabLst/>
              <a:defRPr/>
            </a:pPr>
            <a:r>
              <a:rPr kumimoji="0" lang="ru-RU" sz="2800" b="1" i="1" u="none" strike="noStrike" kern="0" normalizeH="0" baseline="0" noProof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цели расходуются средства бюджета?</a:t>
            </a:r>
          </a:p>
          <a:p>
            <a:pPr marR="0" lvl="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DC03C"/>
              </a:buClr>
              <a:buSzTx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3107882"/>
            <a:ext cx="2016224" cy="1656183"/>
          </a:xfrm>
          <a:prstGeom prst="round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rgbClr val="9DC03C"/>
              </a:buClr>
            </a:pPr>
            <a:r>
              <a:rPr lang="ru-RU" sz="1200" b="1" kern="0" dirty="0" smtClean="0">
                <a:solidFill>
                  <a:srgbClr val="328C8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На функционирование учреждений социальной </a:t>
            </a:r>
            <a:r>
              <a:rPr lang="ru-RU" sz="1200" b="1" kern="0" dirty="0">
                <a:solidFill>
                  <a:srgbClr val="328C8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сферы (образования, культуры, физкультуры и спорта и др.) и органов местного </a:t>
            </a:r>
            <a:r>
              <a:rPr lang="ru-RU" sz="1200" b="1" kern="0" dirty="0" smtClean="0">
                <a:solidFill>
                  <a:srgbClr val="328C8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  <a:endParaRPr lang="ru-RU" sz="1200" b="1" kern="0" dirty="0">
              <a:solidFill>
                <a:srgbClr val="328C83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39752" y="4437111"/>
            <a:ext cx="2016224" cy="1080122"/>
          </a:xfrm>
          <a:prstGeom prst="round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kern="0" dirty="0">
                <a:solidFill>
                  <a:srgbClr val="328C8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На социальное обеспечение населения (выплату пенсий, пособий, льгот и т.д.)</a:t>
            </a:r>
            <a:endParaRPr lang="ru-RU" sz="12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535996" y="3355671"/>
            <a:ext cx="2016224" cy="1160604"/>
          </a:xfrm>
          <a:prstGeom prst="round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kern="0" dirty="0">
                <a:solidFill>
                  <a:srgbClr val="328C8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На субсидии населению на оплату жилья и услуг жилищно-коммунального хозяйства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76256" y="4437113"/>
            <a:ext cx="2016224" cy="1080120"/>
          </a:xfrm>
          <a:prstGeom prst="roundRect">
            <a:avLst/>
          </a:prstGeom>
          <a:solidFill>
            <a:schemeClr val="accent6">
              <a:lumMod val="60000"/>
              <a:lumOff val="40000"/>
              <a:alpha val="68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kern="0" dirty="0">
                <a:solidFill>
                  <a:srgbClr val="328C83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На другие государственные нужды </a:t>
            </a:r>
            <a:endParaRPr lang="ru-RU" sz="1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005159"/>
            <a:ext cx="1584176" cy="1794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176" y="2848697"/>
            <a:ext cx="1444760" cy="1588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255" y="4653136"/>
            <a:ext cx="2014965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664" y="3064721"/>
            <a:ext cx="1956816" cy="134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517233"/>
            <a:ext cx="2016224" cy="1296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5606160"/>
            <a:ext cx="2016224" cy="1210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905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636"/>
            <a:ext cx="9144000" cy="830400"/>
          </a:xfrm>
          <a:noFill/>
        </p:spPr>
        <p:txBody>
          <a:bodyPr>
            <a:noAutofit/>
          </a:bodyPr>
          <a:lstStyle/>
          <a:p>
            <a:r>
              <a:rPr lang="ru-RU" sz="2000" b="1" spc="3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Структура расходов бюджета муниципального образования </a:t>
            </a:r>
            <a:r>
              <a:rPr lang="ru-RU" sz="20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Добринский </a:t>
            </a:r>
            <a:r>
              <a:rPr lang="ru-RU" sz="2000" b="1" spc="3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район на </a:t>
            </a:r>
            <a:r>
              <a:rPr lang="ru-RU" sz="20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2020 </a:t>
            </a:r>
            <a:r>
              <a:rPr lang="ru-RU" sz="2000" b="1" spc="3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год и плановый период </a:t>
            </a:r>
            <a:r>
              <a:rPr lang="ru-RU" sz="20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2021 </a:t>
            </a:r>
            <a:r>
              <a:rPr lang="ru-RU" sz="2000" b="1" spc="3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и </a:t>
            </a:r>
            <a:r>
              <a:rPr lang="ru-RU" sz="20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2022 </a:t>
            </a:r>
            <a:r>
              <a:rPr lang="ru-RU" sz="2000" b="1" spc="3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годов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075468455"/>
              </p:ext>
            </p:extLst>
          </p:nvPr>
        </p:nvGraphicFramePr>
        <p:xfrm>
          <a:off x="4427983" y="332656"/>
          <a:ext cx="4583137" cy="6322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1788614726"/>
              </p:ext>
            </p:extLst>
          </p:nvPr>
        </p:nvGraphicFramePr>
        <p:xfrm>
          <a:off x="6732240" y="1052736"/>
          <a:ext cx="2304256" cy="2674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3922836483"/>
              </p:ext>
            </p:extLst>
          </p:nvPr>
        </p:nvGraphicFramePr>
        <p:xfrm>
          <a:off x="6660232" y="3429000"/>
          <a:ext cx="2743200" cy="3288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849237"/>
              </p:ext>
            </p:extLst>
          </p:nvPr>
        </p:nvGraphicFramePr>
        <p:xfrm>
          <a:off x="107504" y="969390"/>
          <a:ext cx="4320479" cy="5888613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2252974"/>
                <a:gridCol w="652176"/>
                <a:gridCol w="744910"/>
                <a:gridCol w="670419"/>
              </a:tblGrid>
              <a:tr h="6899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Наименование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2020 </a:t>
                      </a:r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год</a:t>
                      </a:r>
                    </a:p>
                    <a:p>
                      <a:pPr algn="ctr" fontAlgn="ctr"/>
                      <a:r>
                        <a:rPr lang="ru-RU" sz="1200" u="none" strike="noStrike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тыс.руб</a:t>
                      </a:r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.</a:t>
                      </a:r>
                      <a:endParaRPr lang="ru-RU" sz="12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+mn-lt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2021 </a:t>
                      </a:r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год</a:t>
                      </a:r>
                    </a:p>
                    <a:p>
                      <a:pPr algn="ctr" fontAlgn="ctr"/>
                      <a:r>
                        <a:rPr lang="ru-RU" sz="1200" u="none" strike="noStrike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тыс.руб</a:t>
                      </a:r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.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2022 </a:t>
                      </a:r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год</a:t>
                      </a:r>
                    </a:p>
                    <a:p>
                      <a:pPr algn="ctr" fontAlgn="ctr"/>
                      <a:r>
                        <a:rPr lang="ru-RU" sz="1200" u="none" strike="noStrike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тыс.руб</a:t>
                      </a:r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.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28375"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2285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Всего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825 429,1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799 330,0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785 129,6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85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Общегосударственные вопросы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84 106,4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81 306,6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76 487,4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7684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10 </a:t>
                      </a:r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007,2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9 </a:t>
                      </a:r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557,2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9 </a:t>
                      </a:r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557,2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257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Национальная экономика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95 434,7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101 614,6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94 013,2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85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Жилищно-коммунальное хозяйство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1 308,7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0,00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0,00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257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Образование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500 529,2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471 027,2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465 956,5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257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Культура, кинематография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79 247,4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70 818,0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65 957,10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257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Социальная политика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48 870,2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48 759,3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47 890,2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85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Физическая культура и спорт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1 843,5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</a:t>
                      </a:r>
                      <a:r>
                        <a:rPr lang="ru-RU" sz="1050" u="none" strike="noStrike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 842,5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1 841,3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85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Средства массовой информации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 </a:t>
                      </a:r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061,6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 </a:t>
                      </a:r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061,6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3 </a:t>
                      </a:r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061,6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641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20,0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20,0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20,0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  <a:tr h="3858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Условно утвержденные расходы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0,0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10 </a:t>
                      </a:r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323,0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 </a:t>
                      </a:r>
                      <a:r>
                        <a:rPr lang="ru-RU" sz="105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345,0</a:t>
                      </a:r>
                      <a:endParaRPr lang="ru-RU" sz="105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Arial"/>
                      </a:endParaRPr>
                    </a:p>
                  </a:txBody>
                  <a:tcPr marL="3003" marR="3003" marT="300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952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" y="2043655"/>
            <a:ext cx="3671115" cy="214607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636"/>
            <a:ext cx="9144000" cy="830400"/>
          </a:xfrm>
          <a:noFill/>
        </p:spPr>
        <p:txBody>
          <a:bodyPr>
            <a:noAutofit/>
          </a:bodyPr>
          <a:lstStyle/>
          <a:p>
            <a:r>
              <a:rPr lang="ru-RU" sz="1800" b="1" spc="600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СТРУКТУРА РАСХОДОВ БЮДЖЕТА</a:t>
            </a:r>
            <a:br>
              <a:rPr lang="ru-RU" sz="1800" b="1" spc="600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1800" b="1" spc="600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ПО ПРОГРАММНЫМ И НЕПРОГРАММНЫМ</a:t>
            </a:r>
            <a:br>
              <a:rPr lang="ru-RU" sz="1800" b="1" spc="600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1800" b="1" spc="600" dirty="0">
                <a:ln w="10541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НАПРАВЛЕНИЯМ ДЕЯТЕЛЬНОСТИ В 2020-2022 гг.</a:t>
            </a:r>
            <a:endParaRPr lang="ru-RU" sz="2000" b="1" spc="600" dirty="0">
              <a:ln w="10541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-26741" y="839036"/>
            <a:ext cx="9172298" cy="12939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формируется в программном формате на основе муниципальных программ. Это связано со вступившими в силу изменениями в Бюджетный кодекс РФ в 2014 году. Каждая муниципальная программа увязывает бюджетные ассигнования с результатами их использования для достижения заявленных целей. Таким образом, программный бюджет призван повысить качество формирования и исполнения главного финансового документа.</a:t>
            </a:r>
          </a:p>
        </p:txBody>
      </p:sp>
      <p:sp>
        <p:nvSpPr>
          <p:cNvPr id="6" name="Овал 5"/>
          <p:cNvSpPr/>
          <p:nvPr/>
        </p:nvSpPr>
        <p:spPr>
          <a:xfrm>
            <a:off x="2933322" y="2348880"/>
            <a:ext cx="3312368" cy="93610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БЮДЖЕТ</a:t>
            </a:r>
            <a:endParaRPr lang="ru-RU" sz="2800" b="1" cap="all" dirty="0">
              <a:ln w="0"/>
              <a:solidFill>
                <a:schemeClr val="accent5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8" name="Прямая со стрелкой 7"/>
          <p:cNvCxnSpPr>
            <a:stCxn id="6" idx="3"/>
          </p:cNvCxnSpPr>
          <p:nvPr/>
        </p:nvCxnSpPr>
        <p:spPr>
          <a:xfrm flipH="1">
            <a:off x="3089930" y="3147895"/>
            <a:ext cx="328477" cy="785161"/>
          </a:xfrm>
          <a:prstGeom prst="straightConnector1">
            <a:avLst/>
          </a:prstGeom>
          <a:ln w="25400" cmpd="sng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6" idx="5"/>
          </p:cNvCxnSpPr>
          <p:nvPr/>
        </p:nvCxnSpPr>
        <p:spPr>
          <a:xfrm>
            <a:off x="5760605" y="3147895"/>
            <a:ext cx="569685" cy="785161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5536" y="3988200"/>
            <a:ext cx="3700052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anose="020B0A04020102020204" pitchFamily="34" charset="0"/>
              </a:rPr>
              <a:t>Программные расходы</a:t>
            </a:r>
            <a:endParaRPr lang="ru-RU" b="1" cap="all" dirty="0">
              <a:ln w="0"/>
              <a:solidFill>
                <a:schemeClr val="accent5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86432" y="4008496"/>
            <a:ext cx="4059125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anose="020B0A04020102020204" pitchFamily="34" charset="0"/>
              </a:rPr>
              <a:t>Непрограммные расходы</a:t>
            </a:r>
            <a:endParaRPr lang="ru-RU" b="1" cap="all" dirty="0">
              <a:ln w="0"/>
              <a:solidFill>
                <a:schemeClr val="accent5">
                  <a:lumMod val="75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4377828"/>
            <a:ext cx="346280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и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нструмент программно-целевого управления бюджетными расходами, предусматривающий распределение бюджетных средств исходя из приоритетных целей и задач социально-экономического развития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0152" y="4558692"/>
            <a:ext cx="30536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расходные обязательства, не включенные в муниципальные программы</a:t>
            </a:r>
            <a:endParaRPr lang="ru-RU" sz="1600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483" y="2398735"/>
            <a:ext cx="2922517" cy="1534321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11" y="4556121"/>
            <a:ext cx="2316805" cy="227915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0042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6" y="908720"/>
            <a:ext cx="923051" cy="792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636"/>
            <a:ext cx="9144000" cy="830400"/>
          </a:xfrm>
          <a:noFill/>
        </p:spPr>
        <p:txBody>
          <a:bodyPr>
            <a:noAutofit/>
          </a:bodyPr>
          <a:lstStyle/>
          <a:p>
            <a:r>
              <a:rPr lang="ru-RU" sz="2000" b="1" spc="6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МУНИЦИПАЛЬНЫЕ ПРОГРАММЫ ДОБРИНСКОГО МУНИЦИПАЛЬНОГО РАЙОНА</a:t>
            </a:r>
            <a:endParaRPr lang="ru-RU" sz="2000" b="1" spc="6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4162403198"/>
              </p:ext>
            </p:extLst>
          </p:nvPr>
        </p:nvGraphicFramePr>
        <p:xfrm>
          <a:off x="6660232" y="3429000"/>
          <a:ext cx="2743200" cy="3288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77832" y="764704"/>
            <a:ext cx="82661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>
                <a:solidFill>
                  <a:srgbClr val="002060"/>
                </a:solidFill>
              </a:rPr>
              <a:t>Эффективность осуществления расходов - приоритетная задача государства и муниципального образования. Одним из инструментов повышения эффективности расходов </a:t>
            </a:r>
            <a:r>
              <a:rPr lang="ru-RU" b="1" i="1" dirty="0" smtClean="0">
                <a:solidFill>
                  <a:srgbClr val="002060"/>
                </a:solidFill>
              </a:rPr>
              <a:t>являются </a:t>
            </a:r>
            <a:r>
              <a:rPr lang="ru-RU" b="1" i="1" dirty="0">
                <a:solidFill>
                  <a:srgbClr val="002060"/>
                </a:solidFill>
              </a:rPr>
              <a:t>государственные </a:t>
            </a:r>
            <a:r>
              <a:rPr lang="ru-RU" b="1" i="1" u="sng" dirty="0">
                <a:solidFill>
                  <a:srgbClr val="002060"/>
                </a:solidFill>
              </a:rPr>
              <a:t>(муниципальные) программы</a:t>
            </a:r>
            <a:r>
              <a:rPr lang="ru-RU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b="1" i="1" dirty="0" smtClean="0">
                <a:solidFill>
                  <a:srgbClr val="0070C0"/>
                </a:solidFill>
              </a:rPr>
              <a:t>            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605" y="1942745"/>
            <a:ext cx="9144000" cy="119181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муниципального образования.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605" y="3134561"/>
            <a:ext cx="9171357" cy="386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00" b="1" u="sng" dirty="0" smtClean="0">
                <a:ln w="10541" cmpd="sng">
                  <a:noFill/>
                  <a:prstDash val="solid"/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Добринском муниципальном районе реализуется 6 муниципальных программ: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экономики Добринского муниципального</a:t>
            </a:r>
          </a:p>
          <a:p>
            <a:pPr>
              <a:buClr>
                <a:srgbClr val="92D050"/>
              </a:buClr>
              <a:buSzPct val="120000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на 2019-2024 годы»;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муниципальной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социальной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сферы</a:t>
            </a:r>
          </a:p>
          <a:p>
            <a:pPr>
              <a:buClr>
                <a:srgbClr val="92D050"/>
              </a:buClr>
              <a:buSzPct val="120000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на 2019-2024 годы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населения Добринского муниципального района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качественной</a:t>
            </a:r>
          </a:p>
          <a:p>
            <a:pPr>
              <a:buClr>
                <a:srgbClr val="92D050"/>
              </a:buClr>
              <a:buSzPct val="120000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инфраструктурой и услугами ЖКХ на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2019-2024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условий для обеспечения общественной безопасности населения и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92D050"/>
              </a:buClr>
              <a:buSzPct val="120000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Добринского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Липецкой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>
              <a:buClr>
                <a:srgbClr val="92D050"/>
              </a:buClr>
              <a:buSzPct val="120000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2019– 2024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системы эффективного муниципального управления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Добринского</a:t>
            </a:r>
          </a:p>
          <a:p>
            <a:pPr>
              <a:buClr>
                <a:srgbClr val="92D050"/>
              </a:buClr>
              <a:buSzPct val="120000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на 2019-2024 годы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SzPct val="120000"/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  Добринского муниципального района </a:t>
            </a:r>
          </a:p>
          <a:p>
            <a:pPr>
              <a:buClr>
                <a:srgbClr val="92D050"/>
              </a:buClr>
              <a:buSzPct val="120000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2019-2024 годы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285750" indent="-285750">
              <a:buClr>
                <a:srgbClr val="92D050"/>
              </a:buClr>
              <a:buSzPct val="120000"/>
              <a:buFont typeface="Wingdings" panose="05000000000000000000" pitchFamily="2" charset="2"/>
              <a:buChar char="ü"/>
            </a:pP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501008"/>
            <a:ext cx="646707" cy="655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859" y="4042612"/>
            <a:ext cx="720261" cy="6747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4775252"/>
            <a:ext cx="717320" cy="678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664" y="5373216"/>
            <a:ext cx="717320" cy="671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5988063"/>
            <a:ext cx="724943" cy="653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0808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636"/>
            <a:ext cx="9144000" cy="830400"/>
          </a:xfrm>
          <a:noFill/>
        </p:spPr>
        <p:txBody>
          <a:bodyPr>
            <a:noAutofit/>
          </a:bodyPr>
          <a:lstStyle/>
          <a:p>
            <a:r>
              <a:rPr lang="ru-RU" sz="2000" b="1" spc="6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МУНИЦИПАЛЬНЫЕ ПРОГРАММЫ ДОБРИНСКОГО МУНИЦИПАЛЬНОГО РАЙОНА</a:t>
            </a:r>
            <a:endParaRPr lang="ru-RU" sz="2000" b="1" spc="6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3152632764"/>
              </p:ext>
            </p:extLst>
          </p:nvPr>
        </p:nvGraphicFramePr>
        <p:xfrm>
          <a:off x="6660232" y="3429000"/>
          <a:ext cx="2743200" cy="3288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77832" y="764704"/>
            <a:ext cx="826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rgbClr val="0070C0"/>
                </a:solidFill>
              </a:rPr>
              <a:t>            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874303"/>
              </p:ext>
            </p:extLst>
          </p:nvPr>
        </p:nvGraphicFramePr>
        <p:xfrm>
          <a:off x="35496" y="764704"/>
          <a:ext cx="4680520" cy="606497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770686"/>
                <a:gridCol w="648072"/>
                <a:gridCol w="648072"/>
                <a:gridCol w="613690"/>
              </a:tblGrid>
              <a:tr h="3823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Наименование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2020 год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2021 год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2022 год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7481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"</a:t>
                      </a:r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Создание условий для развития экономики Добринского муниципального района на 2019 - 2024 годы"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7 739,7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5 968,3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4 620,5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7648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"</a:t>
                      </a:r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Развитие социальной сферы Добринского муниципального района на 2019-2024 годы"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145 838,7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140 921,1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133 189,8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79972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"</a:t>
                      </a:r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Обеспечение населения Добринского муниципального района качественной инфраструктурой и услугами ЖКХ на 2019-2024 годы"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129 496,3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94 602,7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91 885,9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76127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"</a:t>
                      </a:r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Создание условий для обеспечения общественной безопасности населения и территории Добринского муниципального района на 2019 - 2024 годы"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7 384,90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7 384,90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7 384,90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8628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"</a:t>
                      </a:r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Развитие системы эффективного муниципального управления Добринского муниципального района на 2019-2024 годы"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69 802,6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62 704,8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61 185,7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7041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"</a:t>
                      </a:r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Развитие образования Добринского муниципального района на 2019-2024 годы"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449 690,1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460 700,5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453 093,1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48101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Итого по Муниципальным программам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809 952,3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772 282,3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751 359,9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3998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Непрограммные расходы районного бюджета</a:t>
                      </a:r>
                      <a:endParaRPr lang="ru-RU" sz="12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14 429,20</a:t>
                      </a:r>
                      <a:endParaRPr lang="ru-RU" sz="1000" b="1" i="0" u="none" strike="noStrike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27 047,70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effectLst/>
                        </a:rPr>
                        <a:t>33 769,70</a:t>
                      </a:r>
                      <a:endParaRPr lang="ru-RU" sz="1000" b="1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99C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177651513"/>
              </p:ext>
            </p:extLst>
          </p:nvPr>
        </p:nvGraphicFramePr>
        <p:xfrm>
          <a:off x="4429540" y="535856"/>
          <a:ext cx="4716017" cy="6322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104019689"/>
              </p:ext>
            </p:extLst>
          </p:nvPr>
        </p:nvGraphicFramePr>
        <p:xfrm>
          <a:off x="7165336" y="728745"/>
          <a:ext cx="2304257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421120527"/>
              </p:ext>
            </p:extLst>
          </p:nvPr>
        </p:nvGraphicFramePr>
        <p:xfrm>
          <a:off x="6013208" y="1988840"/>
          <a:ext cx="2304257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8621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636"/>
            <a:ext cx="9144000" cy="830400"/>
          </a:xfrm>
          <a:noFill/>
        </p:spPr>
        <p:txBody>
          <a:bodyPr>
            <a:noAutofit/>
          </a:bodyPr>
          <a:lstStyle/>
          <a:p>
            <a:r>
              <a:rPr lang="ru-RU" sz="18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НЕПРОГРАММНЫЕ РАСХОДЫ ДОБРИНСКОГО МУНИЦИПАЛЬНОГО РАЙОНА НА 2020 год и плановый период 2021, 2022 годов</a:t>
            </a:r>
            <a:endParaRPr lang="ru-RU" sz="1800" b="1" spc="3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7832" y="764704"/>
            <a:ext cx="826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rgbClr val="0070C0"/>
                </a:solidFill>
              </a:rPr>
              <a:t>            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828" y="949370"/>
            <a:ext cx="8928992" cy="132802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Непрограммные расходы – расходы на отдельные мероприятия, не включенные в муниципальные программы.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09062" y="2348880"/>
            <a:ext cx="9036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 Добринского муниципального района включают в себя:</a:t>
            </a:r>
            <a:endParaRPr lang="ru-RU" b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565035"/>
              </p:ext>
            </p:extLst>
          </p:nvPr>
        </p:nvGraphicFramePr>
        <p:xfrm>
          <a:off x="107504" y="2852935"/>
          <a:ext cx="8928992" cy="288032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119093"/>
                <a:gridCol w="1265063"/>
                <a:gridCol w="1279773"/>
                <a:gridCol w="1265063"/>
              </a:tblGrid>
              <a:tr h="360041">
                <a:tc>
                  <a:txBody>
                    <a:bodyPr/>
                    <a:lstStyle/>
                    <a:p>
                      <a:pPr algn="l" fontAlgn="t"/>
                      <a:endParaRPr lang="ru-RU" sz="10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936104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председателя представительного органа муниципального образования и главы местной администрации (исполнительно-распорядительного органа муниципального образования)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1 762 165,00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1 689 500,00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1 689 500,00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300" b="1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269 200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10 200 000,00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6 900 000,00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в сфере государственной регистрации актов гражданского состояния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2 622 300,00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2 172 300,00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2 172 300,00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непрограммные мероприятия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2 823 125,00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2 662 900,00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2 662 900,00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 (Иные бюджетные ассигнования</a:t>
                      </a:r>
                      <a:r>
                        <a:rPr lang="ru-RU" sz="13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)*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10 323 000,00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20 345 000,00</a:t>
                      </a:r>
                      <a:endParaRPr lang="ru-RU" sz="13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62812" y="5877272"/>
            <a:ext cx="89289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* под </a:t>
            </a:r>
            <a:r>
              <a:rPr lang="ru-RU" sz="1400" dirty="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утверждаемыми (утвержденными) расходами понимаются не распределенные в плановом периоде в соответствии с классификацией расходов бюджетов бюджетные ассигнования</a:t>
            </a:r>
          </a:p>
        </p:txBody>
      </p:sp>
    </p:spTree>
    <p:extLst>
      <p:ext uri="{BB962C8B-B14F-4D97-AF65-F5344CB8AC3E}">
        <p14:creationId xmlns:p14="http://schemas.microsoft.com/office/powerpoint/2010/main" val="26158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636"/>
            <a:ext cx="9144000" cy="830400"/>
          </a:xfrm>
          <a:noFill/>
        </p:spPr>
        <p:txBody>
          <a:bodyPr>
            <a:noAutofit/>
          </a:bodyPr>
          <a:lstStyle/>
          <a:p>
            <a:r>
              <a:rPr lang="ru-RU" sz="18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БЮДЖЕТНАЯ ПОЛИТИКА ДОБРИНСКОГО МУНИЦИПАЛЬНОГО РАЙОНА НА </a:t>
            </a:r>
            <a:r>
              <a:rPr lang="ru-RU" sz="20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2020, 2021, 2022</a:t>
            </a:r>
            <a:r>
              <a:rPr lang="ru-RU" sz="1800" b="1" spc="3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/>
              </a:rPr>
              <a:t> ГОДЫ</a:t>
            </a:r>
            <a:endParaRPr lang="ru-RU" sz="1800" b="1" spc="300" dirty="0">
              <a:ln w="18000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7832" y="764704"/>
            <a:ext cx="826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rgbClr val="0070C0"/>
                </a:solidFill>
              </a:rPr>
              <a:t>            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205761"/>
            <a:ext cx="82089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/>
                <a:solidFill>
                  <a:srgbClr val="0070C0"/>
                </a:solidFill>
                <a:latin typeface="Arial Black" panose="020B0A04020102020204" pitchFamily="34" charset="0"/>
              </a:rPr>
              <a:t>Основными </a:t>
            </a:r>
            <a:r>
              <a:rPr lang="ru-RU" b="1" dirty="0">
                <a:ln/>
                <a:solidFill>
                  <a:srgbClr val="0070C0"/>
                </a:solidFill>
                <a:latin typeface="Arial Black" panose="020B0A04020102020204" pitchFamily="34" charset="0"/>
              </a:rPr>
              <a:t>целями бюджетной политики Добринского муниципального района на 2020 год и на плановый период 2021 </a:t>
            </a:r>
            <a:r>
              <a:rPr lang="ru-RU" b="1" dirty="0" smtClean="0">
                <a:ln/>
                <a:solidFill>
                  <a:srgbClr val="0070C0"/>
                </a:solidFill>
                <a:latin typeface="Arial Black" panose="020B0A04020102020204" pitchFamily="34" charset="0"/>
              </a:rPr>
              <a:t>и 2022 годов</a:t>
            </a:r>
            <a:endParaRPr lang="ru-RU" b="1" dirty="0">
              <a:ln/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67543" y="692696"/>
            <a:ext cx="8208913" cy="151216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 политика муниципального образования - совокупность принимаемых решений, осуществляемых органами представительной и исполнительной власти муниципального </a:t>
            </a:r>
            <a:r>
              <a:rPr lang="ru-RU" sz="1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</a:t>
            </a:r>
            <a:r>
              <a:rPr lang="ru-RU" sz="1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мер, связанных с </a:t>
            </a:r>
            <a:r>
              <a:rPr lang="ru-RU" sz="13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определением </a:t>
            </a:r>
            <a:r>
              <a:rPr lang="ru-RU" sz="1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направлений развития бюджетных отношений и выработкой конкретных путей их использования в интересах граждан, общества и муниципального образования.</a:t>
            </a: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88528" y="3090512"/>
            <a:ext cx="1874992" cy="1665401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результативное управление бюджетными средствами при планировании и реализации муниципальных программ</a:t>
            </a: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19697" y="5050197"/>
            <a:ext cx="1872208" cy="1656184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муниципальных услуг</a:t>
            </a: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2123728" y="3090511"/>
            <a:ext cx="1872208" cy="1665402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сбалансированности и устойчивости бюджетной системы</a:t>
            </a: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4203222" y="3106099"/>
            <a:ext cx="1889684" cy="1656184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открытости и прозрачности бюджетного процесса</a:t>
            </a: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2104123" y="5050197"/>
            <a:ext cx="1856364" cy="1656184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дальнейшая реализация программно-целевых методов управления</a:t>
            </a: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4254813" y="5040979"/>
            <a:ext cx="1872208" cy="1665402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безусловное исполнение принятых обязательств</a:t>
            </a: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6372200" y="3118432"/>
            <a:ext cx="1872208" cy="1665401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бюджетных расходов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917" y="4339033"/>
            <a:ext cx="4475186" cy="251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24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7" y="167823"/>
            <a:ext cx="9144000" cy="830400"/>
          </a:xfrm>
          <a:noFill/>
        </p:spPr>
        <p:txBody>
          <a:bodyPr>
            <a:noAutofit/>
          </a:bodyPr>
          <a:lstStyle/>
          <a:p>
            <a:r>
              <a:rPr lang="ru-RU" sz="2200" b="1" spc="6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ИСТОЧНИКИ РАЗМЕЩЕНИЯ ИНФОРМАЦИИ О</a:t>
            </a:r>
            <a:br>
              <a:rPr lang="ru-RU" sz="2200" b="1" spc="6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200" b="1" spc="600" dirty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БЮДЖЕТЕ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7832" y="764704"/>
            <a:ext cx="826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rgbClr val="0070C0"/>
                </a:solidFill>
              </a:rPr>
              <a:t>            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880420022"/>
              </p:ext>
            </p:extLst>
          </p:nvPr>
        </p:nvGraphicFramePr>
        <p:xfrm>
          <a:off x="179512" y="839036"/>
          <a:ext cx="8856984" cy="2229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711869239"/>
              </p:ext>
            </p:extLst>
          </p:nvPr>
        </p:nvGraphicFramePr>
        <p:xfrm>
          <a:off x="611560" y="3789040"/>
          <a:ext cx="7920880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1675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489373" y="839036"/>
            <a:ext cx="1656184" cy="2880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7832" y="764704"/>
            <a:ext cx="826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rgbClr val="0070C0"/>
                </a:solidFill>
              </a:rPr>
              <a:t>            </a:t>
            </a:r>
            <a:endParaRPr lang="ru-RU" b="1" i="1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5730" y="2204864"/>
            <a:ext cx="7439633" cy="4524315"/>
          </a:xfrm>
          <a:prstGeom prst="rect">
            <a:avLst/>
          </a:prstGeom>
          <a:scene3d>
            <a:camera prst="perspectiveRelaxedModerately">
              <a:rot lat="0" lon="0" rev="0"/>
            </a:camera>
            <a:lightRig rig="threePt" dir="t"/>
          </a:scene3d>
          <a:sp3d z="82550"/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</a:bodyPr>
          <a:lstStyle/>
          <a:p>
            <a:pPr algn="ctr"/>
            <a:r>
              <a:rPr lang="ru-RU" sz="1600" b="1" dirty="0">
                <a:ln/>
                <a:solidFill>
                  <a:srgbClr val="002060"/>
                </a:solidFill>
              </a:rPr>
              <a:t>Управлением 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финансов Администрации 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Добринского </a:t>
            </a:r>
            <a:r>
              <a:rPr lang="ru-RU" sz="1600" b="1" dirty="0">
                <a:ln/>
                <a:solidFill>
                  <a:srgbClr val="002060"/>
                </a:solidFill>
              </a:rPr>
              <a:t>муниципального 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района </a:t>
            </a:r>
            <a:r>
              <a:rPr lang="ru-RU" sz="1600" b="1" dirty="0">
                <a:ln/>
                <a:solidFill>
                  <a:srgbClr val="002060"/>
                </a:solidFill>
              </a:rPr>
              <a:t>Липецкой 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области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подготовлена 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презентация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«Бюджет для 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граждан».</a:t>
            </a:r>
            <a:endParaRPr lang="ru-RU" sz="1600" b="1" dirty="0" smtClean="0">
              <a:ln/>
              <a:solidFill>
                <a:srgbClr val="002060"/>
              </a:solidFill>
            </a:endParaRP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В настоящем документе мы постарались в доступной и понятной форме изложить принципы формирования бюджета нашего района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,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а также показать на какие цели и в каких объемах направляются бюджетные средства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,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что позволит всем заинтересованным жителям Добринского района принять активное 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участие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в обсуждении проектов бюджета на последующие 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годы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и итогах их исполнения. </a:t>
            </a:r>
            <a:endParaRPr lang="ru-RU" sz="1600" b="1" dirty="0" smtClean="0">
              <a:ln/>
              <a:solidFill>
                <a:srgbClr val="002060"/>
              </a:solidFill>
            </a:endParaRP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Информация </a:t>
            </a:r>
            <a:r>
              <a:rPr lang="ru-RU" sz="1600" b="1" dirty="0">
                <a:ln/>
                <a:solidFill>
                  <a:srgbClr val="002060"/>
                </a:solidFill>
              </a:rPr>
              <a:t>для контактов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Адрес: 399430, Липецкая область, п. Добринка, ул. Октябрьская, 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д.25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Телефон: 47462 (2-17-58</a:t>
            </a:r>
            <a:r>
              <a:rPr lang="ru-RU" sz="1600" b="1" dirty="0" smtClean="0">
                <a:ln/>
                <a:solidFill>
                  <a:srgbClr val="002060"/>
                </a:solidFill>
              </a:rPr>
              <a:t>)</a:t>
            </a: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E-mail: </a:t>
            </a:r>
            <a:r>
              <a:rPr lang="ru-RU" sz="1600" b="1" dirty="0" smtClean="0">
                <a:ln/>
                <a:solidFill>
                  <a:srgbClr val="002060"/>
                </a:solidFill>
                <a:hlinkClick r:id="rId2"/>
              </a:rPr>
              <a:t>dobrinka@fin.lipetsk.ru</a:t>
            </a:r>
            <a:endParaRPr lang="ru-RU" sz="1600" b="1" dirty="0" smtClean="0">
              <a:ln/>
              <a:solidFill>
                <a:srgbClr val="002060"/>
              </a:solidFill>
            </a:endParaRPr>
          </a:p>
          <a:p>
            <a:pPr algn="ctr"/>
            <a:r>
              <a:rPr lang="ru-RU" sz="1600" b="1" dirty="0" smtClean="0">
                <a:ln/>
                <a:solidFill>
                  <a:srgbClr val="002060"/>
                </a:solidFill>
              </a:rPr>
              <a:t> </a:t>
            </a:r>
            <a:r>
              <a:rPr lang="ru-RU" sz="1600" b="1" dirty="0">
                <a:ln/>
                <a:solidFill>
                  <a:srgbClr val="002060"/>
                </a:solidFill>
              </a:rPr>
              <a:t>Руководитель управления финансов </a:t>
            </a:r>
            <a:endParaRPr lang="ru-RU" sz="1600" b="1" dirty="0" smtClean="0">
              <a:ln/>
              <a:solidFill>
                <a:srgbClr val="002060"/>
              </a:solidFill>
            </a:endParaRPr>
          </a:p>
          <a:p>
            <a:pPr algn="ctr"/>
            <a:r>
              <a:rPr lang="ru-RU" sz="1600" b="1" dirty="0" err="1" smtClean="0">
                <a:ln/>
                <a:solidFill>
                  <a:srgbClr val="002060"/>
                </a:solidFill>
              </a:rPr>
              <a:t>В.Т.Неворова</a:t>
            </a:r>
            <a:endParaRPr lang="ru-RU" sz="1600" b="1" dirty="0">
              <a:ln/>
              <a:solidFill>
                <a:srgbClr val="00206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6230"/>
            <a:ext cx="6120680" cy="217265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77432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ample 3">
    <a:dk1>
      <a:srgbClr val="000000"/>
    </a:dk1>
    <a:lt1>
      <a:srgbClr val="FFFFFF"/>
    </a:lt1>
    <a:dk2>
      <a:srgbClr val="1B4E63"/>
    </a:dk2>
    <a:lt2>
      <a:srgbClr val="DDDDDD"/>
    </a:lt2>
    <a:accent1>
      <a:srgbClr val="328C83"/>
    </a:accent1>
    <a:accent2>
      <a:srgbClr val="DC8300"/>
    </a:accent2>
    <a:accent3>
      <a:srgbClr val="FFFFFF"/>
    </a:accent3>
    <a:accent4>
      <a:srgbClr val="000000"/>
    </a:accent4>
    <a:accent5>
      <a:srgbClr val="ADC5C1"/>
    </a:accent5>
    <a:accent6>
      <a:srgbClr val="C77600"/>
    </a:accent6>
    <a:hlink>
      <a:srgbClr val="9DC03C"/>
    </a:hlink>
    <a:folHlink>
      <a:srgbClr val="2F87D7"/>
    </a:folHlink>
  </a:clrScheme>
  <a:fontScheme name="sampl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sample 3">
    <a:dk1>
      <a:srgbClr val="000000"/>
    </a:dk1>
    <a:lt1>
      <a:srgbClr val="FFFFFF"/>
    </a:lt1>
    <a:dk2>
      <a:srgbClr val="1B4E63"/>
    </a:dk2>
    <a:lt2>
      <a:srgbClr val="DDDDDD"/>
    </a:lt2>
    <a:accent1>
      <a:srgbClr val="328C83"/>
    </a:accent1>
    <a:accent2>
      <a:srgbClr val="DC8300"/>
    </a:accent2>
    <a:accent3>
      <a:srgbClr val="FFFFFF"/>
    </a:accent3>
    <a:accent4>
      <a:srgbClr val="000000"/>
    </a:accent4>
    <a:accent5>
      <a:srgbClr val="ADC5C1"/>
    </a:accent5>
    <a:accent6>
      <a:srgbClr val="C77600"/>
    </a:accent6>
    <a:hlink>
      <a:srgbClr val="9DC03C"/>
    </a:hlink>
    <a:folHlink>
      <a:srgbClr val="2F87D7"/>
    </a:folHlink>
  </a:clrScheme>
  <a:fontScheme name="sampl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sample 3">
    <a:dk1>
      <a:srgbClr val="000000"/>
    </a:dk1>
    <a:lt1>
      <a:srgbClr val="FFFFFF"/>
    </a:lt1>
    <a:dk2>
      <a:srgbClr val="1B4E63"/>
    </a:dk2>
    <a:lt2>
      <a:srgbClr val="DDDDDD"/>
    </a:lt2>
    <a:accent1>
      <a:srgbClr val="328C83"/>
    </a:accent1>
    <a:accent2>
      <a:srgbClr val="DC8300"/>
    </a:accent2>
    <a:accent3>
      <a:srgbClr val="FFFFFF"/>
    </a:accent3>
    <a:accent4>
      <a:srgbClr val="000000"/>
    </a:accent4>
    <a:accent5>
      <a:srgbClr val="ADC5C1"/>
    </a:accent5>
    <a:accent6>
      <a:srgbClr val="C77600"/>
    </a:accent6>
    <a:hlink>
      <a:srgbClr val="9DC03C"/>
    </a:hlink>
    <a:folHlink>
      <a:srgbClr val="2F87D7"/>
    </a:folHlink>
  </a:clrScheme>
  <a:fontScheme name="sampl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sample 3">
    <a:dk1>
      <a:srgbClr val="000000"/>
    </a:dk1>
    <a:lt1>
      <a:srgbClr val="FFFFFF"/>
    </a:lt1>
    <a:dk2>
      <a:srgbClr val="1B4E63"/>
    </a:dk2>
    <a:lt2>
      <a:srgbClr val="DDDDDD"/>
    </a:lt2>
    <a:accent1>
      <a:srgbClr val="328C83"/>
    </a:accent1>
    <a:accent2>
      <a:srgbClr val="DC8300"/>
    </a:accent2>
    <a:accent3>
      <a:srgbClr val="FFFFFF"/>
    </a:accent3>
    <a:accent4>
      <a:srgbClr val="000000"/>
    </a:accent4>
    <a:accent5>
      <a:srgbClr val="ADC5C1"/>
    </a:accent5>
    <a:accent6>
      <a:srgbClr val="C77600"/>
    </a:accent6>
    <a:hlink>
      <a:srgbClr val="9DC03C"/>
    </a:hlink>
    <a:folHlink>
      <a:srgbClr val="2F87D7"/>
    </a:folHlink>
  </a:clrScheme>
  <a:fontScheme name="sampl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sample 3">
    <a:dk1>
      <a:srgbClr val="000000"/>
    </a:dk1>
    <a:lt1>
      <a:srgbClr val="FFFFFF"/>
    </a:lt1>
    <a:dk2>
      <a:srgbClr val="1B4E63"/>
    </a:dk2>
    <a:lt2>
      <a:srgbClr val="DDDDDD"/>
    </a:lt2>
    <a:accent1>
      <a:srgbClr val="328C83"/>
    </a:accent1>
    <a:accent2>
      <a:srgbClr val="DC8300"/>
    </a:accent2>
    <a:accent3>
      <a:srgbClr val="FFFFFF"/>
    </a:accent3>
    <a:accent4>
      <a:srgbClr val="000000"/>
    </a:accent4>
    <a:accent5>
      <a:srgbClr val="ADC5C1"/>
    </a:accent5>
    <a:accent6>
      <a:srgbClr val="C77600"/>
    </a:accent6>
    <a:hlink>
      <a:srgbClr val="9DC03C"/>
    </a:hlink>
    <a:folHlink>
      <a:srgbClr val="2F87D7"/>
    </a:folHlink>
  </a:clrScheme>
  <a:fontScheme name="sampl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sample 3">
    <a:dk1>
      <a:srgbClr val="000000"/>
    </a:dk1>
    <a:lt1>
      <a:srgbClr val="FFFFFF"/>
    </a:lt1>
    <a:dk2>
      <a:srgbClr val="1B4E63"/>
    </a:dk2>
    <a:lt2>
      <a:srgbClr val="DDDDDD"/>
    </a:lt2>
    <a:accent1>
      <a:srgbClr val="328C83"/>
    </a:accent1>
    <a:accent2>
      <a:srgbClr val="DC8300"/>
    </a:accent2>
    <a:accent3>
      <a:srgbClr val="FFFFFF"/>
    </a:accent3>
    <a:accent4>
      <a:srgbClr val="000000"/>
    </a:accent4>
    <a:accent5>
      <a:srgbClr val="ADC5C1"/>
    </a:accent5>
    <a:accent6>
      <a:srgbClr val="C77600"/>
    </a:accent6>
    <a:hlink>
      <a:srgbClr val="9DC03C"/>
    </a:hlink>
    <a:folHlink>
      <a:srgbClr val="2F87D7"/>
    </a:folHlink>
  </a:clrScheme>
  <a:fontScheme name="sampl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sample 3">
    <a:dk1>
      <a:srgbClr val="000000"/>
    </a:dk1>
    <a:lt1>
      <a:srgbClr val="FFFFFF"/>
    </a:lt1>
    <a:dk2>
      <a:srgbClr val="1B4E63"/>
    </a:dk2>
    <a:lt2>
      <a:srgbClr val="DDDDDD"/>
    </a:lt2>
    <a:accent1>
      <a:srgbClr val="328C83"/>
    </a:accent1>
    <a:accent2>
      <a:srgbClr val="DC8300"/>
    </a:accent2>
    <a:accent3>
      <a:srgbClr val="FFFFFF"/>
    </a:accent3>
    <a:accent4>
      <a:srgbClr val="000000"/>
    </a:accent4>
    <a:accent5>
      <a:srgbClr val="ADC5C1"/>
    </a:accent5>
    <a:accent6>
      <a:srgbClr val="C77600"/>
    </a:accent6>
    <a:hlink>
      <a:srgbClr val="9DC03C"/>
    </a:hlink>
    <a:folHlink>
      <a:srgbClr val="2F87D7"/>
    </a:folHlink>
  </a:clrScheme>
  <a:fontScheme name="sampl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sample 3">
    <a:dk1>
      <a:srgbClr val="000000"/>
    </a:dk1>
    <a:lt1>
      <a:srgbClr val="FFFFFF"/>
    </a:lt1>
    <a:dk2>
      <a:srgbClr val="1B4E63"/>
    </a:dk2>
    <a:lt2>
      <a:srgbClr val="DDDDDD"/>
    </a:lt2>
    <a:accent1>
      <a:srgbClr val="328C83"/>
    </a:accent1>
    <a:accent2>
      <a:srgbClr val="DC8300"/>
    </a:accent2>
    <a:accent3>
      <a:srgbClr val="FFFFFF"/>
    </a:accent3>
    <a:accent4>
      <a:srgbClr val="000000"/>
    </a:accent4>
    <a:accent5>
      <a:srgbClr val="ADC5C1"/>
    </a:accent5>
    <a:accent6>
      <a:srgbClr val="C77600"/>
    </a:accent6>
    <a:hlink>
      <a:srgbClr val="9DC03C"/>
    </a:hlink>
    <a:folHlink>
      <a:srgbClr val="2F87D7"/>
    </a:folHlink>
  </a:clrScheme>
  <a:fontScheme name="sampl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3943</TotalTime>
  <Words>2001</Words>
  <Application>Microsoft Office PowerPoint</Application>
  <PresentationFormat>Экран (4:3)</PresentationFormat>
  <Paragraphs>372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БЮДЖЕТ ДЛЯ ГРАЖДАН</vt:lpstr>
      <vt:lpstr>ВСТУПЛЕНИЕ</vt:lpstr>
      <vt:lpstr>ДОБРИНСКИЙ МУНИЦИПАЛЬНЫЙ РАЙОН</vt:lpstr>
      <vt:lpstr>Презентация PowerPoint</vt:lpstr>
      <vt:lpstr>Бюджет – это план доходов и расходов на определенный период</vt:lpstr>
      <vt:lpstr>ЭТАПЫ БЮДЖЕТНОГО ПРОЦЕССА ДОБРИНСКОГО МУНИЦИПАЛЬНОГО РАЙОНА</vt:lpstr>
      <vt:lpstr>ОСНОВНЫЕ ПАРАМЕТРЫ БЮДЖЕТА ДОБРИНСКОГО МУНИЦИПАЛЬНОГО РАЙОНА НА 2020 ГОД И НА ПЛАНОВЫЙ ПЕРИОД 2021, 2022 ГОДОВ (тыс. руб.)</vt:lpstr>
      <vt:lpstr>ДОХОДЫ БЮДЖЕТА</vt:lpstr>
      <vt:lpstr>Общий объем доходов бюджета Добринского муниципального района на 2020 год и плановый период 2021,2022 годов</vt:lpstr>
      <vt:lpstr>СТРУКТУРА НАЛОГОВЫХ ДОХОДОВ БЮДЖЕТОВ НА 2020, 2021, 2022 ГОДЫ</vt:lpstr>
      <vt:lpstr>СТРУКТУРА НЕНАЛОГОВЫХ ДОХОДОВ БЮДЖЕТОВ НА 2020, 2021, 2022 ГОДЫ</vt:lpstr>
      <vt:lpstr>БЕЗВОЗМЕЗДНЫЕ ПОСТУПЛЕНИЯ</vt:lpstr>
      <vt:lpstr>СТРУКТУРА МЕЖБЮДЖЕТНЫХ ТРАНСФЕРТОВ НА 2020, 2021, 2022 ГОДЫ</vt:lpstr>
      <vt:lpstr>РАСХОДЫ БЮДЖЕТА</vt:lpstr>
      <vt:lpstr>Структура расходов бюджета муниципального образования Добринский район на 2020 год и плановый период 2021 и 2022 годов</vt:lpstr>
      <vt:lpstr>СТРУКТУРА РАСХОДОВ БЮДЖЕТА ПО ПРОГРАММНЫМ И НЕПРОГРАММНЫМ НАПРАВЛЕНИЯМ ДЕЯТЕЛЬНОСТИ В 2020-2022 гг.</vt:lpstr>
      <vt:lpstr>МУНИЦИПАЛЬНЫЕ ПРОГРАММЫ ДОБРИНСКОГО МУНИЦИПАЛЬНОГО РАЙОНА</vt:lpstr>
      <vt:lpstr>МУНИЦИПАЛЬНЫЕ ПРОГРАММЫ ДОБРИНСКОГО МУНИЦИПАЛЬНОГО РАЙОНА</vt:lpstr>
      <vt:lpstr>НЕПРОГРАММНЫЕ РАСХОДЫ ДОБРИНСКОГО МУНИЦИПАЛЬНОГО РАЙОНА НА 2020 год и плановый период 2021, 2022 годов</vt:lpstr>
      <vt:lpstr>БЮДЖЕТНАЯ ПОЛИТИКА ДОБРИНСКОГО МУНИЦИПАЛЬНОГО РАЙОНА НА 2020, 2021, 2022 ГОДЫ</vt:lpstr>
      <vt:lpstr>ИСТОЧНИКИ РАЗМЕЩЕНИЯ ИНФОРМАЦИИ О БЮДЖЕТЕ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Lenka Malyhina</cp:lastModifiedBy>
  <cp:revision>213</cp:revision>
  <dcterms:modified xsi:type="dcterms:W3CDTF">2020-01-22T07:24:30Z</dcterms:modified>
</cp:coreProperties>
</file>