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59" r:id="rId4"/>
    <p:sldId id="258" r:id="rId5"/>
    <p:sldId id="263" r:id="rId6"/>
    <p:sldId id="264" r:id="rId7"/>
    <p:sldId id="261" r:id="rId8"/>
    <p:sldId id="269" r:id="rId9"/>
    <p:sldId id="260" r:id="rId10"/>
    <p:sldId id="265" r:id="rId11"/>
    <p:sldId id="288" r:id="rId12"/>
    <p:sldId id="268" r:id="rId13"/>
    <p:sldId id="270" r:id="rId14"/>
    <p:sldId id="266" r:id="rId15"/>
    <p:sldId id="267" r:id="rId16"/>
    <p:sldId id="276" r:id="rId17"/>
    <p:sldId id="277" r:id="rId18"/>
    <p:sldId id="278" r:id="rId19"/>
    <p:sldId id="272" r:id="rId20"/>
    <p:sldId id="281" r:id="rId21"/>
    <p:sldId id="286" r:id="rId22"/>
    <p:sldId id="287" r:id="rId23"/>
    <p:sldId id="282" r:id="rId24"/>
    <p:sldId id="280" r:id="rId25"/>
    <p:sldId id="283" r:id="rId26"/>
    <p:sldId id="275" r:id="rId27"/>
    <p:sldId id="274" r:id="rId28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83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5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0200381291605002E-3"/>
          <c:y val="5.8045065324104465E-2"/>
          <c:w val="0.96818942480237768"/>
          <c:h val="0.9419549346758960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8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85000"/>
                      <a:satMod val="130000"/>
                    </a:schemeClr>
                  </a:gs>
                  <a:gs pos="34000">
                    <a:schemeClr val="accent1">
                      <a:shade val="87000"/>
                      <a:satMod val="125000"/>
                    </a:schemeClr>
                  </a:gs>
                  <a:gs pos="70000">
                    <a:schemeClr val="accent1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1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  <c:extLst>
              <c:ext xmlns:c16="http://schemas.microsoft.com/office/drawing/2014/chart" uri="{C3380CC4-5D6E-409C-BE32-E72D297353CC}">
                <c16:uniqueId val="{00000001-7105-4C33-AD3C-738926D418F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85000"/>
                      <a:satMod val="130000"/>
                    </a:schemeClr>
                  </a:gs>
                  <a:gs pos="34000">
                    <a:schemeClr val="accent2">
                      <a:shade val="87000"/>
                      <a:satMod val="125000"/>
                    </a:schemeClr>
                  </a:gs>
                  <a:gs pos="70000">
                    <a:schemeClr val="accent2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2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  <c:extLst>
              <c:ext xmlns:c16="http://schemas.microsoft.com/office/drawing/2014/chart" uri="{C3380CC4-5D6E-409C-BE32-E72D297353CC}">
                <c16:uniqueId val="{00000003-7105-4C33-AD3C-738926D418F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85000"/>
                      <a:satMod val="130000"/>
                    </a:schemeClr>
                  </a:gs>
                  <a:gs pos="34000">
                    <a:schemeClr val="accent3">
                      <a:shade val="87000"/>
                      <a:satMod val="125000"/>
                    </a:schemeClr>
                  </a:gs>
                  <a:gs pos="70000">
                    <a:schemeClr val="accent3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3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  <c:extLst>
              <c:ext xmlns:c16="http://schemas.microsoft.com/office/drawing/2014/chart" uri="{C3380CC4-5D6E-409C-BE32-E72D297353CC}">
                <c16:uniqueId val="{00000005-7105-4C33-AD3C-738926D418F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85000"/>
                      <a:satMod val="130000"/>
                    </a:schemeClr>
                  </a:gs>
                  <a:gs pos="34000">
                    <a:schemeClr val="accent4">
                      <a:shade val="87000"/>
                      <a:satMod val="125000"/>
                    </a:schemeClr>
                  </a:gs>
                  <a:gs pos="70000">
                    <a:schemeClr val="accent4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4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  <c:extLst>
              <c:ext xmlns:c16="http://schemas.microsoft.com/office/drawing/2014/chart" uri="{C3380CC4-5D6E-409C-BE32-E72D297353CC}">
                <c16:uniqueId val="{00000007-7105-4C33-AD3C-738926D418F7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85000"/>
                      <a:satMod val="130000"/>
                    </a:schemeClr>
                  </a:gs>
                  <a:gs pos="34000">
                    <a:schemeClr val="accent5">
                      <a:shade val="87000"/>
                      <a:satMod val="125000"/>
                    </a:schemeClr>
                  </a:gs>
                  <a:gs pos="70000">
                    <a:schemeClr val="accent5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5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  <c:extLst>
              <c:ext xmlns:c16="http://schemas.microsoft.com/office/drawing/2014/chart" uri="{C3380CC4-5D6E-409C-BE32-E72D297353CC}">
                <c16:uniqueId val="{00000009-4195-433F-905E-7C1E881484AA}"/>
              </c:ext>
            </c:extLst>
          </c:dPt>
          <c:dLbls>
            <c:dLbl>
              <c:idx val="0"/>
              <c:layout>
                <c:manualLayout>
                  <c:x val="0.18552913918588562"/>
                  <c:y val="-0.25261458392233915"/>
                </c:manualLayout>
              </c:layout>
              <c:tx>
                <c:rich>
                  <a:bodyPr/>
                  <a:lstStyle/>
                  <a:p>
                    <a:fld id="{67455312-8996-4F7E-B371-CCD8835D2077}" type="CATEGORYNAME">
                      <a:rPr lang="ru-RU" dirty="0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3D0F66DD-F37B-4B56-AE5D-AFBB34CDE221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err="1"/>
                      <a:t>тыс.руб</a:t>
                    </a:r>
                    <a:r>
                      <a:rPr lang="ru-RU" baseline="0" dirty="0"/>
                      <a:t>
</a:t>
                    </a:r>
                    <a:fld id="{E84C76E7-9A6E-4676-AA03-AC3541D9659C}" type="PERCENTAGE">
                      <a:rPr lang="ru-RU" baseline="0" dirty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105-4C33-AD3C-738926D418F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16D4EA0-460E-4621-8A54-716F3A88B1B2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
</a:t>
                    </a:r>
                    <a:fld id="{7EC3D1EA-2149-4A1C-9FF2-715421B7AFCC}" type="VALUE">
                      <a:rPr lang="ru-RU" baseline="0" smtClean="0"/>
                      <a:pPr/>
                      <a:t>[ЗНАЧЕНИЕ]</a:t>
                    </a:fld>
                    <a:r>
                      <a:rPr lang="ru-RU" baseline="0"/>
                      <a:t>тыс.руб
</a:t>
                    </a:r>
                    <a:fld id="{89F0C4EB-282B-43F8-9FB0-A47FCDA2B8EA}" type="PERCENTAGE">
                      <a:rPr lang="ru-RU" baseline="0"/>
                      <a:pPr/>
                      <a:t>[ПРОЦЕНТ]</a:t>
                    </a:fld>
                    <a:endParaRPr lang="ru-RU" baseline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105-4C33-AD3C-738926D418F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93B1DCC-77FB-4E0C-B796-4859F6D8E85B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
</a:t>
                    </a:r>
                    <a:fld id="{E2116464-20A9-4F80-968F-07A064437307}" type="VALUE">
                      <a:rPr lang="ru-RU" baseline="0" smtClean="0"/>
                      <a:pPr/>
                      <a:t>[ЗНАЧЕНИЕ]</a:t>
                    </a:fld>
                    <a:r>
                      <a:rPr lang="ru-RU" baseline="0"/>
                      <a:t>тыс.руб
</a:t>
                    </a:r>
                    <a:fld id="{D88ED05E-C3DA-4BB4-A5ED-247B88A19680}" type="PERCENTAGE">
                      <a:rPr lang="ru-RU" baseline="0"/>
                      <a:pPr/>
                      <a:t>[ПРОЦЕНТ]</a:t>
                    </a:fld>
                    <a:endParaRPr lang="ru-RU" baseline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105-4C33-AD3C-738926D418F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3B24216-895B-4648-8792-B19A3ECB8228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
</a:t>
                    </a:r>
                    <a:fld id="{EC5E5EAF-5B8B-4BE3-B42A-297417BCA2BC}" type="VALUE">
                      <a:rPr lang="ru-RU" baseline="0" smtClean="0"/>
                      <a:pPr/>
                      <a:t>[ЗНАЧЕНИЕ]</a:t>
                    </a:fld>
                    <a:r>
                      <a:rPr lang="ru-RU" baseline="0"/>
                      <a:t>тыс.руб</a:t>
                    </a:r>
                    <a:r>
                      <a:rPr lang="ru-RU" baseline="0" dirty="0"/>
                      <a:t>
</a:t>
                    </a:r>
                    <a:fld id="{E99BFE05-6A95-4A2E-8B3E-EEB13E088A2E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105-4C33-AD3C-738926D418F7}"/>
                </c:ext>
              </c:extLst>
            </c:dLbl>
            <c:dLbl>
              <c:idx val="4"/>
              <c:layout>
                <c:manualLayout>
                  <c:x val="-0.19359704196465424"/>
                  <c:y val="2.5688928319212385E-2"/>
                </c:manualLayout>
              </c:layout>
              <c:tx>
                <c:rich>
                  <a:bodyPr/>
                  <a:lstStyle/>
                  <a:p>
                    <a:fld id="{BA828007-4C56-4376-BF4A-375BC5369534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1832A1C1-E539-4D72-8B87-B1D38D008ABE}" type="VALUE">
                      <a:rPr lang="ru-RU" baseline="0" smtClean="0"/>
                      <a:pPr/>
                      <a:t>[ЗНАЧЕНИЕ]</a:t>
                    </a:fld>
                    <a:r>
                      <a:rPr lang="ru-RU" baseline="0" dirty="0" err="1"/>
                      <a:t>тыс.руб</a:t>
                    </a:r>
                    <a:r>
                      <a:rPr lang="ru-RU" baseline="0" dirty="0"/>
                      <a:t>
</a:t>
                    </a:r>
                    <a:fld id="{CEA1A1BA-FE74-4AF4-8404-294727EB00D2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195-433F-905E-7C1E881484AA}"/>
                </c:ext>
              </c:extLst>
            </c:dLbl>
            <c:dLbl>
              <c:idx val="8"/>
              <c:layout>
                <c:manualLayout>
                  <c:x val="-0.14193449045371176"/>
                  <c:y val="-1.1543930746595918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105-4C33-AD3C-738926D418F7}"/>
                </c:ext>
              </c:extLst>
            </c:dLbl>
            <c:dLbl>
              <c:idx val="9"/>
              <c:layout>
                <c:manualLayout>
                  <c:x val="1.0035772052282755E-2"/>
                  <c:y val="6.2337226031618453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105-4C33-AD3C-738926D418F7}"/>
                </c:ext>
              </c:extLst>
            </c:dLbl>
            <c:dLbl>
              <c:idx val="10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105-4C33-AD3C-738926D418F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5"/>
                <c:pt idx="0">
                  <c:v>Налог на доходы физических лиц</c:v>
                </c:pt>
                <c:pt idx="1">
                  <c:v>Акцизы по подакцизным товарам</c:v>
                </c:pt>
                <c:pt idx="2">
                  <c:v>Прочие доходы</c:v>
                </c:pt>
                <c:pt idx="3">
                  <c:v>Налоги на совокупный доход</c:v>
                </c:pt>
                <c:pt idx="4">
                  <c:v>Доходы от использования  имущества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5"/>
                <c:pt idx="0">
                  <c:v>192232.7</c:v>
                </c:pt>
                <c:pt idx="1">
                  <c:v>57851.199999999997</c:v>
                </c:pt>
                <c:pt idx="2">
                  <c:v>15508.9</c:v>
                </c:pt>
                <c:pt idx="3">
                  <c:v>11277.5</c:v>
                </c:pt>
                <c:pt idx="4">
                  <c:v>173247.1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105-4C33-AD3C-738926D418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335967437340715"/>
          <c:y val="2.6862015814864793E-2"/>
          <c:w val="0.85589357853113579"/>
          <c:h val="0.54343109021847991"/>
        </c:manualLayout>
      </c:layout>
      <c:bar3DChart>
        <c:barDir val="col"/>
        <c:grouping val="standard"/>
        <c:varyColors val="0"/>
        <c:ser>
          <c:idx val="2"/>
          <c:order val="0"/>
          <c:tx>
            <c:strRef>
              <c:f>Лист1!$D$1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15619092015642E-2"/>
                  <c:y val="9.3355015709554151E-2"/>
                </c:manualLayout>
              </c:layout>
              <c:tx>
                <c:rich>
                  <a:bodyPr/>
                  <a:lstStyle/>
                  <a:p>
                    <a:fld id="{DC63CE90-B676-4FB1-8229-527D8FA9F8FA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0780-4B07-85AA-45DA51C6D49E}"/>
                </c:ext>
              </c:extLst>
            </c:dLbl>
            <c:dLbl>
              <c:idx val="1"/>
              <c:layout>
                <c:manualLayout>
                  <c:x val="1.196017356377857E-2"/>
                  <c:y val="7.7017887960382184E-2"/>
                </c:manualLayout>
              </c:layout>
              <c:tx>
                <c:rich>
                  <a:bodyPr/>
                  <a:lstStyle/>
                  <a:p>
                    <a:fld id="{0CEAE9B8-9B50-43A4-9399-49D39217B7B2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780-4B07-85AA-45DA51C6D49E}"/>
                </c:ext>
              </c:extLst>
            </c:dLbl>
            <c:dLbl>
              <c:idx val="2"/>
              <c:layout>
                <c:manualLayout>
                  <c:x val="1.4352255363831739E-2"/>
                  <c:y val="9.6855828798662502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fld id="{2B8F742A-B2B5-4FAA-AF28-B7CFBF66046D}" type="VALUE">
                      <a:rPr lang="en-US" smtClean="0"/>
                      <a:pPr>
                        <a:defRPr/>
                      </a:pPr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290665178708068E-2"/>
                      <c:h val="5.128700364029430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780-4B07-85AA-45DA51C6D49E}"/>
                </c:ext>
              </c:extLst>
            </c:dLbl>
            <c:dLbl>
              <c:idx val="3"/>
              <c:layout>
                <c:manualLayout>
                  <c:x val="1.4352208276534282E-2"/>
                  <c:y val="0.10035664188777069"/>
                </c:manualLayout>
              </c:layout>
              <c:tx>
                <c:rich>
                  <a:bodyPr/>
                  <a:lstStyle/>
                  <a:p>
                    <a:fld id="{DB1419EE-C27B-44D3-850B-4B09D4193CA8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780-4B07-85AA-45DA51C6D49E}"/>
                </c:ext>
              </c:extLst>
            </c:dLbl>
            <c:dLbl>
              <c:idx val="4"/>
              <c:layout>
                <c:manualLayout>
                  <c:x val="1.4352255363831778E-2"/>
                  <c:y val="9.802276649503186E-2"/>
                </c:manualLayout>
              </c:layout>
              <c:tx>
                <c:rich>
                  <a:bodyPr/>
                  <a:lstStyle/>
                  <a:p>
                    <a:fld id="{7F1EF609-8EF8-4704-A2CB-06EB8D22AD08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141115921863329E-2"/>
                      <c:h val="5.828862981851086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780-4B07-85AA-45DA51C6D49E}"/>
                </c:ext>
              </c:extLst>
            </c:dLbl>
            <c:dLbl>
              <c:idx val="5"/>
              <c:layout>
                <c:manualLayout>
                  <c:x val="1.315619092015642E-2"/>
                  <c:y val="0.12136152042242043"/>
                </c:manualLayout>
              </c:layout>
              <c:tx>
                <c:rich>
                  <a:bodyPr/>
                  <a:lstStyle/>
                  <a:p>
                    <a:fld id="{A851118C-B1BA-4DB1-8DF6-395D647BA5BB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780-4B07-85AA-45DA51C6D49E}"/>
                </c:ext>
              </c:extLst>
            </c:dLbl>
            <c:dLbl>
              <c:idx val="6"/>
              <c:layout>
                <c:manualLayout>
                  <c:x val="1.4352208276534193E-2"/>
                  <c:y val="0.17970840524089182"/>
                </c:manualLayout>
              </c:layout>
              <c:tx>
                <c:rich>
                  <a:bodyPr/>
                  <a:lstStyle/>
                  <a:p>
                    <a:fld id="{EFCC98D0-E3DE-41E2-86CC-78725FA49F10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0780-4B07-85AA-45DA51C6D49E}"/>
                </c:ext>
              </c:extLst>
            </c:dLbl>
            <c:dLbl>
              <c:idx val="7"/>
              <c:layout>
                <c:manualLayout>
                  <c:x val="1.7940260345667945E-2"/>
                  <c:y val="0.16803902827719749"/>
                </c:manualLayout>
              </c:layout>
              <c:tx>
                <c:rich>
                  <a:bodyPr/>
                  <a:lstStyle/>
                  <a:p>
                    <a:fld id="{272E2B67-6343-4229-9E3E-5AB4F3D81BB6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780-4B07-85AA-45DA51C6D49E}"/>
                </c:ext>
              </c:extLst>
            </c:dLbl>
            <c:dLbl>
              <c:idx val="8"/>
              <c:layout>
                <c:manualLayout>
                  <c:x val="1.9734333467532134E-2"/>
                  <c:y val="0.10035664188777073"/>
                </c:manualLayout>
              </c:layout>
              <c:tx>
                <c:rich>
                  <a:bodyPr/>
                  <a:lstStyle/>
                  <a:p>
                    <a:fld id="{CFA11F03-C934-42EB-A446-F17990463D79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579618734152173E-2"/>
                      <c:h val="5.828862981851086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0780-4B07-85AA-45DA51C6D49E}"/>
                </c:ext>
              </c:extLst>
            </c:dLbl>
            <c:dLbl>
              <c:idx val="9"/>
              <c:layout>
                <c:manualLayout>
                  <c:x val="1.5548225632912145E-2"/>
                  <c:y val="0.10502439267324845"/>
                </c:manualLayout>
              </c:layout>
              <c:tx>
                <c:rich>
                  <a:bodyPr/>
                  <a:lstStyle/>
                  <a:p>
                    <a:fld id="{F900C4AF-7D4B-4DA3-A7A4-93D3CA8C4493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780-4B07-85AA-45DA51C6D49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Лист1!$A$2:$A$11</c:f>
              <c:strCache>
                <c:ptCount val="10"/>
                <c:pt idx="0">
                  <c:v>Налог на доходы физических лиц</c:v>
                </c:pt>
                <c:pt idx="1">
                  <c:v>Налоги на совокупный доход</c:v>
                </c:pt>
                <c:pt idx="2">
                  <c:v>Акцизы по подакцизным товарам</c:v>
                </c:pt>
                <c:pt idx="3">
                  <c:v>Государственная пошлина</c:v>
                </c:pt>
                <c:pt idx="4">
                  <c:v>Доходы от использования имущества</c:v>
                </c:pt>
                <c:pt idx="5">
                  <c:v>Плата за негативное воздействие на окружающую среду</c:v>
                </c:pt>
                <c:pt idx="6">
                  <c:v>Доходы от оказания платных услуг и компенсации затрат государства</c:v>
                </c:pt>
                <c:pt idx="7">
                  <c:v>Доходы от продажи имущества</c:v>
                </c:pt>
                <c:pt idx="8">
                  <c:v>Штрафы, санкции, возмещение</c:v>
                </c:pt>
                <c:pt idx="9">
                  <c:v>Безвозмездные поступления</c:v>
                </c:pt>
              </c:strCache>
            </c:strRef>
          </c:cat>
          <c:val>
            <c:numRef>
              <c:f>Лист1!$D$2:$D$11</c:f>
              <c:numCache>
                <c:formatCode>0.0</c:formatCode>
                <c:ptCount val="10"/>
                <c:pt idx="0">
                  <c:v>111.39088013378537</c:v>
                </c:pt>
                <c:pt idx="1">
                  <c:v>76.2</c:v>
                </c:pt>
                <c:pt idx="2">
                  <c:v>104.6</c:v>
                </c:pt>
                <c:pt idx="3">
                  <c:v>95.3</c:v>
                </c:pt>
                <c:pt idx="4">
                  <c:v>104.42831430386629</c:v>
                </c:pt>
                <c:pt idx="5">
                  <c:v>138.61781076066788</c:v>
                </c:pt>
                <c:pt idx="6">
                  <c:v>895.7</c:v>
                </c:pt>
                <c:pt idx="7">
                  <c:v>1262.8</c:v>
                </c:pt>
                <c:pt idx="8">
                  <c:v>155.12</c:v>
                </c:pt>
                <c:pt idx="9">
                  <c:v>98.071680412523065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83-429B-B244-D05260270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gapDepth val="0"/>
        <c:shape val="cylinder"/>
        <c:axId val="78504320"/>
        <c:axId val="78505856"/>
        <c:axId val="73226432"/>
      </c:bar3DChart>
      <c:catAx>
        <c:axId val="7850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sz="1400"/>
            </a:pPr>
            <a:endParaRPr lang="ru-RU"/>
          </a:p>
        </c:txPr>
        <c:crossAx val="78505856"/>
        <c:crosses val="autoZero"/>
        <c:auto val="1"/>
        <c:lblAlgn val="ctr"/>
        <c:lblOffset val="100"/>
        <c:noMultiLvlLbl val="0"/>
      </c:catAx>
      <c:valAx>
        <c:axId val="78505856"/>
        <c:scaling>
          <c:orientation val="minMax"/>
          <c:max val="200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78504320"/>
        <c:crosses val="autoZero"/>
        <c:crossBetween val="between"/>
      </c:valAx>
      <c:serAx>
        <c:axId val="73226432"/>
        <c:scaling>
          <c:orientation val="minMax"/>
        </c:scaling>
        <c:delete val="0"/>
        <c:axPos val="b"/>
        <c:majorTickMark val="out"/>
        <c:minorTickMark val="none"/>
        <c:tickLblPos val="nextTo"/>
        <c:crossAx val="78505856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Исполнено за 2022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C829365-A999-468B-861D-FEDC484F73A5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256E-40C0-A305-50AE5D426CF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4816704-2B03-4CA4-98DD-B4A70CCD5E15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256E-40C0-A305-50AE5D426CF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7FC8467-9E35-4D37-9D93-DAE76C02E61C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256E-40C0-A305-50AE5D426CF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63415FD-2BAC-4A79-8F3C-3766D813229A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256E-40C0-A305-50AE5D426CF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E090935-D7B2-4C53-BB4E-5E9E63A27D04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256E-40C0-A305-50AE5D426CF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44A139EC-3707-42BE-87CF-F30B26C58A83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256E-40C0-A305-50AE5D426CF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4E8B9C98-161D-483F-895A-FA6AD9531AAC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256E-40C0-A305-50AE5D426CF1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7BBB7DF5-876F-4243-BD6E-EAF7682479BE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256E-40C0-A305-50AE5D426CF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0,4%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56E-40C0-A305-50AE5D426CF1}"/>
                </c:ext>
              </c:extLst>
            </c:dLbl>
            <c:numFmt formatCode="0.0%" sourceLinked="0"/>
            <c:spPr>
              <a:solidFill>
                <a:prstClr val="white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DataLabelsRange val="1"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Культура,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Средства массовой информации</c:v>
                </c:pt>
              </c:strCache>
            </c:strRef>
          </c:cat>
          <c:val>
            <c:numRef>
              <c:f>Лист1!$B$2:$B$10</c:f>
              <c:numCache>
                <c:formatCode>#,##0.00</c:formatCode>
                <c:ptCount val="9"/>
                <c:pt idx="0">
                  <c:v>118655.4</c:v>
                </c:pt>
                <c:pt idx="1">
                  <c:v>13061.2</c:v>
                </c:pt>
                <c:pt idx="2">
                  <c:v>188486.7</c:v>
                </c:pt>
                <c:pt idx="3">
                  <c:v>123936.6</c:v>
                </c:pt>
                <c:pt idx="4">
                  <c:v>560145.9</c:v>
                </c:pt>
                <c:pt idx="5">
                  <c:v>89670.3</c:v>
                </c:pt>
                <c:pt idx="6">
                  <c:v>48796.5</c:v>
                </c:pt>
                <c:pt idx="7">
                  <c:v>1998.9</c:v>
                </c:pt>
                <c:pt idx="8">
                  <c:v>3790.4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Лист1!$C$2:$C$10</c15:f>
                <c15:dlblRangeCache>
                  <c:ptCount val="9"/>
                  <c:pt idx="0">
                    <c:v>10,3%</c:v>
                  </c:pt>
                  <c:pt idx="1">
                    <c:v>1,1%</c:v>
                  </c:pt>
                  <c:pt idx="2">
                    <c:v>16,4%</c:v>
                  </c:pt>
                  <c:pt idx="3">
                    <c:v>10,8%</c:v>
                  </c:pt>
                  <c:pt idx="4">
                    <c:v>48,8%</c:v>
                  </c:pt>
                  <c:pt idx="5">
                    <c:v>7,8%</c:v>
                  </c:pt>
                  <c:pt idx="6">
                    <c:v>4,2%</c:v>
                  </c:pt>
                  <c:pt idx="7">
                    <c:v>0,2%</c:v>
                  </c:pt>
                  <c:pt idx="8">
                    <c:v>0,3%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9-256E-40C0-A305-50AE5D426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gapDepth val="227"/>
        <c:shape val="box"/>
        <c:axId val="83979648"/>
        <c:axId val="83985536"/>
        <c:axId val="0"/>
      </c:bar3DChart>
      <c:catAx>
        <c:axId val="8397964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4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985536"/>
        <c:crosses val="autoZero"/>
        <c:auto val="1"/>
        <c:lblAlgn val="ctr"/>
        <c:lblOffset val="100"/>
        <c:noMultiLvlLbl val="0"/>
      </c:catAx>
      <c:valAx>
        <c:axId val="83985536"/>
        <c:scaling>
          <c:orientation val="minMax"/>
        </c:scaling>
        <c:delete val="1"/>
        <c:axPos val="t"/>
        <c:numFmt formatCode="#,##0.00" sourceLinked="0"/>
        <c:majorTickMark val="none"/>
        <c:minorTickMark val="none"/>
        <c:tickLblPos val="none"/>
        <c:crossAx val="83979648"/>
        <c:crosses val="autoZero"/>
        <c:crossBetween val="between"/>
      </c:valAx>
      <c:spPr>
        <a:blipFill dpi="0" rotWithShape="1">
          <a:blip xmlns:r="http://schemas.openxmlformats.org/officeDocument/2006/relationships" r:embed="rId3">
            <a:alphaModFix amt="16000"/>
          </a:blip>
          <a:srcRect/>
          <a:stretch>
            <a:fillRect/>
          </a:stretch>
        </a:blipFill>
        <a:ln>
          <a:noFill/>
        </a:ln>
        <a:effectLst/>
      </c:spPr>
    </c:plotArea>
    <c:legend>
      <c:legendPos val="b"/>
      <c:overlay val="0"/>
      <c:spPr>
        <a:noFill/>
        <a:ln>
          <a:solidFill>
            <a:schemeClr val="bg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039543994845719"/>
          <c:y val="2.7257460682027813E-2"/>
          <c:w val="0.81699366754519098"/>
          <c:h val="0.81816824506004959"/>
        </c:manualLayout>
      </c:layout>
      <c:bar3DChart>
        <c:barDir val="col"/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shade val="85000"/>
                      <a:satMod val="130000"/>
                    </a:schemeClr>
                  </a:gs>
                  <a:gs pos="34000">
                    <a:schemeClr val="accent1">
                      <a:shade val="87000"/>
                      <a:satMod val="125000"/>
                    </a:schemeClr>
                  </a:gs>
                  <a:gs pos="70000">
                    <a:schemeClr val="accent1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1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  <c:extLst>
              <c:ext xmlns:c16="http://schemas.microsoft.com/office/drawing/2014/chart" uri="{C3380CC4-5D6E-409C-BE32-E72D297353CC}">
                <c16:uniqueId val="{00000001-3023-4A04-8684-B5A28D10C835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85000"/>
                      <a:satMod val="130000"/>
                    </a:schemeClr>
                  </a:gs>
                  <a:gs pos="34000">
                    <a:schemeClr val="accent2">
                      <a:shade val="87000"/>
                      <a:satMod val="125000"/>
                    </a:schemeClr>
                  </a:gs>
                  <a:gs pos="70000">
                    <a:schemeClr val="accent2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2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  <c:extLst>
              <c:ext xmlns:c16="http://schemas.microsoft.com/office/drawing/2014/chart" uri="{C3380CC4-5D6E-409C-BE32-E72D297353CC}">
                <c16:uniqueId val="{00000001-7A6F-4695-A9F8-F8F742E6746B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85000"/>
                      <a:satMod val="130000"/>
                    </a:schemeClr>
                  </a:gs>
                  <a:gs pos="34000">
                    <a:schemeClr val="accent3">
                      <a:shade val="87000"/>
                      <a:satMod val="125000"/>
                    </a:schemeClr>
                  </a:gs>
                  <a:gs pos="70000">
                    <a:schemeClr val="accent3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3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  <c:extLst>
              <c:ext xmlns:c16="http://schemas.microsoft.com/office/drawing/2014/chart" uri="{C3380CC4-5D6E-409C-BE32-E72D297353CC}">
                <c16:uniqueId val="{00000002-7A6F-4695-A9F8-F8F742E6746B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4">
                      <a:shade val="85000"/>
                      <a:satMod val="130000"/>
                    </a:schemeClr>
                  </a:gs>
                  <a:gs pos="34000">
                    <a:schemeClr val="accent4">
                      <a:shade val="87000"/>
                      <a:satMod val="125000"/>
                    </a:schemeClr>
                  </a:gs>
                  <a:gs pos="70000">
                    <a:schemeClr val="accent4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4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  <c:extLst>
              <c:ext xmlns:c16="http://schemas.microsoft.com/office/drawing/2014/chart" uri="{C3380CC4-5D6E-409C-BE32-E72D297353CC}">
                <c16:uniqueId val="{00000007-3023-4A04-8684-B5A28D10C835}"/>
              </c:ext>
            </c:extLst>
          </c:dPt>
          <c:dLbls>
            <c:dLbl>
              <c:idx val="0"/>
              <c:layout>
                <c:manualLayout>
                  <c:x val="1.1138227042014687E-2"/>
                  <c:y val="-0.13955420794047921"/>
                </c:manualLayout>
              </c:layout>
              <c:numFmt formatCode="#,##0.0" sourceLinked="0"/>
              <c:spPr>
                <a:solidFill>
                  <a:prstClr val="white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678"/>
                        <a:gd name="adj2" fmla="val -5118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3023-4A04-8684-B5A28D10C835}"/>
                </c:ext>
              </c:extLst>
            </c:dLbl>
            <c:dLbl>
              <c:idx val="1"/>
              <c:layout>
                <c:manualLayout>
                  <c:x val="1.3922783802518364E-2"/>
                  <c:y val="-0.263602392776460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>
                        <a:latin typeface="+mn-lt"/>
                      </a:rPr>
                      <a:t> </a:t>
                    </a:r>
                    <a:fld id="{6A55C53B-1ADD-4BA1-AD56-4990823E0043}" type="VALUE">
                      <a:rPr lang="en-US" sz="1200">
                        <a:latin typeface="+mn-lt"/>
                      </a:rPr>
                      <a:pPr>
                        <a:defRPr sz="1200"/>
                      </a:pPr>
                      <a:t>[ЗНАЧЕНИЕ]</a:t>
                    </a:fld>
                    <a:endParaRPr lang="en-US" sz="1200">
                      <a:latin typeface="+mn-lt"/>
                    </a:endParaRPr>
                  </a:p>
                </c:rich>
              </c:tx>
              <c:numFmt formatCode="#,##0.0" sourceLinked="0"/>
              <c:spPr>
                <a:solidFill>
                  <a:prstClr val="white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4115"/>
                        <a:gd name="adj2" fmla="val -8657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A6F-4695-A9F8-F8F742E6746B}"/>
                </c:ext>
              </c:extLst>
            </c:dLbl>
            <c:dLbl>
              <c:idx val="2"/>
              <c:layout>
                <c:manualLayout>
                  <c:x val="3.8983794647051401E-2"/>
                  <c:y val="-0.414232331505866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="0" baseline="0">
                        <a:latin typeface="+mn-lt"/>
                        <a:cs typeface="Times New Roman" panose="02020603050405020304" pitchFamily="18" charset="0"/>
                      </a:rPr>
                      <a:t> </a:t>
                    </a:r>
                    <a:fld id="{FB1A2BEB-51D1-4C8B-8E94-12D5BA228C2F}" type="VALUE">
                      <a:rPr lang="en-US" sz="1200" b="0" baseline="0">
                        <a:latin typeface="+mn-lt"/>
                        <a:cs typeface="Times New Roman" panose="02020603050405020304" pitchFamily="18" charset="0"/>
                      </a:rPr>
                      <a:pPr>
                        <a:defRPr sz="1200"/>
                      </a:pPr>
                      <a:t>[ЗНАЧЕНИЕ]</a:t>
                    </a:fld>
                    <a:endParaRPr lang="en-US" sz="1200" b="0" baseline="0">
                      <a:latin typeface="+mn-lt"/>
                      <a:cs typeface="Times New Roman" panose="02020603050405020304" pitchFamily="18" charset="0"/>
                    </a:endParaRPr>
                  </a:p>
                </c:rich>
              </c:tx>
              <c:numFmt formatCode="#,##0.0" sourceLinked="0"/>
              <c:spPr>
                <a:solidFill>
                  <a:prstClr val="white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505"/>
                        <a:gd name="adj2" fmla="val -7747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A6F-4695-A9F8-F8F742E6746B}"/>
                </c:ext>
              </c:extLst>
            </c:dLbl>
            <c:dLbl>
              <c:idx val="3"/>
              <c:layout>
                <c:manualLayout>
                  <c:x val="6.265252711133254E-2"/>
                  <c:y val="-0.15506023104497701"/>
                </c:manualLayout>
              </c:layout>
              <c:numFmt formatCode="#,##0.0" sourceLinked="0"/>
              <c:spPr>
                <a:solidFill>
                  <a:prstClr val="white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4284"/>
                        <a:gd name="adj2" fmla="val -11248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3023-4A04-8684-B5A28D10C835}"/>
                </c:ext>
              </c:extLst>
            </c:dLbl>
            <c:numFmt formatCode="#,##0.0" sourceLinked="0"/>
            <c:spPr>
              <a:solidFill>
                <a:prstClr val="white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Дотация</c:v>
                </c:pt>
                <c:pt idx="1">
                  <c:v>Субсидия</c:v>
                </c:pt>
                <c:pt idx="2">
                  <c:v>Субвенция</c:v>
                </c:pt>
                <c:pt idx="3">
                  <c:v> Иные трансферты</c:v>
                </c:pt>
              </c:strCache>
            </c:strRef>
          </c:cat>
          <c:val>
            <c:numRef>
              <c:f>Лист1!$B$2:$B$6</c:f>
              <c:numCache>
                <c:formatCode>0.00</c:formatCode>
                <c:ptCount val="4"/>
                <c:pt idx="0">
                  <c:v>86332.7</c:v>
                </c:pt>
                <c:pt idx="1">
                  <c:v>197269.5</c:v>
                </c:pt>
                <c:pt idx="2">
                  <c:v>383933.2</c:v>
                </c:pt>
                <c:pt idx="3">
                  <c:v>77025.2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6F-4695-A9F8-F8F742E67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1611520"/>
        <c:axId val="91613056"/>
        <c:axId val="0"/>
      </c:bar3DChart>
      <c:catAx>
        <c:axId val="9161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1613056"/>
        <c:crosses val="autoZero"/>
        <c:auto val="1"/>
        <c:lblAlgn val="ctr"/>
        <c:lblOffset val="100"/>
        <c:noMultiLvlLbl val="0"/>
      </c:catAx>
      <c:valAx>
        <c:axId val="9161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161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716C1B-6441-4212-B680-B69CABA23A83}" type="doc">
      <dgm:prSet loTypeId="urn:microsoft.com/office/officeart/2005/8/layout/vList4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5E74AE-E8CC-4135-A6F9-B54F9011170D}">
      <dgm:prSet phldrT="[Текст]" custT="1"/>
      <dgm:spPr/>
      <dgm:t>
        <a:bodyPr/>
        <a:lstStyle/>
        <a:p>
          <a:pPr algn="l"/>
          <a:r>
            <a:rPr lang="ru-RU" sz="1400" b="1" dirty="0">
              <a:ln>
                <a:noFill/>
              </a:ln>
              <a:solidFill>
                <a:schemeClr val="bg1"/>
              </a:solidFill>
            </a:rPr>
            <a:t>«Создание условий для развития экономики </a:t>
          </a:r>
          <a:r>
            <a:rPr lang="ru-RU" sz="1400" b="1" dirty="0" err="1">
              <a:ln>
                <a:noFill/>
              </a:ln>
              <a:solidFill>
                <a:schemeClr val="bg1"/>
              </a:solidFill>
            </a:rPr>
            <a:t>Добринского</a:t>
          </a:r>
          <a:r>
            <a:rPr lang="ru-RU" sz="1400" b="1" dirty="0">
              <a:ln>
                <a:noFill/>
              </a:ln>
              <a:solidFill>
                <a:schemeClr val="bg1"/>
              </a:solidFill>
            </a:rPr>
            <a:t> муниципального района на 2019-2025 годы»</a:t>
          </a:r>
        </a:p>
      </dgm:t>
    </dgm:pt>
    <dgm:pt modelId="{02C26E95-BFD9-4098-9E69-428ACDA05903}" type="parTrans" cxnId="{E83DB1EF-9A3B-4F4B-8B7D-4DD507F8094B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F89BF0BB-E95F-4E1F-A988-0A47B9D1D2FB}" type="sibTrans" cxnId="{E83DB1EF-9A3B-4F4B-8B7D-4DD507F8094B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FBBBE2C5-011E-4B69-825D-3718686C15B8}">
      <dgm:prSet phldrT="[Текст]" custT="1"/>
      <dgm:spPr/>
      <dgm:t>
        <a:bodyPr/>
        <a:lstStyle/>
        <a:p>
          <a:pPr algn="l"/>
          <a:r>
            <a:rPr lang="ru-RU" sz="1400" b="1" dirty="0">
              <a:ln>
                <a:noFill/>
              </a:ln>
              <a:solidFill>
                <a:schemeClr val="bg1"/>
              </a:solidFill>
            </a:rPr>
            <a:t>Развитие социальной сферы </a:t>
          </a:r>
          <a:r>
            <a:rPr lang="ru-RU" sz="1400" b="1" dirty="0" err="1">
              <a:ln>
                <a:noFill/>
              </a:ln>
              <a:solidFill>
                <a:schemeClr val="bg1"/>
              </a:solidFill>
            </a:rPr>
            <a:t>Добринского</a:t>
          </a:r>
          <a:r>
            <a:rPr lang="ru-RU" sz="1400" b="1" dirty="0">
              <a:ln>
                <a:noFill/>
              </a:ln>
              <a:solidFill>
                <a:schemeClr val="bg1"/>
              </a:solidFill>
            </a:rPr>
            <a:t> муниципального района на 2019-2025 годы»</a:t>
          </a:r>
        </a:p>
      </dgm:t>
    </dgm:pt>
    <dgm:pt modelId="{228E81A3-53C5-4D4A-974A-1E897899C2D3}" type="parTrans" cxnId="{E41752B1-D151-47E6-B12E-DCCA894E794A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F93AEADB-80F1-460F-9BAB-6BA45F57EBB7}" type="sibTrans" cxnId="{E41752B1-D151-47E6-B12E-DCCA894E794A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BE885C8A-2418-42A5-B5A2-46E0B6B08D8B}">
      <dgm:prSet phldrT="[Текст]" custT="1"/>
      <dgm:spPr/>
      <dgm:t>
        <a:bodyPr/>
        <a:lstStyle/>
        <a:p>
          <a:pPr algn="l"/>
          <a:r>
            <a:rPr lang="ru-RU" sz="1400" b="1" dirty="0">
              <a:ln>
                <a:noFill/>
              </a:ln>
              <a:solidFill>
                <a:schemeClr val="bg1"/>
              </a:solidFill>
            </a:rPr>
            <a:t>«Обеспечение населения </a:t>
          </a:r>
          <a:r>
            <a:rPr lang="ru-RU" sz="1400" b="1" dirty="0" err="1">
              <a:ln>
                <a:noFill/>
              </a:ln>
              <a:solidFill>
                <a:schemeClr val="bg1"/>
              </a:solidFill>
            </a:rPr>
            <a:t>Добринского</a:t>
          </a:r>
          <a:r>
            <a:rPr lang="ru-RU" sz="1400" b="1" dirty="0">
              <a:ln>
                <a:noFill/>
              </a:ln>
              <a:solidFill>
                <a:schemeClr val="bg1"/>
              </a:solidFill>
            </a:rPr>
            <a:t> муниципального района качественной инфраструктурой и услугами ЖКХ на 2019-2025 годы» </a:t>
          </a:r>
        </a:p>
      </dgm:t>
    </dgm:pt>
    <dgm:pt modelId="{B6B14F06-B0E3-45F7-B7A5-ACE6DC49E56F}" type="parTrans" cxnId="{9377A7B5-E236-4B7B-AA04-04195D858FDF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F1F9E2EC-7F7C-4C35-9E01-246657EFD3EB}" type="sibTrans" cxnId="{9377A7B5-E236-4B7B-AA04-04195D858FDF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0F026716-FBAA-4EA6-8C10-16B208A84F1A}">
      <dgm:prSet phldrT="[Текст]" custT="1"/>
      <dgm:spPr/>
      <dgm:t>
        <a:bodyPr/>
        <a:lstStyle/>
        <a:p>
          <a:pPr algn="r"/>
          <a:r>
            <a:rPr lang="ru-RU" sz="1400" b="1" dirty="0">
              <a:ln>
                <a:noFill/>
              </a:ln>
              <a:solidFill>
                <a:schemeClr val="bg1"/>
              </a:solidFill>
            </a:rPr>
            <a:t>5 052,5</a:t>
          </a:r>
        </a:p>
      </dgm:t>
    </dgm:pt>
    <dgm:pt modelId="{01E77B71-4796-43FC-BA7C-C6222FC6A9F2}" type="parTrans" cxnId="{FEE31088-2EEC-4187-85AB-E46A136447CD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00A051B9-6169-448B-BCED-5D8D29256E8E}" type="sibTrans" cxnId="{FEE31088-2EEC-4187-85AB-E46A136447CD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25FE1BEF-B97D-40B9-8F86-C46E68B19FE3}">
      <dgm:prSet custT="1"/>
      <dgm:spPr/>
      <dgm:t>
        <a:bodyPr/>
        <a:lstStyle/>
        <a:p>
          <a:pPr algn="r"/>
          <a:r>
            <a:rPr lang="ru-RU" sz="1400" b="1" dirty="0">
              <a:ln>
                <a:noFill/>
              </a:ln>
              <a:solidFill>
                <a:schemeClr val="bg1"/>
              </a:solidFill>
            </a:rPr>
            <a:t>162 225,6</a:t>
          </a:r>
        </a:p>
      </dgm:t>
    </dgm:pt>
    <dgm:pt modelId="{8D9B4BEC-E582-4415-ABE7-7ACC7351579F}" type="parTrans" cxnId="{B597B894-FB10-4407-A1BD-2582806B3E7D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A567FD65-00CB-442C-B552-2B828E1574BC}" type="sibTrans" cxnId="{B597B894-FB10-4407-A1BD-2582806B3E7D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B817A883-40E0-436D-A029-BEA30EAA9F8F}">
      <dgm:prSet phldrT="[Текст]" custT="1"/>
      <dgm:spPr/>
      <dgm:t>
        <a:bodyPr/>
        <a:lstStyle/>
        <a:p>
          <a:pPr algn="r"/>
          <a:r>
            <a:rPr lang="ru-RU" sz="1400" b="1">
              <a:ln>
                <a:noFill/>
              </a:ln>
              <a:solidFill>
                <a:schemeClr val="bg1"/>
              </a:solidFill>
            </a:rPr>
            <a:t>359 </a:t>
          </a:r>
          <a:r>
            <a:rPr lang="ru-RU" sz="1400" b="1" dirty="0">
              <a:ln>
                <a:noFill/>
              </a:ln>
              <a:solidFill>
                <a:schemeClr val="bg1"/>
              </a:solidFill>
            </a:rPr>
            <a:t>445,1</a:t>
          </a:r>
        </a:p>
      </dgm:t>
    </dgm:pt>
    <dgm:pt modelId="{916B356C-3C1D-4AB8-92A1-D10DD8BEC723}" type="parTrans" cxnId="{7269E0D1-0050-402C-B30F-5856CBCC08BC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5B4C62C4-D8B4-40C4-A074-CE4846D2EE54}" type="sibTrans" cxnId="{7269E0D1-0050-402C-B30F-5856CBCC08BC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9CC87B9A-D407-42D4-B1B7-855953CB673A}">
      <dgm:prSet custT="1"/>
      <dgm:spPr/>
      <dgm:t>
        <a:bodyPr/>
        <a:lstStyle/>
        <a:p>
          <a:pPr algn="l"/>
          <a:r>
            <a:rPr lang="ru-RU" sz="1400" b="1" dirty="0">
              <a:ln>
                <a:noFill/>
              </a:ln>
              <a:solidFill>
                <a:schemeClr val="bg1"/>
              </a:solidFill>
            </a:rPr>
            <a:t>«Создание условий для обеспечения общественной безопасности населения и территории </a:t>
          </a:r>
          <a:r>
            <a:rPr lang="ru-RU" sz="1400" b="1" dirty="0" err="1">
              <a:ln>
                <a:noFill/>
              </a:ln>
              <a:solidFill>
                <a:schemeClr val="bg1"/>
              </a:solidFill>
            </a:rPr>
            <a:t>Добринского</a:t>
          </a:r>
          <a:r>
            <a:rPr lang="ru-RU" sz="1400" b="1" dirty="0">
              <a:ln>
                <a:noFill/>
              </a:ln>
              <a:solidFill>
                <a:schemeClr val="bg1"/>
              </a:solidFill>
            </a:rPr>
            <a:t> муниципального района на 2019-2025 годы</a:t>
          </a:r>
        </a:p>
      </dgm:t>
    </dgm:pt>
    <dgm:pt modelId="{A1524082-3FB8-4B99-B14C-1406563FF0B9}" type="parTrans" cxnId="{A80AB560-48EA-4CAC-B971-151D81929619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61C3D3E5-A51B-49FE-ACE6-534C2224FFAD}" type="sibTrans" cxnId="{A80AB560-48EA-4CAC-B971-151D81929619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926E11B2-EDFC-44D0-9D86-FD1261830F2D}">
      <dgm:prSet custT="1"/>
      <dgm:spPr/>
      <dgm:t>
        <a:bodyPr/>
        <a:lstStyle/>
        <a:p>
          <a:pPr algn="r"/>
          <a:r>
            <a:rPr lang="ru-RU" sz="1400" b="1" dirty="0">
              <a:ln>
                <a:noFill/>
              </a:ln>
              <a:solidFill>
                <a:schemeClr val="bg1"/>
              </a:solidFill>
            </a:rPr>
            <a:t>10 796,4</a:t>
          </a:r>
        </a:p>
      </dgm:t>
    </dgm:pt>
    <dgm:pt modelId="{E3F1C5AF-12B4-4A39-B24E-2E7460DD9107}" type="parTrans" cxnId="{26B8F02B-035C-4ECA-A83F-29D44AD63FE7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0313B36F-DE4A-4582-8E32-00E48B2F1DF7}" type="sibTrans" cxnId="{26B8F02B-035C-4ECA-A83F-29D44AD63FE7}">
      <dgm:prSet/>
      <dgm:spPr/>
      <dgm:t>
        <a:bodyPr/>
        <a:lstStyle/>
        <a:p>
          <a:endParaRPr lang="ru-RU" sz="1400" b="1">
            <a:ln>
              <a:noFill/>
            </a:ln>
            <a:solidFill>
              <a:schemeClr val="bg1"/>
            </a:solidFill>
          </a:endParaRPr>
        </a:p>
      </dgm:t>
    </dgm:pt>
    <dgm:pt modelId="{F794FE11-2F9C-4E1F-8238-4CDBC00681F4}">
      <dgm:prSet custT="1"/>
      <dgm:spPr/>
      <dgm:t>
        <a:bodyPr/>
        <a:lstStyle/>
        <a:p>
          <a:pPr algn="l"/>
          <a:r>
            <a:rPr lang="ru-RU" sz="1400" b="1" dirty="0"/>
            <a:t>«Профилактика экстремизма на территории </a:t>
          </a:r>
          <a:r>
            <a:rPr lang="ru-RU" sz="1400" b="1" dirty="0" err="1"/>
            <a:t>Добринского</a:t>
          </a:r>
          <a:r>
            <a:rPr lang="ru-RU" sz="1400" b="1" dirty="0"/>
            <a:t> муниципального района</a:t>
          </a:r>
        </a:p>
      </dgm:t>
    </dgm:pt>
    <dgm:pt modelId="{AC3407A9-A73A-4C5C-A9BC-15DDC927526A}" type="parTrans" cxnId="{E09A45B8-3BBB-4ADD-A87D-648873EB3429}">
      <dgm:prSet/>
      <dgm:spPr/>
      <dgm:t>
        <a:bodyPr/>
        <a:lstStyle/>
        <a:p>
          <a:endParaRPr lang="ru-RU" sz="1400" b="1"/>
        </a:p>
      </dgm:t>
    </dgm:pt>
    <dgm:pt modelId="{7AD0FFCF-75DA-4B20-AE2C-8C92070E7A77}" type="sibTrans" cxnId="{E09A45B8-3BBB-4ADD-A87D-648873EB3429}">
      <dgm:prSet/>
      <dgm:spPr/>
      <dgm:t>
        <a:bodyPr/>
        <a:lstStyle/>
        <a:p>
          <a:endParaRPr lang="ru-RU" sz="1400" b="1"/>
        </a:p>
      </dgm:t>
    </dgm:pt>
    <dgm:pt modelId="{16602D81-1533-465C-B3D5-573789037498}">
      <dgm:prSet custT="1"/>
      <dgm:spPr/>
      <dgm:t>
        <a:bodyPr/>
        <a:lstStyle/>
        <a:p>
          <a:pPr algn="r"/>
          <a:r>
            <a:rPr lang="ru-RU" sz="1400" b="1" dirty="0"/>
            <a:t>0,00</a:t>
          </a:r>
        </a:p>
      </dgm:t>
    </dgm:pt>
    <dgm:pt modelId="{BF624FA4-5536-46EF-84C4-DFEC92CA8C55}" type="parTrans" cxnId="{5832DEA1-F6C4-44CC-A474-9CB854B91334}">
      <dgm:prSet/>
      <dgm:spPr/>
      <dgm:t>
        <a:bodyPr/>
        <a:lstStyle/>
        <a:p>
          <a:endParaRPr lang="ru-RU" sz="1400" b="1"/>
        </a:p>
      </dgm:t>
    </dgm:pt>
    <dgm:pt modelId="{6EC0521E-5C1A-4FF8-ABB9-E9E3A4D71093}" type="sibTrans" cxnId="{5832DEA1-F6C4-44CC-A474-9CB854B91334}">
      <dgm:prSet/>
      <dgm:spPr/>
      <dgm:t>
        <a:bodyPr/>
        <a:lstStyle/>
        <a:p>
          <a:endParaRPr lang="ru-RU" sz="1400" b="1"/>
        </a:p>
      </dgm:t>
    </dgm:pt>
    <dgm:pt modelId="{B8B9506E-944D-4F2A-BD78-7DB9FCDD326D}">
      <dgm:prSet custT="1"/>
      <dgm:spPr/>
      <dgm:t>
        <a:bodyPr/>
        <a:lstStyle/>
        <a:p>
          <a:pPr algn="l"/>
          <a:r>
            <a:rPr lang="ru-RU" sz="1400" b="1" dirty="0"/>
            <a:t>«Профилактика терроризма на территории </a:t>
          </a:r>
          <a:r>
            <a:rPr lang="ru-RU" sz="1400" b="1" dirty="0" err="1"/>
            <a:t>Добринского</a:t>
          </a:r>
          <a:r>
            <a:rPr lang="ru-RU" sz="1400" b="1" dirty="0"/>
            <a:t> муниципального района </a:t>
          </a:r>
        </a:p>
      </dgm:t>
    </dgm:pt>
    <dgm:pt modelId="{CB32D975-97CA-48F6-8034-FBC9923C4BEF}" type="parTrans" cxnId="{1238B00A-3017-4FF1-A309-A9B0DAAAC861}">
      <dgm:prSet/>
      <dgm:spPr/>
      <dgm:t>
        <a:bodyPr/>
        <a:lstStyle/>
        <a:p>
          <a:endParaRPr lang="ru-RU" sz="1400" b="1"/>
        </a:p>
      </dgm:t>
    </dgm:pt>
    <dgm:pt modelId="{37560F50-5D05-4A50-A066-517850BEB7DB}" type="sibTrans" cxnId="{1238B00A-3017-4FF1-A309-A9B0DAAAC861}">
      <dgm:prSet/>
      <dgm:spPr/>
      <dgm:t>
        <a:bodyPr/>
        <a:lstStyle/>
        <a:p>
          <a:endParaRPr lang="ru-RU" sz="1400" b="1"/>
        </a:p>
      </dgm:t>
    </dgm:pt>
    <dgm:pt modelId="{FC272781-4943-46FE-BCA8-04A443379235}">
      <dgm:prSet custT="1"/>
      <dgm:spPr/>
      <dgm:t>
        <a:bodyPr/>
        <a:lstStyle/>
        <a:p>
          <a:pPr algn="r"/>
          <a:r>
            <a:rPr lang="ru-RU" sz="1400" b="1" dirty="0"/>
            <a:t>8 466,6</a:t>
          </a:r>
        </a:p>
      </dgm:t>
    </dgm:pt>
    <dgm:pt modelId="{05E6A210-A83B-49D0-9E2A-90B89F28EC5A}" type="parTrans" cxnId="{010875D5-0BC0-4BDC-A29D-CB98B5ADE4D3}">
      <dgm:prSet/>
      <dgm:spPr/>
      <dgm:t>
        <a:bodyPr/>
        <a:lstStyle/>
        <a:p>
          <a:endParaRPr lang="ru-RU" sz="1400" b="1"/>
        </a:p>
      </dgm:t>
    </dgm:pt>
    <dgm:pt modelId="{E060ADCF-8FA9-4111-A9D0-C1487C354120}" type="sibTrans" cxnId="{010875D5-0BC0-4BDC-A29D-CB98B5ADE4D3}">
      <dgm:prSet/>
      <dgm:spPr/>
      <dgm:t>
        <a:bodyPr/>
        <a:lstStyle/>
        <a:p>
          <a:endParaRPr lang="ru-RU" sz="1400" b="1"/>
        </a:p>
      </dgm:t>
    </dgm:pt>
    <dgm:pt modelId="{28F5D7B1-3AB0-4616-8521-8754D39056C0}">
      <dgm:prSet custT="1"/>
      <dgm:spPr/>
      <dgm:t>
        <a:bodyPr/>
        <a:lstStyle/>
        <a:p>
          <a:pPr algn="l"/>
          <a:r>
            <a:rPr lang="ru-RU" sz="1400" b="1" dirty="0"/>
            <a:t>«Развитие образования </a:t>
          </a:r>
          <a:r>
            <a:rPr lang="ru-RU" sz="1400" b="1" dirty="0" err="1"/>
            <a:t>Добринского</a:t>
          </a:r>
          <a:r>
            <a:rPr lang="ru-RU" sz="1400" b="1" dirty="0"/>
            <a:t> муниципального района на 2019-2025 годы </a:t>
          </a:r>
        </a:p>
      </dgm:t>
    </dgm:pt>
    <dgm:pt modelId="{C6AF0807-95AB-4D45-B1F0-8D750639E5A8}" type="parTrans" cxnId="{692E270F-D451-46A9-A733-7F5EF052AC6D}">
      <dgm:prSet/>
      <dgm:spPr/>
      <dgm:t>
        <a:bodyPr/>
        <a:lstStyle/>
        <a:p>
          <a:endParaRPr lang="ru-RU" sz="1400" b="1"/>
        </a:p>
      </dgm:t>
    </dgm:pt>
    <dgm:pt modelId="{DD7D7AE4-DD8C-420F-91E6-52AD4E030E73}" type="sibTrans" cxnId="{692E270F-D451-46A9-A733-7F5EF052AC6D}">
      <dgm:prSet/>
      <dgm:spPr/>
      <dgm:t>
        <a:bodyPr/>
        <a:lstStyle/>
        <a:p>
          <a:endParaRPr lang="ru-RU" sz="1400" b="1"/>
        </a:p>
      </dgm:t>
    </dgm:pt>
    <dgm:pt modelId="{8239CDCF-A919-448A-9F15-321A8DD54470}">
      <dgm:prSet custT="1"/>
      <dgm:spPr/>
      <dgm:t>
        <a:bodyPr/>
        <a:lstStyle/>
        <a:p>
          <a:pPr algn="r"/>
          <a:r>
            <a:rPr lang="ru-RU" sz="1400" b="1" dirty="0"/>
            <a:t>486 132,1</a:t>
          </a:r>
        </a:p>
      </dgm:t>
    </dgm:pt>
    <dgm:pt modelId="{22FC9918-FE5F-479A-BC92-E12F1E390FD9}" type="parTrans" cxnId="{C180D53E-DFA5-4946-B02F-CB6614EE4BDA}">
      <dgm:prSet/>
      <dgm:spPr/>
      <dgm:t>
        <a:bodyPr/>
        <a:lstStyle/>
        <a:p>
          <a:endParaRPr lang="ru-RU" sz="1400" b="1"/>
        </a:p>
      </dgm:t>
    </dgm:pt>
    <dgm:pt modelId="{66CD20A4-6133-4122-9EB3-DEFA21615938}" type="sibTrans" cxnId="{C180D53E-DFA5-4946-B02F-CB6614EE4BDA}">
      <dgm:prSet/>
      <dgm:spPr/>
      <dgm:t>
        <a:bodyPr/>
        <a:lstStyle/>
        <a:p>
          <a:endParaRPr lang="ru-RU" sz="1400" b="1"/>
        </a:p>
      </dgm:t>
    </dgm:pt>
    <dgm:pt modelId="{68337F16-4AB5-40CE-8B2F-935BB3E40C78}">
      <dgm:prSet custT="1"/>
      <dgm:spPr/>
      <dgm:t>
        <a:bodyPr/>
        <a:lstStyle/>
        <a:p>
          <a:pPr algn="l"/>
          <a:r>
            <a:rPr lang="ru-RU" sz="1400" b="1" dirty="0"/>
            <a:t>«Развитие системы эффективного муниципального управления </a:t>
          </a:r>
          <a:r>
            <a:rPr lang="ru-RU" sz="1400" b="1" dirty="0" err="1"/>
            <a:t>Добринского</a:t>
          </a:r>
          <a:r>
            <a:rPr lang="ru-RU" sz="1400" b="1" dirty="0"/>
            <a:t> муниципального района на 2019-2025 годы</a:t>
          </a:r>
        </a:p>
      </dgm:t>
    </dgm:pt>
    <dgm:pt modelId="{8C7F8987-7496-4E72-83C9-452888164347}" type="parTrans" cxnId="{9A9EBF6B-2E76-47B9-ACF1-E4770A3006A0}">
      <dgm:prSet/>
      <dgm:spPr/>
      <dgm:t>
        <a:bodyPr/>
        <a:lstStyle/>
        <a:p>
          <a:endParaRPr lang="ru-RU" sz="1400" b="1"/>
        </a:p>
      </dgm:t>
    </dgm:pt>
    <dgm:pt modelId="{619FF482-F567-4F48-BFAE-D6B70A1117D5}" type="sibTrans" cxnId="{9A9EBF6B-2E76-47B9-ACF1-E4770A3006A0}">
      <dgm:prSet/>
      <dgm:spPr/>
      <dgm:t>
        <a:bodyPr/>
        <a:lstStyle/>
        <a:p>
          <a:endParaRPr lang="ru-RU" sz="1400" b="1"/>
        </a:p>
      </dgm:t>
    </dgm:pt>
    <dgm:pt modelId="{6FC2F566-0A5D-469E-98DE-E8CFA3B574C3}">
      <dgm:prSet custT="1"/>
      <dgm:spPr/>
      <dgm:t>
        <a:bodyPr/>
        <a:lstStyle/>
        <a:p>
          <a:pPr algn="r"/>
          <a:r>
            <a:rPr lang="ru-RU" sz="1400" b="1" dirty="0"/>
            <a:t>96 756,5</a:t>
          </a:r>
        </a:p>
      </dgm:t>
    </dgm:pt>
    <dgm:pt modelId="{DA39AD0E-E4E1-4508-B526-DCB99C07692E}" type="parTrans" cxnId="{FA5C53AF-0721-4C17-A48A-D9E6EC022A8B}">
      <dgm:prSet/>
      <dgm:spPr/>
      <dgm:t>
        <a:bodyPr/>
        <a:lstStyle/>
        <a:p>
          <a:endParaRPr lang="ru-RU" sz="1400" b="1"/>
        </a:p>
      </dgm:t>
    </dgm:pt>
    <dgm:pt modelId="{3EC92574-0F66-4BE8-8CCE-73E5FA0C0005}" type="sibTrans" cxnId="{FA5C53AF-0721-4C17-A48A-D9E6EC022A8B}">
      <dgm:prSet/>
      <dgm:spPr/>
      <dgm:t>
        <a:bodyPr/>
        <a:lstStyle/>
        <a:p>
          <a:endParaRPr lang="ru-RU" sz="1400" b="1"/>
        </a:p>
      </dgm:t>
    </dgm:pt>
    <dgm:pt modelId="{36675CB0-8703-47DE-B7F2-88E8EDABCDC7}" type="pres">
      <dgm:prSet presAssocID="{D0716C1B-6441-4212-B680-B69CABA23A8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C27D42-AA1C-47CA-BCE3-716BA592C989}" type="pres">
      <dgm:prSet presAssocID="{3B5E74AE-E8CC-4135-A6F9-B54F9011170D}" presName="comp" presStyleCnt="0"/>
      <dgm:spPr/>
    </dgm:pt>
    <dgm:pt modelId="{5FCD3D30-D43B-4B8A-B875-F4F110A46635}" type="pres">
      <dgm:prSet presAssocID="{3B5E74AE-E8CC-4135-A6F9-B54F9011170D}" presName="box" presStyleLbl="node1" presStyleIdx="0" presStyleCnt="8" custLinFactNeighborX="-1940" custLinFactNeighborY="-2631"/>
      <dgm:spPr/>
      <dgm:t>
        <a:bodyPr/>
        <a:lstStyle/>
        <a:p>
          <a:endParaRPr lang="ru-RU"/>
        </a:p>
      </dgm:t>
    </dgm:pt>
    <dgm:pt modelId="{F346066B-BE47-4465-94E5-813BEC90FA83}" type="pres">
      <dgm:prSet presAssocID="{3B5E74AE-E8CC-4135-A6F9-B54F9011170D}" presName="img" presStyleLbl="fgImgPlace1" presStyleIdx="0" presStyleCnt="8" custScaleX="4579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EE70191-0451-47C2-B464-0DBB3D8FA199}" type="pres">
      <dgm:prSet presAssocID="{3B5E74AE-E8CC-4135-A6F9-B54F9011170D}" presName="text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082CE0-A885-4265-AE3D-ACF67F0D324B}" type="pres">
      <dgm:prSet presAssocID="{F89BF0BB-E95F-4E1F-A988-0A47B9D1D2FB}" presName="spacer" presStyleCnt="0"/>
      <dgm:spPr/>
    </dgm:pt>
    <dgm:pt modelId="{36D99484-F1DF-43A3-9823-529C6492EA68}" type="pres">
      <dgm:prSet presAssocID="{FBBBE2C5-011E-4B69-825D-3718686C15B8}" presName="comp" presStyleCnt="0"/>
      <dgm:spPr/>
    </dgm:pt>
    <dgm:pt modelId="{FD02C3C6-30B1-493B-95EA-8539D971B845}" type="pres">
      <dgm:prSet presAssocID="{FBBBE2C5-011E-4B69-825D-3718686C15B8}" presName="box" presStyleLbl="node1" presStyleIdx="1" presStyleCnt="8"/>
      <dgm:spPr/>
      <dgm:t>
        <a:bodyPr/>
        <a:lstStyle/>
        <a:p>
          <a:endParaRPr lang="ru-RU"/>
        </a:p>
      </dgm:t>
    </dgm:pt>
    <dgm:pt modelId="{34552AD5-7A2D-4CD5-92D4-95810C18DC1C}" type="pres">
      <dgm:prSet presAssocID="{FBBBE2C5-011E-4B69-825D-3718686C15B8}" presName="img" presStyleLbl="fgImgPlace1" presStyleIdx="1" presStyleCnt="8" custScaleX="4579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4EA9667-02DA-4D1B-925C-4E62BD49A5C1}" type="pres">
      <dgm:prSet presAssocID="{FBBBE2C5-011E-4B69-825D-3718686C15B8}" presName="text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2A485-E4D5-4174-A058-9F67863DDDC3}" type="pres">
      <dgm:prSet presAssocID="{F93AEADB-80F1-460F-9BAB-6BA45F57EBB7}" presName="spacer" presStyleCnt="0"/>
      <dgm:spPr/>
    </dgm:pt>
    <dgm:pt modelId="{A9C4F06D-D909-421D-94B0-635199B67C5B}" type="pres">
      <dgm:prSet presAssocID="{BE885C8A-2418-42A5-B5A2-46E0B6B08D8B}" presName="comp" presStyleCnt="0"/>
      <dgm:spPr/>
    </dgm:pt>
    <dgm:pt modelId="{127FFE47-AA90-49CA-B2BD-C62659C1B184}" type="pres">
      <dgm:prSet presAssocID="{BE885C8A-2418-42A5-B5A2-46E0B6B08D8B}" presName="box" presStyleLbl="node1" presStyleIdx="2" presStyleCnt="8"/>
      <dgm:spPr/>
      <dgm:t>
        <a:bodyPr/>
        <a:lstStyle/>
        <a:p>
          <a:endParaRPr lang="ru-RU"/>
        </a:p>
      </dgm:t>
    </dgm:pt>
    <dgm:pt modelId="{BC77B166-34B8-4DF4-B0FB-8051FD4D1B37}" type="pres">
      <dgm:prSet presAssocID="{BE885C8A-2418-42A5-B5A2-46E0B6B08D8B}" presName="img" presStyleLbl="fgImgPlace1" presStyleIdx="2" presStyleCnt="8" custScaleX="4579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E060E05-93E4-4A07-B87E-B4BE80E3FBAC}" type="pres">
      <dgm:prSet presAssocID="{BE885C8A-2418-42A5-B5A2-46E0B6B08D8B}" presName="text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699BF3-1ED4-45B6-A9EF-B11B6836BB8B}" type="pres">
      <dgm:prSet presAssocID="{F1F9E2EC-7F7C-4C35-9E01-246657EFD3EB}" presName="spacer" presStyleCnt="0"/>
      <dgm:spPr/>
    </dgm:pt>
    <dgm:pt modelId="{4D4F9A97-D8FE-4901-9FD3-FB4DB9BB9798}" type="pres">
      <dgm:prSet presAssocID="{9CC87B9A-D407-42D4-B1B7-855953CB673A}" presName="comp" presStyleCnt="0"/>
      <dgm:spPr/>
    </dgm:pt>
    <dgm:pt modelId="{742CF517-BB2C-4AFF-9DE8-EF1EDD184F96}" type="pres">
      <dgm:prSet presAssocID="{9CC87B9A-D407-42D4-B1B7-855953CB673A}" presName="box" presStyleLbl="node1" presStyleIdx="3" presStyleCnt="8"/>
      <dgm:spPr/>
      <dgm:t>
        <a:bodyPr/>
        <a:lstStyle/>
        <a:p>
          <a:endParaRPr lang="ru-RU"/>
        </a:p>
      </dgm:t>
    </dgm:pt>
    <dgm:pt modelId="{7D240469-F350-4102-BE06-A5AC3E4E87D6}" type="pres">
      <dgm:prSet presAssocID="{9CC87B9A-D407-42D4-B1B7-855953CB673A}" presName="img" presStyleLbl="fgImgPlace1" presStyleIdx="3" presStyleCnt="8" custScaleX="4579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6C03FE18-1800-4C9E-8951-E6C33B3CD366}" type="pres">
      <dgm:prSet presAssocID="{9CC87B9A-D407-42D4-B1B7-855953CB673A}" presName="text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BE3D70-91BD-49B1-8EA8-B7A1BDEECA3E}" type="pres">
      <dgm:prSet presAssocID="{61C3D3E5-A51B-49FE-ACE6-534C2224FFAD}" presName="spacer" presStyleCnt="0"/>
      <dgm:spPr/>
    </dgm:pt>
    <dgm:pt modelId="{AF60D46B-B293-4B07-803B-CCDDB03B869B}" type="pres">
      <dgm:prSet presAssocID="{F794FE11-2F9C-4E1F-8238-4CDBC00681F4}" presName="comp" presStyleCnt="0"/>
      <dgm:spPr/>
    </dgm:pt>
    <dgm:pt modelId="{157DB0E4-D48D-4083-A53C-1A9135C3F4C9}" type="pres">
      <dgm:prSet presAssocID="{F794FE11-2F9C-4E1F-8238-4CDBC00681F4}" presName="box" presStyleLbl="node1" presStyleIdx="4" presStyleCnt="8" custLinFactY="148812" custLinFactNeighborY="200000"/>
      <dgm:spPr/>
      <dgm:t>
        <a:bodyPr/>
        <a:lstStyle/>
        <a:p>
          <a:endParaRPr lang="ru-RU"/>
        </a:p>
      </dgm:t>
    </dgm:pt>
    <dgm:pt modelId="{99756C51-3B56-4A12-A5DB-9AAB6D58AF43}" type="pres">
      <dgm:prSet presAssocID="{F794FE11-2F9C-4E1F-8238-4CDBC00681F4}" presName="img" presStyleLbl="fgImgPlace1" presStyleIdx="4" presStyleCnt="8" custScaleX="45796" custLinFactY="200000" custLinFactNeighborX="2495" custLinFactNeighborY="21329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F42DA090-8921-4695-AA74-54D77203895F}" type="pres">
      <dgm:prSet presAssocID="{F794FE11-2F9C-4E1F-8238-4CDBC00681F4}" presName="text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31366D-BC48-4D76-87EA-9B9E0DD855B3}" type="pres">
      <dgm:prSet presAssocID="{7AD0FFCF-75DA-4B20-AE2C-8C92070E7A77}" presName="spacer" presStyleCnt="0"/>
      <dgm:spPr/>
    </dgm:pt>
    <dgm:pt modelId="{9914600B-56ED-43E5-859A-7067BE34CA59}" type="pres">
      <dgm:prSet presAssocID="{B8B9506E-944D-4F2A-BD78-7DB9FCDD326D}" presName="comp" presStyleCnt="0"/>
      <dgm:spPr/>
    </dgm:pt>
    <dgm:pt modelId="{E249BD06-FBDF-4BDD-A7C7-B50E0C4E783E}" type="pres">
      <dgm:prSet presAssocID="{B8B9506E-944D-4F2A-BD78-7DB9FCDD326D}" presName="box" presStyleLbl="node1" presStyleIdx="5" presStyleCnt="8" custLinFactY="12909" custLinFactNeighborY="100000"/>
      <dgm:spPr/>
      <dgm:t>
        <a:bodyPr/>
        <a:lstStyle/>
        <a:p>
          <a:endParaRPr lang="ru-RU"/>
        </a:p>
      </dgm:t>
    </dgm:pt>
    <dgm:pt modelId="{51E2DE99-2BF6-4BC2-96E9-485338A35813}" type="pres">
      <dgm:prSet presAssocID="{B8B9506E-944D-4F2A-BD78-7DB9FCDD326D}" presName="img" presStyleLbl="fgImgPlace1" presStyleIdx="5" presStyleCnt="8" custScaleX="45796" custLinFactY="44745" custLinFactNeighborX="2495" custLinFactNeighborY="100000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32A3B520-C581-4AD6-9F32-C9E456090FF6}" type="pres">
      <dgm:prSet presAssocID="{B8B9506E-944D-4F2A-BD78-7DB9FCDD326D}" presName="text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B97292-7D61-4F3B-AA9D-3F69E489D2F7}" type="pres">
      <dgm:prSet presAssocID="{37560F50-5D05-4A50-A066-517850BEB7DB}" presName="spacer" presStyleCnt="0"/>
      <dgm:spPr/>
    </dgm:pt>
    <dgm:pt modelId="{5B486D5D-3396-40F3-9626-73C0B16F30BC}" type="pres">
      <dgm:prSet presAssocID="{28F5D7B1-3AB0-4616-8521-8754D39056C0}" presName="comp" presStyleCnt="0"/>
      <dgm:spPr/>
    </dgm:pt>
    <dgm:pt modelId="{5A30A4C4-9B6F-4341-A12E-05BF80A76404}" type="pres">
      <dgm:prSet presAssocID="{28F5D7B1-3AB0-4616-8521-8754D39056C0}" presName="box" presStyleLbl="node1" presStyleIdx="6" presStyleCnt="8" custLinFactY="-6116" custLinFactNeighborX="-257" custLinFactNeighborY="-100000"/>
      <dgm:spPr/>
      <dgm:t>
        <a:bodyPr/>
        <a:lstStyle/>
        <a:p>
          <a:endParaRPr lang="ru-RU"/>
        </a:p>
      </dgm:t>
    </dgm:pt>
    <dgm:pt modelId="{4F76211B-3E46-436E-B833-718D16E495DF}" type="pres">
      <dgm:prSet presAssocID="{28F5D7B1-3AB0-4616-8521-8754D39056C0}" presName="img" presStyleLbl="fgImgPlace1" presStyleIdx="6" presStyleCnt="8" custScaleX="45796" custLinFactY="-36279" custLinFactNeighborX="-113" custLinFactNeighborY="-100000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  <dgm:pt modelId="{8E65E7B6-2FFF-4796-82D3-34E2CEDE58DD}" type="pres">
      <dgm:prSet presAssocID="{28F5D7B1-3AB0-4616-8521-8754D39056C0}" presName="text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356FAB-F13A-4F8B-BCCC-D60F4E0DBB43}" type="pres">
      <dgm:prSet presAssocID="{DD7D7AE4-DD8C-420F-91E6-52AD4E030E73}" presName="spacer" presStyleCnt="0"/>
      <dgm:spPr/>
    </dgm:pt>
    <dgm:pt modelId="{8CCC00E8-50A5-43C7-BF0A-960BAC2F4916}" type="pres">
      <dgm:prSet presAssocID="{68337F16-4AB5-40CE-8B2F-935BB3E40C78}" presName="comp" presStyleCnt="0"/>
      <dgm:spPr/>
    </dgm:pt>
    <dgm:pt modelId="{F8660532-F9D7-4819-834F-A18B01079F6F}" type="pres">
      <dgm:prSet presAssocID="{68337F16-4AB5-40CE-8B2F-935BB3E40C78}" presName="box" presStyleLbl="node1" presStyleIdx="7" presStyleCnt="8" custLinFactY="-129008" custLinFactNeighborX="-142" custLinFactNeighborY="-200000"/>
      <dgm:spPr/>
      <dgm:t>
        <a:bodyPr/>
        <a:lstStyle/>
        <a:p>
          <a:endParaRPr lang="ru-RU"/>
        </a:p>
      </dgm:t>
    </dgm:pt>
    <dgm:pt modelId="{28F5FAAF-DFF6-4DEF-9F2B-DD5955735624}" type="pres">
      <dgm:prSet presAssocID="{68337F16-4AB5-40CE-8B2F-935BB3E40C78}" presName="img" presStyleLbl="fgImgPlace1" presStyleIdx="7" presStyleCnt="8" custScaleX="45796" custLinFactY="-200000" custLinFactNeighborX="1489" custLinFactNeighborY="-214675"/>
      <dgm:spPr>
        <a:blipFill rotWithShape="1">
          <a:blip xmlns:r="http://schemas.openxmlformats.org/officeDocument/2006/relationships" r:embed="rId8"/>
          <a:stretch>
            <a:fillRect/>
          </a:stretch>
        </a:blipFill>
      </dgm:spPr>
    </dgm:pt>
    <dgm:pt modelId="{ADD685AE-0E07-4535-A373-E0DD9881CD36}" type="pres">
      <dgm:prSet presAssocID="{68337F16-4AB5-40CE-8B2F-935BB3E40C78}" presName="text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D81E1B-CC27-42F0-84B2-7B1D87C849DC}" type="presOf" srcId="{25FE1BEF-B97D-40B9-8F86-C46E68B19FE3}" destId="{E4EA9667-02DA-4D1B-925C-4E62BD49A5C1}" srcOrd="1" destOrd="1" presId="urn:microsoft.com/office/officeart/2005/8/layout/vList4#2"/>
    <dgm:cxn modelId="{9A9EBF6B-2E76-47B9-ACF1-E4770A3006A0}" srcId="{D0716C1B-6441-4212-B680-B69CABA23A83}" destId="{68337F16-4AB5-40CE-8B2F-935BB3E40C78}" srcOrd="7" destOrd="0" parTransId="{8C7F8987-7496-4E72-83C9-452888164347}" sibTransId="{619FF482-F567-4F48-BFAE-D6B70A1117D5}"/>
    <dgm:cxn modelId="{5FD80CFA-D666-420F-BC30-0C51D4674182}" type="presOf" srcId="{0F026716-FBAA-4EA6-8C10-16B208A84F1A}" destId="{5FCD3D30-D43B-4B8A-B875-F4F110A46635}" srcOrd="0" destOrd="1" presId="urn:microsoft.com/office/officeart/2005/8/layout/vList4#2"/>
    <dgm:cxn modelId="{DF8DAA10-27DD-4CF6-BC21-DEAAAB931702}" type="presOf" srcId="{F794FE11-2F9C-4E1F-8238-4CDBC00681F4}" destId="{157DB0E4-D48D-4083-A53C-1A9135C3F4C9}" srcOrd="0" destOrd="0" presId="urn:microsoft.com/office/officeart/2005/8/layout/vList4#2"/>
    <dgm:cxn modelId="{F12A0B1E-D654-44B0-993B-019596D669FB}" type="presOf" srcId="{28F5D7B1-3AB0-4616-8521-8754D39056C0}" destId="{8E65E7B6-2FFF-4796-82D3-34E2CEDE58DD}" srcOrd="1" destOrd="0" presId="urn:microsoft.com/office/officeart/2005/8/layout/vList4#2"/>
    <dgm:cxn modelId="{5832DEA1-F6C4-44CC-A474-9CB854B91334}" srcId="{F794FE11-2F9C-4E1F-8238-4CDBC00681F4}" destId="{16602D81-1533-465C-B3D5-573789037498}" srcOrd="0" destOrd="0" parTransId="{BF624FA4-5536-46EF-84C4-DFEC92CA8C55}" sibTransId="{6EC0521E-5C1A-4FF8-ABB9-E9E3A4D71093}"/>
    <dgm:cxn modelId="{724F2BD6-AE54-4C14-BE0D-6ED9DC7ED701}" type="presOf" srcId="{FBBBE2C5-011E-4B69-825D-3718686C15B8}" destId="{FD02C3C6-30B1-493B-95EA-8539D971B845}" srcOrd="0" destOrd="0" presId="urn:microsoft.com/office/officeart/2005/8/layout/vList4#2"/>
    <dgm:cxn modelId="{010875D5-0BC0-4BDC-A29D-CB98B5ADE4D3}" srcId="{B8B9506E-944D-4F2A-BD78-7DB9FCDD326D}" destId="{FC272781-4943-46FE-BCA8-04A443379235}" srcOrd="0" destOrd="0" parTransId="{05E6A210-A83B-49D0-9E2A-90B89F28EC5A}" sibTransId="{E060ADCF-8FA9-4111-A9D0-C1487C354120}"/>
    <dgm:cxn modelId="{953D38F8-1E50-4567-848B-C4DA25A0827F}" type="presOf" srcId="{BE885C8A-2418-42A5-B5A2-46E0B6B08D8B}" destId="{4E060E05-93E4-4A07-B87E-B4BE80E3FBAC}" srcOrd="1" destOrd="0" presId="urn:microsoft.com/office/officeart/2005/8/layout/vList4#2"/>
    <dgm:cxn modelId="{526B9C8A-7DF2-4BBB-99EA-2FE4AB974FD5}" type="presOf" srcId="{D0716C1B-6441-4212-B680-B69CABA23A83}" destId="{36675CB0-8703-47DE-B7F2-88E8EDABCDC7}" srcOrd="0" destOrd="0" presId="urn:microsoft.com/office/officeart/2005/8/layout/vList4#2"/>
    <dgm:cxn modelId="{02F8DF94-54BB-4BF0-9239-CE16B08519E0}" type="presOf" srcId="{16602D81-1533-465C-B3D5-573789037498}" destId="{F42DA090-8921-4695-AA74-54D77203895F}" srcOrd="1" destOrd="1" presId="urn:microsoft.com/office/officeart/2005/8/layout/vList4#2"/>
    <dgm:cxn modelId="{814A7953-C8CE-413F-BD31-1FE7704BA64E}" type="presOf" srcId="{B8B9506E-944D-4F2A-BD78-7DB9FCDD326D}" destId="{32A3B520-C581-4AD6-9F32-C9E456090FF6}" srcOrd="1" destOrd="0" presId="urn:microsoft.com/office/officeart/2005/8/layout/vList4#2"/>
    <dgm:cxn modelId="{5D90E0E5-69E4-46DA-8EE1-58EBCFB2027A}" type="presOf" srcId="{6FC2F566-0A5D-469E-98DE-E8CFA3B574C3}" destId="{ADD685AE-0E07-4535-A373-E0DD9881CD36}" srcOrd="1" destOrd="1" presId="urn:microsoft.com/office/officeart/2005/8/layout/vList4#2"/>
    <dgm:cxn modelId="{FEE31088-2EEC-4187-85AB-E46A136447CD}" srcId="{3B5E74AE-E8CC-4135-A6F9-B54F9011170D}" destId="{0F026716-FBAA-4EA6-8C10-16B208A84F1A}" srcOrd="0" destOrd="0" parTransId="{01E77B71-4796-43FC-BA7C-C6222FC6A9F2}" sibTransId="{00A051B9-6169-448B-BCED-5D8D29256E8E}"/>
    <dgm:cxn modelId="{86846C49-F081-40A1-86A8-96FFA5E9DC22}" type="presOf" srcId="{FC272781-4943-46FE-BCA8-04A443379235}" destId="{32A3B520-C581-4AD6-9F32-C9E456090FF6}" srcOrd="1" destOrd="1" presId="urn:microsoft.com/office/officeart/2005/8/layout/vList4#2"/>
    <dgm:cxn modelId="{794FB077-4B7E-4C9C-AA7F-86A7A188A37C}" type="presOf" srcId="{926E11B2-EDFC-44D0-9D86-FD1261830F2D}" destId="{742CF517-BB2C-4AFF-9DE8-EF1EDD184F96}" srcOrd="0" destOrd="1" presId="urn:microsoft.com/office/officeart/2005/8/layout/vList4#2"/>
    <dgm:cxn modelId="{216BC31B-4AE2-4724-BA07-A495E83F5536}" type="presOf" srcId="{FBBBE2C5-011E-4B69-825D-3718686C15B8}" destId="{E4EA9667-02DA-4D1B-925C-4E62BD49A5C1}" srcOrd="1" destOrd="0" presId="urn:microsoft.com/office/officeart/2005/8/layout/vList4#2"/>
    <dgm:cxn modelId="{B4248DA3-D637-47DB-95B8-8B63399EABFD}" type="presOf" srcId="{68337F16-4AB5-40CE-8B2F-935BB3E40C78}" destId="{F8660532-F9D7-4819-834F-A18B01079F6F}" srcOrd="0" destOrd="0" presId="urn:microsoft.com/office/officeart/2005/8/layout/vList4#2"/>
    <dgm:cxn modelId="{4B326BF0-713A-4B39-AA75-8B8EDB3AD1D4}" type="presOf" srcId="{B817A883-40E0-436D-A029-BEA30EAA9F8F}" destId="{4E060E05-93E4-4A07-B87E-B4BE80E3FBAC}" srcOrd="1" destOrd="1" presId="urn:microsoft.com/office/officeart/2005/8/layout/vList4#2"/>
    <dgm:cxn modelId="{B597B894-FB10-4407-A1BD-2582806B3E7D}" srcId="{FBBBE2C5-011E-4B69-825D-3718686C15B8}" destId="{25FE1BEF-B97D-40B9-8F86-C46E68B19FE3}" srcOrd="0" destOrd="0" parTransId="{8D9B4BEC-E582-4415-ABE7-7ACC7351579F}" sibTransId="{A567FD65-00CB-442C-B552-2B828E1574BC}"/>
    <dgm:cxn modelId="{8906E3E2-D1E2-42F7-BF85-A8AE269FA95C}" type="presOf" srcId="{3B5E74AE-E8CC-4135-A6F9-B54F9011170D}" destId="{5FCD3D30-D43B-4B8A-B875-F4F110A46635}" srcOrd="0" destOrd="0" presId="urn:microsoft.com/office/officeart/2005/8/layout/vList4#2"/>
    <dgm:cxn modelId="{9377A7B5-E236-4B7B-AA04-04195D858FDF}" srcId="{D0716C1B-6441-4212-B680-B69CABA23A83}" destId="{BE885C8A-2418-42A5-B5A2-46E0B6B08D8B}" srcOrd="2" destOrd="0" parTransId="{B6B14F06-B0E3-45F7-B7A5-ACE6DC49E56F}" sibTransId="{F1F9E2EC-7F7C-4C35-9E01-246657EFD3EB}"/>
    <dgm:cxn modelId="{AB35B456-387B-4708-956F-85A1D2370D68}" type="presOf" srcId="{B817A883-40E0-436D-A029-BEA30EAA9F8F}" destId="{127FFE47-AA90-49CA-B2BD-C62659C1B184}" srcOrd="0" destOrd="1" presId="urn:microsoft.com/office/officeart/2005/8/layout/vList4#2"/>
    <dgm:cxn modelId="{741E156D-A184-4AA7-A8F8-1A824D7217FF}" type="presOf" srcId="{8239CDCF-A919-448A-9F15-321A8DD54470}" destId="{8E65E7B6-2FFF-4796-82D3-34E2CEDE58DD}" srcOrd="1" destOrd="1" presId="urn:microsoft.com/office/officeart/2005/8/layout/vList4#2"/>
    <dgm:cxn modelId="{C8066FC4-1E3D-43BB-B424-22B2AA83DEFD}" type="presOf" srcId="{FC272781-4943-46FE-BCA8-04A443379235}" destId="{E249BD06-FBDF-4BDD-A7C7-B50E0C4E783E}" srcOrd="0" destOrd="1" presId="urn:microsoft.com/office/officeart/2005/8/layout/vList4#2"/>
    <dgm:cxn modelId="{94F8D2BE-5C47-4C94-8F40-4369D50304E6}" type="presOf" srcId="{F794FE11-2F9C-4E1F-8238-4CDBC00681F4}" destId="{F42DA090-8921-4695-AA74-54D77203895F}" srcOrd="1" destOrd="0" presId="urn:microsoft.com/office/officeart/2005/8/layout/vList4#2"/>
    <dgm:cxn modelId="{09B8564C-E626-4A55-BB12-C48C393098F8}" type="presOf" srcId="{BE885C8A-2418-42A5-B5A2-46E0B6B08D8B}" destId="{127FFE47-AA90-49CA-B2BD-C62659C1B184}" srcOrd="0" destOrd="0" presId="urn:microsoft.com/office/officeart/2005/8/layout/vList4#2"/>
    <dgm:cxn modelId="{C2014DE5-C285-49B7-8EDB-ECEF8E4E2BC0}" type="presOf" srcId="{6FC2F566-0A5D-469E-98DE-E8CFA3B574C3}" destId="{F8660532-F9D7-4819-834F-A18B01079F6F}" srcOrd="0" destOrd="1" presId="urn:microsoft.com/office/officeart/2005/8/layout/vList4#2"/>
    <dgm:cxn modelId="{03D12879-1F65-493B-BC21-4E1373FC0898}" type="presOf" srcId="{16602D81-1533-465C-B3D5-573789037498}" destId="{157DB0E4-D48D-4083-A53C-1A9135C3F4C9}" srcOrd="0" destOrd="1" presId="urn:microsoft.com/office/officeart/2005/8/layout/vList4#2"/>
    <dgm:cxn modelId="{B6E5C654-6FD1-47D3-BC8A-A16E4D152383}" type="presOf" srcId="{68337F16-4AB5-40CE-8B2F-935BB3E40C78}" destId="{ADD685AE-0E07-4535-A373-E0DD9881CD36}" srcOrd="1" destOrd="0" presId="urn:microsoft.com/office/officeart/2005/8/layout/vList4#2"/>
    <dgm:cxn modelId="{26B8F02B-035C-4ECA-A83F-29D44AD63FE7}" srcId="{9CC87B9A-D407-42D4-B1B7-855953CB673A}" destId="{926E11B2-EDFC-44D0-9D86-FD1261830F2D}" srcOrd="0" destOrd="0" parTransId="{E3F1C5AF-12B4-4A39-B24E-2E7460DD9107}" sibTransId="{0313B36F-DE4A-4582-8E32-00E48B2F1DF7}"/>
    <dgm:cxn modelId="{1852364F-397A-41FA-8B3D-7B3506DB1E84}" type="presOf" srcId="{3B5E74AE-E8CC-4135-A6F9-B54F9011170D}" destId="{5EE70191-0451-47C2-B464-0DBB3D8FA199}" srcOrd="1" destOrd="0" presId="urn:microsoft.com/office/officeart/2005/8/layout/vList4#2"/>
    <dgm:cxn modelId="{FA5C53AF-0721-4C17-A48A-D9E6EC022A8B}" srcId="{68337F16-4AB5-40CE-8B2F-935BB3E40C78}" destId="{6FC2F566-0A5D-469E-98DE-E8CFA3B574C3}" srcOrd="0" destOrd="0" parTransId="{DA39AD0E-E4E1-4508-B526-DCB99C07692E}" sibTransId="{3EC92574-0F66-4BE8-8CCE-73E5FA0C0005}"/>
    <dgm:cxn modelId="{9297C92E-79A2-49AD-90A6-3F52CAEDCB41}" type="presOf" srcId="{926E11B2-EDFC-44D0-9D86-FD1261830F2D}" destId="{6C03FE18-1800-4C9E-8951-E6C33B3CD366}" srcOrd="1" destOrd="1" presId="urn:microsoft.com/office/officeart/2005/8/layout/vList4#2"/>
    <dgm:cxn modelId="{E83DB1EF-9A3B-4F4B-8B7D-4DD507F8094B}" srcId="{D0716C1B-6441-4212-B680-B69CABA23A83}" destId="{3B5E74AE-E8CC-4135-A6F9-B54F9011170D}" srcOrd="0" destOrd="0" parTransId="{02C26E95-BFD9-4098-9E69-428ACDA05903}" sibTransId="{F89BF0BB-E95F-4E1F-A988-0A47B9D1D2FB}"/>
    <dgm:cxn modelId="{C180D53E-DFA5-4946-B02F-CB6614EE4BDA}" srcId="{28F5D7B1-3AB0-4616-8521-8754D39056C0}" destId="{8239CDCF-A919-448A-9F15-321A8DD54470}" srcOrd="0" destOrd="0" parTransId="{22FC9918-FE5F-479A-BC92-E12F1E390FD9}" sibTransId="{66CD20A4-6133-4122-9EB3-DEFA21615938}"/>
    <dgm:cxn modelId="{E09A45B8-3BBB-4ADD-A87D-648873EB3429}" srcId="{D0716C1B-6441-4212-B680-B69CABA23A83}" destId="{F794FE11-2F9C-4E1F-8238-4CDBC00681F4}" srcOrd="4" destOrd="0" parTransId="{AC3407A9-A73A-4C5C-A9BC-15DDC927526A}" sibTransId="{7AD0FFCF-75DA-4B20-AE2C-8C92070E7A77}"/>
    <dgm:cxn modelId="{E41752B1-D151-47E6-B12E-DCCA894E794A}" srcId="{D0716C1B-6441-4212-B680-B69CABA23A83}" destId="{FBBBE2C5-011E-4B69-825D-3718686C15B8}" srcOrd="1" destOrd="0" parTransId="{228E81A3-53C5-4D4A-974A-1E897899C2D3}" sibTransId="{F93AEADB-80F1-460F-9BAB-6BA45F57EBB7}"/>
    <dgm:cxn modelId="{7269E0D1-0050-402C-B30F-5856CBCC08BC}" srcId="{BE885C8A-2418-42A5-B5A2-46E0B6B08D8B}" destId="{B817A883-40E0-436D-A029-BEA30EAA9F8F}" srcOrd="0" destOrd="0" parTransId="{916B356C-3C1D-4AB8-92A1-D10DD8BEC723}" sibTransId="{5B4C62C4-D8B4-40C4-A074-CE4846D2EE54}"/>
    <dgm:cxn modelId="{1238B00A-3017-4FF1-A309-A9B0DAAAC861}" srcId="{D0716C1B-6441-4212-B680-B69CABA23A83}" destId="{B8B9506E-944D-4F2A-BD78-7DB9FCDD326D}" srcOrd="5" destOrd="0" parTransId="{CB32D975-97CA-48F6-8034-FBC9923C4BEF}" sibTransId="{37560F50-5D05-4A50-A066-517850BEB7DB}"/>
    <dgm:cxn modelId="{2760253F-22C7-4710-8E09-8367E85B9427}" type="presOf" srcId="{8239CDCF-A919-448A-9F15-321A8DD54470}" destId="{5A30A4C4-9B6F-4341-A12E-05BF80A76404}" srcOrd="0" destOrd="1" presId="urn:microsoft.com/office/officeart/2005/8/layout/vList4#2"/>
    <dgm:cxn modelId="{5509956C-C673-488D-999B-2C4710F9C89A}" type="presOf" srcId="{9CC87B9A-D407-42D4-B1B7-855953CB673A}" destId="{742CF517-BB2C-4AFF-9DE8-EF1EDD184F96}" srcOrd="0" destOrd="0" presId="urn:microsoft.com/office/officeart/2005/8/layout/vList4#2"/>
    <dgm:cxn modelId="{052F29C6-AB35-4A90-9E11-DAA95838A931}" type="presOf" srcId="{0F026716-FBAA-4EA6-8C10-16B208A84F1A}" destId="{5EE70191-0451-47C2-B464-0DBB3D8FA199}" srcOrd="1" destOrd="1" presId="urn:microsoft.com/office/officeart/2005/8/layout/vList4#2"/>
    <dgm:cxn modelId="{46E287F0-E6D1-4DFA-B0AD-661693131A25}" type="presOf" srcId="{B8B9506E-944D-4F2A-BD78-7DB9FCDD326D}" destId="{E249BD06-FBDF-4BDD-A7C7-B50E0C4E783E}" srcOrd="0" destOrd="0" presId="urn:microsoft.com/office/officeart/2005/8/layout/vList4#2"/>
    <dgm:cxn modelId="{A80AB560-48EA-4CAC-B971-151D81929619}" srcId="{D0716C1B-6441-4212-B680-B69CABA23A83}" destId="{9CC87B9A-D407-42D4-B1B7-855953CB673A}" srcOrd="3" destOrd="0" parTransId="{A1524082-3FB8-4B99-B14C-1406563FF0B9}" sibTransId="{61C3D3E5-A51B-49FE-ACE6-534C2224FFAD}"/>
    <dgm:cxn modelId="{5566969F-A6BE-48A5-8469-D572D0744E2B}" type="presOf" srcId="{9CC87B9A-D407-42D4-B1B7-855953CB673A}" destId="{6C03FE18-1800-4C9E-8951-E6C33B3CD366}" srcOrd="1" destOrd="0" presId="urn:microsoft.com/office/officeart/2005/8/layout/vList4#2"/>
    <dgm:cxn modelId="{BA76C0B5-9BE2-4A9C-BB26-C1104694D447}" type="presOf" srcId="{28F5D7B1-3AB0-4616-8521-8754D39056C0}" destId="{5A30A4C4-9B6F-4341-A12E-05BF80A76404}" srcOrd="0" destOrd="0" presId="urn:microsoft.com/office/officeart/2005/8/layout/vList4#2"/>
    <dgm:cxn modelId="{1CD756ED-1438-4D99-8F5D-8F2D32BC34AE}" type="presOf" srcId="{25FE1BEF-B97D-40B9-8F86-C46E68B19FE3}" destId="{FD02C3C6-30B1-493B-95EA-8539D971B845}" srcOrd="0" destOrd="1" presId="urn:microsoft.com/office/officeart/2005/8/layout/vList4#2"/>
    <dgm:cxn modelId="{692E270F-D451-46A9-A733-7F5EF052AC6D}" srcId="{D0716C1B-6441-4212-B680-B69CABA23A83}" destId="{28F5D7B1-3AB0-4616-8521-8754D39056C0}" srcOrd="6" destOrd="0" parTransId="{C6AF0807-95AB-4D45-B1F0-8D750639E5A8}" sibTransId="{DD7D7AE4-DD8C-420F-91E6-52AD4E030E73}"/>
    <dgm:cxn modelId="{526019B9-EF87-449F-A3E4-80F841AAB5B3}" type="presParOf" srcId="{36675CB0-8703-47DE-B7F2-88E8EDABCDC7}" destId="{02C27D42-AA1C-47CA-BCE3-716BA592C989}" srcOrd="0" destOrd="0" presId="urn:microsoft.com/office/officeart/2005/8/layout/vList4#2"/>
    <dgm:cxn modelId="{EACB1EFC-C623-4887-ACA0-6D0DC76C7566}" type="presParOf" srcId="{02C27D42-AA1C-47CA-BCE3-716BA592C989}" destId="{5FCD3D30-D43B-4B8A-B875-F4F110A46635}" srcOrd="0" destOrd="0" presId="urn:microsoft.com/office/officeart/2005/8/layout/vList4#2"/>
    <dgm:cxn modelId="{29C7044A-C415-41C0-84DB-FB035B34F9FF}" type="presParOf" srcId="{02C27D42-AA1C-47CA-BCE3-716BA592C989}" destId="{F346066B-BE47-4465-94E5-813BEC90FA83}" srcOrd="1" destOrd="0" presId="urn:microsoft.com/office/officeart/2005/8/layout/vList4#2"/>
    <dgm:cxn modelId="{318A1330-FDAD-4DBD-BD4E-BF78AA0DB1F6}" type="presParOf" srcId="{02C27D42-AA1C-47CA-BCE3-716BA592C989}" destId="{5EE70191-0451-47C2-B464-0DBB3D8FA199}" srcOrd="2" destOrd="0" presId="urn:microsoft.com/office/officeart/2005/8/layout/vList4#2"/>
    <dgm:cxn modelId="{84707846-F205-4D46-B3D1-EF02B861730E}" type="presParOf" srcId="{36675CB0-8703-47DE-B7F2-88E8EDABCDC7}" destId="{D9082CE0-A885-4265-AE3D-ACF67F0D324B}" srcOrd="1" destOrd="0" presId="urn:microsoft.com/office/officeart/2005/8/layout/vList4#2"/>
    <dgm:cxn modelId="{DD8D073A-EDDC-4034-8AD4-1A463C80BB4A}" type="presParOf" srcId="{36675CB0-8703-47DE-B7F2-88E8EDABCDC7}" destId="{36D99484-F1DF-43A3-9823-529C6492EA68}" srcOrd="2" destOrd="0" presId="urn:microsoft.com/office/officeart/2005/8/layout/vList4#2"/>
    <dgm:cxn modelId="{3CF3877D-E25A-4EFB-B3AC-035786D55C1C}" type="presParOf" srcId="{36D99484-F1DF-43A3-9823-529C6492EA68}" destId="{FD02C3C6-30B1-493B-95EA-8539D971B845}" srcOrd="0" destOrd="0" presId="urn:microsoft.com/office/officeart/2005/8/layout/vList4#2"/>
    <dgm:cxn modelId="{8149CFE3-3FB2-4D5F-8567-826310D5D34F}" type="presParOf" srcId="{36D99484-F1DF-43A3-9823-529C6492EA68}" destId="{34552AD5-7A2D-4CD5-92D4-95810C18DC1C}" srcOrd="1" destOrd="0" presId="urn:microsoft.com/office/officeart/2005/8/layout/vList4#2"/>
    <dgm:cxn modelId="{5A060FAB-78F2-4A6E-B601-EE778049C6F8}" type="presParOf" srcId="{36D99484-F1DF-43A3-9823-529C6492EA68}" destId="{E4EA9667-02DA-4D1B-925C-4E62BD49A5C1}" srcOrd="2" destOrd="0" presId="urn:microsoft.com/office/officeart/2005/8/layout/vList4#2"/>
    <dgm:cxn modelId="{542C8925-4AAB-4A5A-9594-4DE8CEDB0C17}" type="presParOf" srcId="{36675CB0-8703-47DE-B7F2-88E8EDABCDC7}" destId="{C012A485-E4D5-4174-A058-9F67863DDDC3}" srcOrd="3" destOrd="0" presId="urn:microsoft.com/office/officeart/2005/8/layout/vList4#2"/>
    <dgm:cxn modelId="{CEAAF210-F910-4A10-AAE5-64103FE41163}" type="presParOf" srcId="{36675CB0-8703-47DE-B7F2-88E8EDABCDC7}" destId="{A9C4F06D-D909-421D-94B0-635199B67C5B}" srcOrd="4" destOrd="0" presId="urn:microsoft.com/office/officeart/2005/8/layout/vList4#2"/>
    <dgm:cxn modelId="{F3174417-7266-435A-ADC5-C67F10FF5F57}" type="presParOf" srcId="{A9C4F06D-D909-421D-94B0-635199B67C5B}" destId="{127FFE47-AA90-49CA-B2BD-C62659C1B184}" srcOrd="0" destOrd="0" presId="urn:microsoft.com/office/officeart/2005/8/layout/vList4#2"/>
    <dgm:cxn modelId="{8DBA7EBF-96EB-424B-AA53-9FA57F89A8BF}" type="presParOf" srcId="{A9C4F06D-D909-421D-94B0-635199B67C5B}" destId="{BC77B166-34B8-4DF4-B0FB-8051FD4D1B37}" srcOrd="1" destOrd="0" presId="urn:microsoft.com/office/officeart/2005/8/layout/vList4#2"/>
    <dgm:cxn modelId="{58A9E282-2948-450F-B8CF-E5DB1129CBAA}" type="presParOf" srcId="{A9C4F06D-D909-421D-94B0-635199B67C5B}" destId="{4E060E05-93E4-4A07-B87E-B4BE80E3FBAC}" srcOrd="2" destOrd="0" presId="urn:microsoft.com/office/officeart/2005/8/layout/vList4#2"/>
    <dgm:cxn modelId="{973C43B2-6CAE-494B-9A6D-A6CE66EEC556}" type="presParOf" srcId="{36675CB0-8703-47DE-B7F2-88E8EDABCDC7}" destId="{A7699BF3-1ED4-45B6-A9EF-B11B6836BB8B}" srcOrd="5" destOrd="0" presId="urn:microsoft.com/office/officeart/2005/8/layout/vList4#2"/>
    <dgm:cxn modelId="{9D4F5C6E-7BA5-40BA-984A-B5ED586A8A9B}" type="presParOf" srcId="{36675CB0-8703-47DE-B7F2-88E8EDABCDC7}" destId="{4D4F9A97-D8FE-4901-9FD3-FB4DB9BB9798}" srcOrd="6" destOrd="0" presId="urn:microsoft.com/office/officeart/2005/8/layout/vList4#2"/>
    <dgm:cxn modelId="{E721BC4F-1102-4A4A-9A26-974CC7C01E83}" type="presParOf" srcId="{4D4F9A97-D8FE-4901-9FD3-FB4DB9BB9798}" destId="{742CF517-BB2C-4AFF-9DE8-EF1EDD184F96}" srcOrd="0" destOrd="0" presId="urn:microsoft.com/office/officeart/2005/8/layout/vList4#2"/>
    <dgm:cxn modelId="{0D9FD5E5-A09E-45B3-A75C-E01B5DBADC24}" type="presParOf" srcId="{4D4F9A97-D8FE-4901-9FD3-FB4DB9BB9798}" destId="{7D240469-F350-4102-BE06-A5AC3E4E87D6}" srcOrd="1" destOrd="0" presId="urn:microsoft.com/office/officeart/2005/8/layout/vList4#2"/>
    <dgm:cxn modelId="{2B064AA2-00C9-4A42-BFEB-A77A8369ED55}" type="presParOf" srcId="{4D4F9A97-D8FE-4901-9FD3-FB4DB9BB9798}" destId="{6C03FE18-1800-4C9E-8951-E6C33B3CD366}" srcOrd="2" destOrd="0" presId="urn:microsoft.com/office/officeart/2005/8/layout/vList4#2"/>
    <dgm:cxn modelId="{243AF405-AC68-4A75-879A-44F1385A9D56}" type="presParOf" srcId="{36675CB0-8703-47DE-B7F2-88E8EDABCDC7}" destId="{ABBE3D70-91BD-49B1-8EA8-B7A1BDEECA3E}" srcOrd="7" destOrd="0" presId="urn:microsoft.com/office/officeart/2005/8/layout/vList4#2"/>
    <dgm:cxn modelId="{3A9F832A-0F11-41C0-8AD7-D69BF453B71C}" type="presParOf" srcId="{36675CB0-8703-47DE-B7F2-88E8EDABCDC7}" destId="{AF60D46B-B293-4B07-803B-CCDDB03B869B}" srcOrd="8" destOrd="0" presId="urn:microsoft.com/office/officeart/2005/8/layout/vList4#2"/>
    <dgm:cxn modelId="{AA4FA1E8-488E-4CF5-8AB2-3EE597DD8D39}" type="presParOf" srcId="{AF60D46B-B293-4B07-803B-CCDDB03B869B}" destId="{157DB0E4-D48D-4083-A53C-1A9135C3F4C9}" srcOrd="0" destOrd="0" presId="urn:microsoft.com/office/officeart/2005/8/layout/vList4#2"/>
    <dgm:cxn modelId="{9A17CEDC-2A73-4C90-9C01-3F4370A5DA05}" type="presParOf" srcId="{AF60D46B-B293-4B07-803B-CCDDB03B869B}" destId="{99756C51-3B56-4A12-A5DB-9AAB6D58AF43}" srcOrd="1" destOrd="0" presId="urn:microsoft.com/office/officeart/2005/8/layout/vList4#2"/>
    <dgm:cxn modelId="{148C96D8-CCED-4C9F-BC7D-1728F41E2508}" type="presParOf" srcId="{AF60D46B-B293-4B07-803B-CCDDB03B869B}" destId="{F42DA090-8921-4695-AA74-54D77203895F}" srcOrd="2" destOrd="0" presId="urn:microsoft.com/office/officeart/2005/8/layout/vList4#2"/>
    <dgm:cxn modelId="{517B2B0A-B54F-40F7-9140-C343C4B83573}" type="presParOf" srcId="{36675CB0-8703-47DE-B7F2-88E8EDABCDC7}" destId="{5631366D-BC48-4D76-87EA-9B9E0DD855B3}" srcOrd="9" destOrd="0" presId="urn:microsoft.com/office/officeart/2005/8/layout/vList4#2"/>
    <dgm:cxn modelId="{E9CCB621-F8D3-4583-91F6-CA5C42FA070F}" type="presParOf" srcId="{36675CB0-8703-47DE-B7F2-88E8EDABCDC7}" destId="{9914600B-56ED-43E5-859A-7067BE34CA59}" srcOrd="10" destOrd="0" presId="urn:microsoft.com/office/officeart/2005/8/layout/vList4#2"/>
    <dgm:cxn modelId="{B1F01228-4FEE-4A59-83D4-21677322D99D}" type="presParOf" srcId="{9914600B-56ED-43E5-859A-7067BE34CA59}" destId="{E249BD06-FBDF-4BDD-A7C7-B50E0C4E783E}" srcOrd="0" destOrd="0" presId="urn:microsoft.com/office/officeart/2005/8/layout/vList4#2"/>
    <dgm:cxn modelId="{A536C3DA-CE53-416E-85CD-2A0402141B04}" type="presParOf" srcId="{9914600B-56ED-43E5-859A-7067BE34CA59}" destId="{51E2DE99-2BF6-4BC2-96E9-485338A35813}" srcOrd="1" destOrd="0" presId="urn:microsoft.com/office/officeart/2005/8/layout/vList4#2"/>
    <dgm:cxn modelId="{F62032AE-C40F-43EA-8E19-02BA8E5DB2A3}" type="presParOf" srcId="{9914600B-56ED-43E5-859A-7067BE34CA59}" destId="{32A3B520-C581-4AD6-9F32-C9E456090FF6}" srcOrd="2" destOrd="0" presId="urn:microsoft.com/office/officeart/2005/8/layout/vList4#2"/>
    <dgm:cxn modelId="{DC236079-8937-4C93-8C47-409D9422026B}" type="presParOf" srcId="{36675CB0-8703-47DE-B7F2-88E8EDABCDC7}" destId="{E2B97292-7D61-4F3B-AA9D-3F69E489D2F7}" srcOrd="11" destOrd="0" presId="urn:microsoft.com/office/officeart/2005/8/layout/vList4#2"/>
    <dgm:cxn modelId="{6A61E33D-BAEF-47FC-A9F4-77591C998417}" type="presParOf" srcId="{36675CB0-8703-47DE-B7F2-88E8EDABCDC7}" destId="{5B486D5D-3396-40F3-9626-73C0B16F30BC}" srcOrd="12" destOrd="0" presId="urn:microsoft.com/office/officeart/2005/8/layout/vList4#2"/>
    <dgm:cxn modelId="{11B834E1-3CED-4CCB-8EEE-BF7A91BC9D6A}" type="presParOf" srcId="{5B486D5D-3396-40F3-9626-73C0B16F30BC}" destId="{5A30A4C4-9B6F-4341-A12E-05BF80A76404}" srcOrd="0" destOrd="0" presId="urn:microsoft.com/office/officeart/2005/8/layout/vList4#2"/>
    <dgm:cxn modelId="{DE328F94-FD5E-4E16-9219-DB169EEF54BA}" type="presParOf" srcId="{5B486D5D-3396-40F3-9626-73C0B16F30BC}" destId="{4F76211B-3E46-436E-B833-718D16E495DF}" srcOrd="1" destOrd="0" presId="urn:microsoft.com/office/officeart/2005/8/layout/vList4#2"/>
    <dgm:cxn modelId="{4E1584E8-939D-4E8B-9D8C-BB60B3A529CF}" type="presParOf" srcId="{5B486D5D-3396-40F3-9626-73C0B16F30BC}" destId="{8E65E7B6-2FFF-4796-82D3-34E2CEDE58DD}" srcOrd="2" destOrd="0" presId="urn:microsoft.com/office/officeart/2005/8/layout/vList4#2"/>
    <dgm:cxn modelId="{990F89CA-90F6-4D17-9F22-F2ACF0D01494}" type="presParOf" srcId="{36675CB0-8703-47DE-B7F2-88E8EDABCDC7}" destId="{5C356FAB-F13A-4F8B-BCCC-D60F4E0DBB43}" srcOrd="13" destOrd="0" presId="urn:microsoft.com/office/officeart/2005/8/layout/vList4#2"/>
    <dgm:cxn modelId="{B1658693-FDE7-41A1-8C0F-056312A7BCD1}" type="presParOf" srcId="{36675CB0-8703-47DE-B7F2-88E8EDABCDC7}" destId="{8CCC00E8-50A5-43C7-BF0A-960BAC2F4916}" srcOrd="14" destOrd="0" presId="urn:microsoft.com/office/officeart/2005/8/layout/vList4#2"/>
    <dgm:cxn modelId="{0010EED9-F309-4A96-9E23-0FE0109A7E81}" type="presParOf" srcId="{8CCC00E8-50A5-43C7-BF0A-960BAC2F4916}" destId="{F8660532-F9D7-4819-834F-A18B01079F6F}" srcOrd="0" destOrd="0" presId="urn:microsoft.com/office/officeart/2005/8/layout/vList4#2"/>
    <dgm:cxn modelId="{CDF79FF5-2FA1-4958-9B9D-3634134DEEA0}" type="presParOf" srcId="{8CCC00E8-50A5-43C7-BF0A-960BAC2F4916}" destId="{28F5FAAF-DFF6-4DEF-9F2B-DD5955735624}" srcOrd="1" destOrd="0" presId="urn:microsoft.com/office/officeart/2005/8/layout/vList4#2"/>
    <dgm:cxn modelId="{BCA99377-D8AC-47D3-B579-1C537D890AD1}" type="presParOf" srcId="{8CCC00E8-50A5-43C7-BF0A-960BAC2F4916}" destId="{ADD685AE-0E07-4535-A373-E0DD9881CD36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1E0512-DC7A-4354-BAA0-7D5D8AAB501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F81D2A-987A-48A6-9DD3-A9B67A6610EB}" type="pres">
      <dgm:prSet presAssocID="{7F1E0512-DC7A-4354-BAA0-7D5D8AAB501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1018BB92-58CD-4BC3-B37B-185A4882DB0B}" type="presOf" srcId="{7F1E0512-DC7A-4354-BAA0-7D5D8AAB501E}" destId="{6EF81D2A-987A-48A6-9DD3-A9B67A6610EB}" srcOrd="0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D3D30-D43B-4B8A-B875-F4F110A46635}">
      <dsp:nvSpPr>
        <dsp:cNvPr id="0" name=""/>
        <dsp:cNvSpPr/>
      </dsp:nvSpPr>
      <dsp:spPr>
        <a:xfrm>
          <a:off x="0" y="0"/>
          <a:ext cx="9826132" cy="662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n>
                <a:noFill/>
              </a:ln>
              <a:solidFill>
                <a:schemeClr val="bg1"/>
              </a:solidFill>
            </a:rPr>
            <a:t>«Создание условий для развития экономики </a:t>
          </a:r>
          <a:r>
            <a:rPr lang="ru-RU" sz="1400" b="1" kern="1200" dirty="0" err="1">
              <a:ln>
                <a:noFill/>
              </a:ln>
              <a:solidFill>
                <a:schemeClr val="bg1"/>
              </a:solidFill>
            </a:rPr>
            <a:t>Добринского</a:t>
          </a:r>
          <a:r>
            <a:rPr lang="ru-RU" sz="1400" b="1" kern="1200" dirty="0">
              <a:ln>
                <a:noFill/>
              </a:ln>
              <a:solidFill>
                <a:schemeClr val="bg1"/>
              </a:solidFill>
            </a:rPr>
            <a:t> муниципального района на 2019-2025 годы»</a:t>
          </a: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>
              <a:ln>
                <a:noFill/>
              </a:ln>
              <a:solidFill>
                <a:schemeClr val="bg1"/>
              </a:solidFill>
            </a:rPr>
            <a:t>5 052,5</a:t>
          </a:r>
        </a:p>
      </dsp:txBody>
      <dsp:txXfrm>
        <a:off x="2031492" y="0"/>
        <a:ext cx="7794639" cy="662663"/>
      </dsp:txXfrm>
    </dsp:sp>
    <dsp:sp modelId="{F346066B-BE47-4465-94E5-813BEC90FA83}">
      <dsp:nvSpPr>
        <dsp:cNvPr id="0" name=""/>
        <dsp:cNvSpPr/>
      </dsp:nvSpPr>
      <dsp:spPr>
        <a:xfrm>
          <a:off x="598881" y="66266"/>
          <a:ext cx="899995" cy="5301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D02C3C6-30B1-493B-95EA-8539D971B845}">
      <dsp:nvSpPr>
        <dsp:cNvPr id="0" name=""/>
        <dsp:cNvSpPr/>
      </dsp:nvSpPr>
      <dsp:spPr>
        <a:xfrm>
          <a:off x="0" y="728929"/>
          <a:ext cx="9826132" cy="662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n>
                <a:noFill/>
              </a:ln>
              <a:solidFill>
                <a:schemeClr val="bg1"/>
              </a:solidFill>
            </a:rPr>
            <a:t>Развитие социальной сферы </a:t>
          </a:r>
          <a:r>
            <a:rPr lang="ru-RU" sz="1400" b="1" kern="1200" dirty="0" err="1">
              <a:ln>
                <a:noFill/>
              </a:ln>
              <a:solidFill>
                <a:schemeClr val="bg1"/>
              </a:solidFill>
            </a:rPr>
            <a:t>Добринского</a:t>
          </a:r>
          <a:r>
            <a:rPr lang="ru-RU" sz="1400" b="1" kern="1200" dirty="0">
              <a:ln>
                <a:noFill/>
              </a:ln>
              <a:solidFill>
                <a:schemeClr val="bg1"/>
              </a:solidFill>
            </a:rPr>
            <a:t> муниципального района на 2019-2025 годы»</a:t>
          </a: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>
              <a:ln>
                <a:noFill/>
              </a:ln>
              <a:solidFill>
                <a:schemeClr val="bg1"/>
              </a:solidFill>
            </a:rPr>
            <a:t>162 225,6</a:t>
          </a:r>
        </a:p>
      </dsp:txBody>
      <dsp:txXfrm>
        <a:off x="2031492" y="728929"/>
        <a:ext cx="7794639" cy="662663"/>
      </dsp:txXfrm>
    </dsp:sp>
    <dsp:sp modelId="{34552AD5-7A2D-4CD5-92D4-95810C18DC1C}">
      <dsp:nvSpPr>
        <dsp:cNvPr id="0" name=""/>
        <dsp:cNvSpPr/>
      </dsp:nvSpPr>
      <dsp:spPr>
        <a:xfrm>
          <a:off x="598881" y="795195"/>
          <a:ext cx="899995" cy="5301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27FFE47-AA90-49CA-B2BD-C62659C1B184}">
      <dsp:nvSpPr>
        <dsp:cNvPr id="0" name=""/>
        <dsp:cNvSpPr/>
      </dsp:nvSpPr>
      <dsp:spPr>
        <a:xfrm>
          <a:off x="0" y="1457858"/>
          <a:ext cx="9826132" cy="662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n>
                <a:noFill/>
              </a:ln>
              <a:solidFill>
                <a:schemeClr val="bg1"/>
              </a:solidFill>
            </a:rPr>
            <a:t>«Обеспечение населения </a:t>
          </a:r>
          <a:r>
            <a:rPr lang="ru-RU" sz="1400" b="1" kern="1200" dirty="0" err="1">
              <a:ln>
                <a:noFill/>
              </a:ln>
              <a:solidFill>
                <a:schemeClr val="bg1"/>
              </a:solidFill>
            </a:rPr>
            <a:t>Добринского</a:t>
          </a:r>
          <a:r>
            <a:rPr lang="ru-RU" sz="1400" b="1" kern="1200" dirty="0">
              <a:ln>
                <a:noFill/>
              </a:ln>
              <a:solidFill>
                <a:schemeClr val="bg1"/>
              </a:solidFill>
            </a:rPr>
            <a:t> муниципального района качественной инфраструктурой и услугами ЖКХ на 2019-2025 годы» </a:t>
          </a: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>
              <a:ln>
                <a:noFill/>
              </a:ln>
              <a:solidFill>
                <a:schemeClr val="bg1"/>
              </a:solidFill>
            </a:rPr>
            <a:t>359 </a:t>
          </a:r>
          <a:r>
            <a:rPr lang="ru-RU" sz="1400" b="1" kern="1200" dirty="0">
              <a:ln>
                <a:noFill/>
              </a:ln>
              <a:solidFill>
                <a:schemeClr val="bg1"/>
              </a:solidFill>
            </a:rPr>
            <a:t>445,1</a:t>
          </a:r>
        </a:p>
      </dsp:txBody>
      <dsp:txXfrm>
        <a:off x="2031492" y="1457858"/>
        <a:ext cx="7794639" cy="662663"/>
      </dsp:txXfrm>
    </dsp:sp>
    <dsp:sp modelId="{BC77B166-34B8-4DF4-B0FB-8051FD4D1B37}">
      <dsp:nvSpPr>
        <dsp:cNvPr id="0" name=""/>
        <dsp:cNvSpPr/>
      </dsp:nvSpPr>
      <dsp:spPr>
        <a:xfrm>
          <a:off x="598881" y="1524125"/>
          <a:ext cx="899995" cy="5301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42CF517-BB2C-4AFF-9DE8-EF1EDD184F96}">
      <dsp:nvSpPr>
        <dsp:cNvPr id="0" name=""/>
        <dsp:cNvSpPr/>
      </dsp:nvSpPr>
      <dsp:spPr>
        <a:xfrm>
          <a:off x="0" y="2186788"/>
          <a:ext cx="9826132" cy="662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n>
                <a:noFill/>
              </a:ln>
              <a:solidFill>
                <a:schemeClr val="bg1"/>
              </a:solidFill>
            </a:rPr>
            <a:t>«Создание условий для обеспечения общественной безопасности населения и территории </a:t>
          </a:r>
          <a:r>
            <a:rPr lang="ru-RU" sz="1400" b="1" kern="1200" dirty="0" err="1">
              <a:ln>
                <a:noFill/>
              </a:ln>
              <a:solidFill>
                <a:schemeClr val="bg1"/>
              </a:solidFill>
            </a:rPr>
            <a:t>Добринского</a:t>
          </a:r>
          <a:r>
            <a:rPr lang="ru-RU" sz="1400" b="1" kern="1200" dirty="0">
              <a:ln>
                <a:noFill/>
              </a:ln>
              <a:solidFill>
                <a:schemeClr val="bg1"/>
              </a:solidFill>
            </a:rPr>
            <a:t> муниципального района на 2019-2025 годы</a:t>
          </a: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>
              <a:ln>
                <a:noFill/>
              </a:ln>
              <a:solidFill>
                <a:schemeClr val="bg1"/>
              </a:solidFill>
            </a:rPr>
            <a:t>10 796,4</a:t>
          </a:r>
        </a:p>
      </dsp:txBody>
      <dsp:txXfrm>
        <a:off x="2031492" y="2186788"/>
        <a:ext cx="7794639" cy="662663"/>
      </dsp:txXfrm>
    </dsp:sp>
    <dsp:sp modelId="{7D240469-F350-4102-BE06-A5AC3E4E87D6}">
      <dsp:nvSpPr>
        <dsp:cNvPr id="0" name=""/>
        <dsp:cNvSpPr/>
      </dsp:nvSpPr>
      <dsp:spPr>
        <a:xfrm>
          <a:off x="598881" y="2253054"/>
          <a:ext cx="899995" cy="5301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57DB0E4-D48D-4083-A53C-1A9135C3F4C9}">
      <dsp:nvSpPr>
        <dsp:cNvPr id="0" name=""/>
        <dsp:cNvSpPr/>
      </dsp:nvSpPr>
      <dsp:spPr>
        <a:xfrm>
          <a:off x="0" y="5106238"/>
          <a:ext cx="9826132" cy="662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«Профилактика экстремизма на территории </a:t>
          </a:r>
          <a:r>
            <a:rPr lang="ru-RU" sz="1400" b="1" kern="1200" dirty="0" err="1"/>
            <a:t>Добринского</a:t>
          </a:r>
          <a:r>
            <a:rPr lang="ru-RU" sz="1400" b="1" kern="1200" dirty="0"/>
            <a:t> муниципального района</a:t>
          </a: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/>
            <a:t>0,00</a:t>
          </a:r>
        </a:p>
      </dsp:txBody>
      <dsp:txXfrm>
        <a:off x="2031492" y="5106238"/>
        <a:ext cx="7794639" cy="662663"/>
      </dsp:txXfrm>
    </dsp:sp>
    <dsp:sp modelId="{99756C51-3B56-4A12-A5DB-9AAB6D58AF43}">
      <dsp:nvSpPr>
        <dsp:cNvPr id="0" name=""/>
        <dsp:cNvSpPr/>
      </dsp:nvSpPr>
      <dsp:spPr>
        <a:xfrm>
          <a:off x="647914" y="5172992"/>
          <a:ext cx="899995" cy="5301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249BD06-FBDF-4BDD-A7C7-B50E0C4E783E}">
      <dsp:nvSpPr>
        <dsp:cNvPr id="0" name=""/>
        <dsp:cNvSpPr/>
      </dsp:nvSpPr>
      <dsp:spPr>
        <a:xfrm>
          <a:off x="0" y="4392853"/>
          <a:ext cx="9826132" cy="662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«Профилактика терроризма на территории </a:t>
          </a:r>
          <a:r>
            <a:rPr lang="ru-RU" sz="1400" b="1" kern="1200" dirty="0" err="1"/>
            <a:t>Добринского</a:t>
          </a:r>
          <a:r>
            <a:rPr lang="ru-RU" sz="1400" b="1" kern="1200" dirty="0"/>
            <a:t> муниципального района </a:t>
          </a: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/>
            <a:t>8 466,6</a:t>
          </a:r>
        </a:p>
      </dsp:txBody>
      <dsp:txXfrm>
        <a:off x="2031492" y="4392853"/>
        <a:ext cx="7794639" cy="662663"/>
      </dsp:txXfrm>
    </dsp:sp>
    <dsp:sp modelId="{51E2DE99-2BF6-4BC2-96E9-485338A35813}">
      <dsp:nvSpPr>
        <dsp:cNvPr id="0" name=""/>
        <dsp:cNvSpPr/>
      </dsp:nvSpPr>
      <dsp:spPr>
        <a:xfrm>
          <a:off x="647914" y="4478251"/>
          <a:ext cx="899995" cy="5301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A30A4C4-9B6F-4341-A12E-05BF80A76404}">
      <dsp:nvSpPr>
        <dsp:cNvPr id="0" name=""/>
        <dsp:cNvSpPr/>
      </dsp:nvSpPr>
      <dsp:spPr>
        <a:xfrm>
          <a:off x="0" y="3670385"/>
          <a:ext cx="9826132" cy="662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«Развитие образования </a:t>
          </a:r>
          <a:r>
            <a:rPr lang="ru-RU" sz="1400" b="1" kern="1200" dirty="0" err="1"/>
            <a:t>Добринского</a:t>
          </a:r>
          <a:r>
            <a:rPr lang="ru-RU" sz="1400" b="1" kern="1200" dirty="0"/>
            <a:t> муниципального района на 2019-2025 годы </a:t>
          </a: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/>
            <a:t>486 132,1</a:t>
          </a:r>
        </a:p>
      </dsp:txBody>
      <dsp:txXfrm>
        <a:off x="2031492" y="3670385"/>
        <a:ext cx="7794639" cy="662663"/>
      </dsp:txXfrm>
    </dsp:sp>
    <dsp:sp modelId="{4F76211B-3E46-436E-B833-718D16E495DF}">
      <dsp:nvSpPr>
        <dsp:cNvPr id="0" name=""/>
        <dsp:cNvSpPr/>
      </dsp:nvSpPr>
      <dsp:spPr>
        <a:xfrm>
          <a:off x="596661" y="3717386"/>
          <a:ext cx="899995" cy="5301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8660532-F9D7-4819-834F-A18B01079F6F}">
      <dsp:nvSpPr>
        <dsp:cNvPr id="0" name=""/>
        <dsp:cNvSpPr/>
      </dsp:nvSpPr>
      <dsp:spPr>
        <a:xfrm>
          <a:off x="0" y="2922291"/>
          <a:ext cx="9826132" cy="6626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«Развитие системы эффективного муниципального управления </a:t>
          </a:r>
          <a:r>
            <a:rPr lang="ru-RU" sz="1400" b="1" kern="1200" dirty="0" err="1"/>
            <a:t>Добринского</a:t>
          </a:r>
          <a:r>
            <a:rPr lang="ru-RU" sz="1400" b="1" kern="1200" dirty="0"/>
            <a:t> муниципального района на 2019-2025 годы</a:t>
          </a: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/>
            <a:t>96 756,5</a:t>
          </a:r>
        </a:p>
      </dsp:txBody>
      <dsp:txXfrm>
        <a:off x="2031492" y="2922291"/>
        <a:ext cx="7794639" cy="662663"/>
      </dsp:txXfrm>
    </dsp:sp>
    <dsp:sp modelId="{28F5FAAF-DFF6-4DEF-9F2B-DD5955735624}">
      <dsp:nvSpPr>
        <dsp:cNvPr id="0" name=""/>
        <dsp:cNvSpPr/>
      </dsp:nvSpPr>
      <dsp:spPr>
        <a:xfrm>
          <a:off x="628144" y="2970453"/>
          <a:ext cx="899995" cy="53013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8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346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582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105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807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484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9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560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656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081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623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64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3000">
              <a:schemeClr val="bg2">
                <a:tint val="97000"/>
                <a:hueMod val="92000"/>
                <a:satMod val="169000"/>
                <a:lumMod val="164000"/>
                <a:alpha val="65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36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mailto:dobrinka@fin.lipetsk.ru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60567" y="988253"/>
            <a:ext cx="8351520" cy="5648960"/>
          </a:xfrm>
          <a:prstGeom prst="rect">
            <a:avLst/>
          </a:prstGeom>
          <a:blipFill dpi="0" rotWithShape="1">
            <a:blip r:embed="rId2">
              <a:alphaModFix amt="1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2109" y="301558"/>
            <a:ext cx="11339175" cy="174125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 ДЛЯ ГРАЖДАН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бюджета муниципального образования Добринский муниципальный район за 2022 год 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1404" cy="133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792" y="1920418"/>
            <a:ext cx="4059023" cy="4312713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grpSp>
        <p:nvGrpSpPr>
          <p:cNvPr id="7" name="Группа 6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1" name="Picture 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406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8269" cy="91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бъект 2"/>
          <p:cNvSpPr txBox="1">
            <a:spLocks/>
          </p:cNvSpPr>
          <p:nvPr/>
        </p:nvSpPr>
        <p:spPr>
          <a:xfrm>
            <a:off x="1021404" y="396493"/>
            <a:ext cx="7860546" cy="321012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55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Бюджет</a:t>
            </a:r>
            <a:r>
              <a:rPr kumimoji="0" lang="ru-RU" sz="22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(от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старонормандского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 –кошель, сумка, кожаный мешок) – форма образования и расходования денежных средств, предназначенных для финансового обеспечения задач и  функций государства и местного самоуправления.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Доходы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– это поступающие в бюджет денежные средства (налоги юридических и физических лиц, административные платежи и сборы, безвозмездные поступления).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Расходы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 -  это выплачиваемые из бюджета денежные средства (социальные выплаты населению, содержание государственных и муниципальных учреждений (образование, ЖКХ, культура и другие), капитальное строительство и другое).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Профицит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 – положительный остаток бюджета, образованный в результате  превышения доходов над расходами.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Дефицит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</a:rPr>
              <a:t> - отрицательный остаток бюджета, образованный в результате  превышения расходной части над доходной.</a:t>
            </a:r>
          </a:p>
          <a:p>
            <a:pPr lvl="0" algn="just">
              <a:buClr>
                <a:srgbClr val="922122"/>
              </a:buClr>
              <a:defRPr/>
            </a:pPr>
            <a:r>
              <a:rPr lang="ru-RU" sz="2200" b="1" u="sng" dirty="0">
                <a:solidFill>
                  <a:srgbClr val="7030A0"/>
                </a:solidFill>
                <a:latin typeface="Times New Roman"/>
              </a:rPr>
              <a:t>Бюджетный процесс </a:t>
            </a:r>
            <a:r>
              <a:rPr lang="ru-RU" sz="2200" dirty="0">
                <a:solidFill>
                  <a:srgbClr val="7030A0"/>
                </a:solidFill>
                <a:latin typeface="Times New Roman"/>
              </a:rPr>
              <a:t>– ежегодное составление, рассмотрение, утверждение и исполнение бюджета, а также рассмотрение и утверждение бюджетной отчетности.</a:t>
            </a:r>
          </a:p>
          <a:p>
            <a:pPr lvl="0" algn="just">
              <a:buClr>
                <a:srgbClr val="922122"/>
              </a:buClr>
              <a:defRPr/>
            </a:pPr>
            <a:endParaRPr lang="en-US" sz="2200" u="sng" dirty="0">
              <a:solidFill>
                <a:srgbClr val="7030A0"/>
              </a:solidFill>
              <a:latin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616118" y="60840"/>
            <a:ext cx="11339175" cy="4255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Глоссарий</a:t>
            </a: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4094747" y="3647872"/>
            <a:ext cx="7860546" cy="321012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buClr>
                <a:srgbClr val="922122"/>
              </a:buClr>
              <a:defRPr/>
            </a:pPr>
            <a:endParaRPr lang="en-US" sz="2200" u="sng" dirty="0">
              <a:solidFill>
                <a:srgbClr val="7030A0"/>
              </a:solidFill>
              <a:latin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52928" y="3252696"/>
            <a:ext cx="9289915" cy="312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defTabSz="914400">
              <a:spcBef>
                <a:spcPct val="20000"/>
              </a:spcBef>
              <a:buClr>
                <a:srgbClr val="922122"/>
              </a:buClr>
              <a:buFont typeface="Arial" pitchFamily="34" charset="0"/>
              <a:buChar char="•"/>
              <a:defRPr/>
            </a:pPr>
            <a:endParaRPr lang="ru-RU" sz="1200" b="1" dirty="0">
              <a:solidFill>
                <a:srgbClr val="7030A0"/>
              </a:solidFill>
              <a:latin typeface="Times New Roman"/>
            </a:endParaRPr>
          </a:p>
          <a:p>
            <a:pPr marL="594360" lvl="1" indent="-274320" algn="just" defTabSz="914400">
              <a:spcBef>
                <a:spcPct val="20000"/>
              </a:spcBef>
              <a:buClr>
                <a:srgbClr val="922122"/>
              </a:buClr>
              <a:buFont typeface="Arial" pitchFamily="34" charset="0"/>
              <a:buChar char="•"/>
              <a:defRPr/>
            </a:pPr>
            <a:r>
              <a:rPr lang="ru-RU" sz="1200" b="1" dirty="0">
                <a:solidFill>
                  <a:srgbClr val="7030A0"/>
                </a:solidFill>
                <a:latin typeface="Times New Roman"/>
              </a:rPr>
              <a:t>Сбалансированный бюджет- </a:t>
            </a:r>
            <a:r>
              <a:rPr lang="ru-RU" sz="1200" dirty="0">
                <a:solidFill>
                  <a:srgbClr val="7030A0"/>
                </a:solidFill>
                <a:latin typeface="Times New Roman"/>
              </a:rPr>
              <a:t>равенство доходов и расходов бюджета.</a:t>
            </a:r>
          </a:p>
          <a:p>
            <a:pPr marL="594360" lvl="1" indent="-274320" algn="just" defTabSz="914400">
              <a:spcBef>
                <a:spcPct val="20000"/>
              </a:spcBef>
              <a:buClr>
                <a:srgbClr val="922122"/>
              </a:buClr>
              <a:buFont typeface="Arial" pitchFamily="34" charset="0"/>
              <a:buChar char="•"/>
              <a:defRPr/>
            </a:pPr>
            <a:endParaRPr lang="en-US" sz="1200" dirty="0">
              <a:solidFill>
                <a:srgbClr val="7030A0"/>
              </a:solidFill>
              <a:latin typeface="Times New Roman"/>
            </a:endParaRPr>
          </a:p>
          <a:p>
            <a:pPr marL="594360" lvl="1" indent="-274320" algn="just" defTabSz="914400">
              <a:spcBef>
                <a:spcPct val="20000"/>
              </a:spcBef>
              <a:buClr>
                <a:srgbClr val="922122"/>
              </a:buClr>
              <a:buFont typeface="Arial" pitchFamily="34" charset="0"/>
              <a:buChar char="•"/>
              <a:defRPr/>
            </a:pPr>
            <a:r>
              <a:rPr lang="ru-RU" sz="1200" b="1" dirty="0">
                <a:solidFill>
                  <a:srgbClr val="7030A0"/>
                </a:solidFill>
                <a:latin typeface="Times New Roman"/>
              </a:rPr>
              <a:t>Исполнение бюджета – </a:t>
            </a:r>
            <a:r>
              <a:rPr lang="ru-RU" sz="1200" dirty="0">
                <a:solidFill>
                  <a:srgbClr val="7030A0"/>
                </a:solidFill>
                <a:latin typeface="Times New Roman"/>
              </a:rPr>
              <a:t>это этап бюджетного процесса, который начинается с момента утверждения решения о бюджете представительным органом муниципального образования и продолжается в течении финансового года. Можно выделить следующие этапы этого процесса:</a:t>
            </a:r>
          </a:p>
          <a:p>
            <a:pPr marL="491490" lvl="1" indent="-171450" algn="just" defTabSz="914400">
              <a:spcBef>
                <a:spcPct val="20000"/>
              </a:spcBef>
              <a:buClr>
                <a:srgbClr val="922122"/>
              </a:buClr>
              <a:buFont typeface="Wingdings" panose="05000000000000000000" pitchFamily="2" charset="2"/>
              <a:buChar char="Ø"/>
              <a:defRPr/>
            </a:pPr>
            <a:r>
              <a:rPr lang="ru-RU" sz="1200" dirty="0">
                <a:solidFill>
                  <a:srgbClr val="7030A0"/>
                </a:solidFill>
                <a:latin typeface="Times New Roman"/>
              </a:rPr>
              <a:t> и</a:t>
            </a:r>
            <a:r>
              <a:rPr lang="ru-RU" sz="1200" b="1" dirty="0">
                <a:solidFill>
                  <a:srgbClr val="7030A0"/>
                </a:solidFill>
                <a:latin typeface="Times New Roman"/>
              </a:rPr>
              <a:t>сполнения бюджета по доходам. </a:t>
            </a:r>
            <a:r>
              <a:rPr lang="ru-RU" sz="1200" dirty="0">
                <a:solidFill>
                  <a:srgbClr val="7030A0"/>
                </a:solidFill>
                <a:latin typeface="Times New Roman"/>
              </a:rPr>
              <a:t>Задача участников бюджетного процесса заключается в обеспечении полного и своевременного поступления в бюджет налогов, сборов, доходов от использования имущества и других обязательных платежей, в соответствии с утвержденным планом мобилизации доходов.</a:t>
            </a:r>
            <a:endParaRPr lang="en-US" sz="1200" dirty="0">
              <a:solidFill>
                <a:srgbClr val="7030A0"/>
              </a:solidFill>
              <a:latin typeface="Times New Roman"/>
            </a:endParaRPr>
          </a:p>
          <a:p>
            <a:pPr marL="491490" lvl="1" indent="-171450" algn="just" defTabSz="914400">
              <a:spcBef>
                <a:spcPct val="20000"/>
              </a:spcBef>
              <a:buClr>
                <a:srgbClr val="922122"/>
              </a:buClr>
              <a:buFont typeface="Wingdings" panose="05000000000000000000" pitchFamily="2" charset="2"/>
              <a:buChar char="Ø"/>
              <a:defRPr/>
            </a:pPr>
            <a:r>
              <a:rPr lang="ru-RU" sz="1200" b="1" dirty="0">
                <a:solidFill>
                  <a:srgbClr val="7030A0"/>
                </a:solidFill>
                <a:latin typeface="Times New Roman"/>
              </a:rPr>
              <a:t> исполнение бюджета по расходам, </a:t>
            </a:r>
            <a:r>
              <a:rPr lang="ru-RU" sz="1200" dirty="0">
                <a:solidFill>
                  <a:srgbClr val="7030A0"/>
                </a:solidFill>
                <a:latin typeface="Times New Roman"/>
              </a:rPr>
              <a:t>которое означает последовательное финансирование мероприятий, предусмотренных решением о бюджете, в пределах утвержденных сумм с целью исполнения принятых муниципальным образованием расходных обязательств.</a:t>
            </a:r>
          </a:p>
          <a:p>
            <a:pPr marL="491490" lvl="1" indent="-171450" algn="just" defTabSz="914400">
              <a:spcBef>
                <a:spcPct val="20000"/>
              </a:spcBef>
              <a:buClr>
                <a:srgbClr val="922122"/>
              </a:buClr>
              <a:buFont typeface="Wingdings" panose="05000000000000000000" pitchFamily="2" charset="2"/>
              <a:buChar char="Ø"/>
              <a:defRPr/>
            </a:pPr>
            <a:r>
              <a:rPr lang="ru-RU" sz="1200" b="1" dirty="0">
                <a:solidFill>
                  <a:srgbClr val="7030A0"/>
                </a:solidFill>
                <a:latin typeface="Times New Roman"/>
              </a:rPr>
              <a:t> Отчет об исполнении  бюджета </a:t>
            </a:r>
            <a:r>
              <a:rPr lang="ru-RU" sz="1200" dirty="0">
                <a:solidFill>
                  <a:srgbClr val="7030A0"/>
                </a:solidFill>
                <a:latin typeface="Times New Roman"/>
              </a:rPr>
              <a:t>составляется по всем основным показателям доходов и расходов в установленном порядке с необходимым анализом исполнения доходов и расходования средств.</a:t>
            </a:r>
            <a:endParaRPr lang="en-US" sz="1200" dirty="0">
              <a:solidFill>
                <a:srgbClr val="7030A0"/>
              </a:solidFill>
              <a:latin typeface="Times New Roman"/>
            </a:endParaRPr>
          </a:p>
          <a:p>
            <a:pPr marL="491490" lvl="1" indent="-171450" algn="just" defTabSz="914400">
              <a:spcBef>
                <a:spcPct val="20000"/>
              </a:spcBef>
              <a:buClr>
                <a:srgbClr val="922122"/>
              </a:buClr>
              <a:buFont typeface="Wingdings" panose="05000000000000000000" pitchFamily="2" charset="2"/>
              <a:buChar char="Ø"/>
              <a:defRPr/>
            </a:pPr>
            <a:endParaRPr lang="ru-RU" sz="1200" dirty="0">
              <a:solidFill>
                <a:srgbClr val="7030A0"/>
              </a:solidFill>
              <a:latin typeface="Times New Roman"/>
            </a:endParaRPr>
          </a:p>
        </p:txBody>
      </p:sp>
      <p:pic>
        <p:nvPicPr>
          <p:cNvPr id="1034" name="Picture 10" descr="https://avatars.dzeninfra.ru/get-zen_doc/3323992/pub_61570e22defbdb124243e2c3_61574e4181531f654e838466/scale_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12" y="3310199"/>
            <a:ext cx="2630516" cy="3005847"/>
          </a:xfrm>
          <a:prstGeom prst="rect">
            <a:avLst/>
          </a:prstGeom>
          <a:noFill/>
          <a:effectLst>
            <a:glow rad="165100">
              <a:schemeClr val="accent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myslide.ru/documents_7/7ee5168bb9947139684e044a32b53cd5/img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239" y="273612"/>
            <a:ext cx="3333405" cy="2500054"/>
          </a:xfrm>
          <a:prstGeom prst="rect">
            <a:avLst/>
          </a:prstGeom>
          <a:noFill/>
          <a:effectLst>
            <a:glow rad="127000">
              <a:schemeClr val="accent1">
                <a:alpha val="86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5" name="Picture 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793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1404" cy="133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georgievsk.ru/administr/stradm/finupr/budjet/budjet_2018/budjetn%20proc/slaid_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1" y="0"/>
            <a:ext cx="12042844" cy="6317673"/>
          </a:xfrm>
          <a:prstGeom prst="rect">
            <a:avLst/>
          </a:prstGeom>
          <a:noFill/>
          <a:effectLst>
            <a:glow rad="165100">
              <a:schemeClr val="accent1">
                <a:alpha val="40000"/>
              </a:schemeClr>
            </a:glow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23455" cy="81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9" name="Picture 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692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xn--b1admineebk.xn--p1ai/tinybrowser/fulls/files/dokumenty/postanovleniya/2018/89/1/1/ilovepdf_com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334298"/>
          </a:xfrm>
          <a:prstGeom prst="rect">
            <a:avLst/>
          </a:prstGeom>
          <a:noFill/>
          <a:effectLst>
            <a:glow rad="88900">
              <a:schemeClr val="accent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8145" cy="97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8" name="Picture 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509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651962" y="86683"/>
            <a:ext cx="10306806" cy="352669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бюджета </a:t>
            </a:r>
            <a:r>
              <a:rPr lang="ru-RU" sz="24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</a:p>
        </p:txBody>
      </p:sp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5"/>
          <p:cNvSpPr>
            <a:spLocks noChangeArrowheads="1"/>
          </p:cNvSpPr>
          <p:nvPr/>
        </p:nvSpPr>
        <p:spPr bwMode="auto">
          <a:xfrm>
            <a:off x="3225632" y="673681"/>
            <a:ext cx="5689600" cy="13668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/>
              </a:gs>
              <a:gs pos="100000">
                <a:srgbClr val="6699FF"/>
              </a:gs>
            </a:gsLst>
            <a:lin ang="5400000" scaled="1"/>
          </a:gra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</a:rPr>
              <a:t>Доходная часть бюджета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0" name="AutoShape 14"/>
          <p:cNvSpPr>
            <a:spLocks noChangeArrowheads="1"/>
          </p:cNvSpPr>
          <p:nvPr/>
        </p:nvSpPr>
        <p:spPr bwMode="auto">
          <a:xfrm>
            <a:off x="972766" y="3013886"/>
            <a:ext cx="3195165" cy="1169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/>
              </a:gs>
              <a:gs pos="100000">
                <a:srgbClr val="6699FF"/>
              </a:gs>
            </a:gsLst>
            <a:lin ang="5400000" scaled="1"/>
          </a:gra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Налоговые и неналоговые доходы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37,6%</a:t>
            </a:r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4854102" y="3013886"/>
            <a:ext cx="3035030" cy="1169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/>
              </a:gs>
              <a:gs pos="100000">
                <a:srgbClr val="6699FF"/>
              </a:gs>
            </a:gsLst>
            <a:lin ang="5400000" scaled="1"/>
          </a:gra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Безвозмездные поступления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от других бюджетов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62,3%.</a:t>
            </a:r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8687542" y="3013886"/>
            <a:ext cx="3219113" cy="1169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/>
              </a:gs>
              <a:gs pos="100000">
                <a:srgbClr val="6699FF"/>
              </a:gs>
            </a:gsLst>
            <a:lin ang="5400000" scaled="1"/>
          </a:gra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Прочие безвозмездные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поступления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 0,1%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2821021" y="2263677"/>
            <a:ext cx="953818" cy="5382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5692166" y="2274847"/>
            <a:ext cx="1222713" cy="527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8491485" y="2258092"/>
            <a:ext cx="953818" cy="5382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2050" name="Picture 2" descr="http://tavrichnews.ru/images/%D0%B1%D1%8E%D0%B4%D0%B6%D0%B5%D1%8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574" y="4395864"/>
            <a:ext cx="6294538" cy="19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9" name="Picture 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1263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616119" y="60839"/>
            <a:ext cx="10306806" cy="612843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и неналоговых доходов</a:t>
            </a:r>
            <a:b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удельному весу в 2022 году</a:t>
            </a:r>
          </a:p>
        </p:txBody>
      </p:sp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671757853"/>
              </p:ext>
            </p:extLst>
          </p:nvPr>
        </p:nvGraphicFramePr>
        <p:xfrm>
          <a:off x="1566104" y="533740"/>
          <a:ext cx="8858312" cy="5818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2" name="Picture 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545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616119" y="60839"/>
            <a:ext cx="10306806" cy="612843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отчета об исполнении бюджета муниципального образования </a:t>
            </a:r>
            <a:r>
              <a:rPr lang="ru-RU" sz="24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Добринский</a:t>
            </a:r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район за 2022 год</a:t>
            </a:r>
          </a:p>
        </p:txBody>
      </p:sp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338559" y="533741"/>
            <a:ext cx="853441" cy="27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74531"/>
              </p:ext>
            </p:extLst>
          </p:nvPr>
        </p:nvGraphicFramePr>
        <p:xfrm>
          <a:off x="0" y="864625"/>
          <a:ext cx="7955280" cy="5486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9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26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3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8479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r>
                        <a:rPr lang="ru-RU" sz="14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2022 год</a:t>
                      </a:r>
                      <a:endParaRPr lang="ru-RU" sz="1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исполнено %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67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r>
                        <a:rPr lang="ru-RU" sz="1600" b="1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1 176 917,4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1 195 353,9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131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679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</a:t>
                      </a:r>
                      <a:r>
                        <a:rPr lang="ru-RU" sz="1600" b="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неналоговые доходы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417 027,8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450 117,4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1006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759 889,6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745 236,5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67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1 200 084,2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1 148 541,9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003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r>
                        <a:rPr lang="ru-RU" sz="1800" b="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исполнения бюджета                           (-дефицит/+профицит)</a:t>
                      </a:r>
                      <a:endParaRPr lang="ru-RU" sz="18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-23 166 ,8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46 812,0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4395" y="5480179"/>
            <a:ext cx="621896" cy="730547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122" name="Picture 2" descr="https://prezentacii.org/upload/cloud/18/11/104971/images/screen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80" y="864625"/>
            <a:ext cx="4236720" cy="548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3" name="Picture 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684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Объект 3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6411463"/>
              </p:ext>
            </p:extLst>
          </p:nvPr>
        </p:nvGraphicFramePr>
        <p:xfrm>
          <a:off x="655781" y="803563"/>
          <a:ext cx="10618575" cy="5441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86989" y="141316"/>
            <a:ext cx="8353974" cy="590204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муниципального образования Добринский муниципальный район за 2022 год по доходам в % от утвержденного плана</a:t>
            </a:r>
          </a:p>
        </p:txBody>
      </p:sp>
      <p:pic>
        <p:nvPicPr>
          <p:cNvPr id="5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9" name="Picture 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078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616119" y="60839"/>
            <a:ext cx="10306806" cy="612843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муниципального образования </a:t>
            </a:r>
            <a:b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 муниципального района по расходам за 2022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824991"/>
              </p:ext>
            </p:extLst>
          </p:nvPr>
        </p:nvGraphicFramePr>
        <p:xfrm>
          <a:off x="0" y="864627"/>
          <a:ext cx="7489767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8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2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2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0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596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r>
                        <a:rPr lang="ru-RU" sz="14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2022 год</a:t>
                      </a:r>
                      <a:endParaRPr lang="ru-RU" sz="1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 %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722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122 057,4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118 655,4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671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13 328,7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13 061,2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</a:t>
                      </a:r>
                    </a:p>
                    <a:p>
                      <a:pPr algn="ctr"/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982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197 960,7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188 486,7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722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</a:t>
                      </a:r>
                      <a:r>
                        <a:rPr lang="ru-RU" sz="1600" b="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хозяйство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144 784,4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123 936,6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982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572 383,8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560 146,0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2982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91 447,8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89 670,3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982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51 547,5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48 796,5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2982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2 148,1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1 998,9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4722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</a:t>
                      </a:r>
                      <a:r>
                        <a:rPr lang="ru-RU" sz="1600" b="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массовой информации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4 425,8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3 790,3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2982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ВСЕГО: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1 200 084,2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1 148 541,9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338560" y="399011"/>
            <a:ext cx="853441" cy="27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pic>
        <p:nvPicPr>
          <p:cNvPr id="4098" name="Picture 2" descr="https://kartinkin.net/pics/uploads/posts/2022-08/1660256910_66-kartinkin-net-p-fon-dlya-prezentatsii-byudzhet-krasivo-7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767" y="864627"/>
            <a:ext cx="4702233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2" name="Picture 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8521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8" name="Прямоугольник 17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7" name="Picture 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651962" y="147371"/>
            <a:ext cx="10306806" cy="391580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по удельному весу</a:t>
            </a:r>
          </a:p>
        </p:txBody>
      </p:sp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855915602"/>
              </p:ext>
            </p:extLst>
          </p:nvPr>
        </p:nvGraphicFramePr>
        <p:xfrm>
          <a:off x="507076" y="672245"/>
          <a:ext cx="11174639" cy="6185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1669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979" y="3333404"/>
            <a:ext cx="9152312" cy="10141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2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414579"/>
              </p:ext>
            </p:extLst>
          </p:nvPr>
        </p:nvGraphicFramePr>
        <p:xfrm>
          <a:off x="1967820" y="584544"/>
          <a:ext cx="10191406" cy="57248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35266">
                  <a:extLst>
                    <a:ext uri="{9D8B030D-6E8A-4147-A177-3AD203B41FA5}">
                      <a16:colId xmlns:a16="http://schemas.microsoft.com/office/drawing/2014/main" val="4152367751"/>
                    </a:ext>
                  </a:extLst>
                </a:gridCol>
                <a:gridCol w="2330485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280738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544917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</a:tblGrid>
              <a:tr h="97996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effectLst/>
                        </a:rPr>
                        <a:t>Национальный проект</a:t>
                      </a:r>
                      <a:endParaRPr lang="ru-RU" sz="1800" b="1" i="0" u="none" strike="noStrike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Региональный </a:t>
                      </a:r>
                    </a:p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проект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Направление расходов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в 2022 году 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0839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effectLst/>
                          <a:latin typeface="+mj-lt"/>
                        </a:rPr>
                        <a:t>ЖИЛЬЕ И ГОРОДСКАЯ СРЕДА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Жилье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Внесение изменений в генеральные планы, правила землепользования и застройки городских и сельских поселений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330,0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1126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effectLst/>
                          <a:latin typeface="+mj-lt"/>
                        </a:rPr>
                        <a:t>КУЛЬТУРА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Творческие люди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 smtClean="0">
                          <a:effectLst/>
                        </a:rPr>
                        <a:t>Подготовка кадров учреждений культуры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52,9</a:t>
                      </a:r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  <a:tr h="1534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ОБРАЗОВАНИЕ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Патриотическое воспитание граждан Российской Федерации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 деятельности советников директора по воспитанию и взаимодействию с детскими общественными объединениями в общеобразовательных организациях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432,1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47480403"/>
                  </a:ext>
                </a:extLst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1461979" y="48300"/>
            <a:ext cx="9152312" cy="3910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Реализовано региональных проектов в 2022 году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05785" y="205947"/>
            <a:ext cx="853441" cy="27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565509"/>
            <a:ext cx="1970007" cy="2047978"/>
          </a:xfrm>
          <a:prstGeom prst="rect">
            <a:avLst/>
          </a:prstGeom>
        </p:spPr>
      </p:pic>
      <p:pic>
        <p:nvPicPr>
          <p:cNvPr id="12" name="Picture 4" descr="Летняя культурная среда. 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8" y="3667737"/>
            <a:ext cx="1695797" cy="118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xn--1-5-mdd8db1c.xn--p1ai/storage/app/uploads/public/603/dcf/947/603dcf947acba9025291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2" y="4778547"/>
            <a:ext cx="1943658" cy="153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5" name="Picture 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371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95405867"/>
              </p:ext>
            </p:extLst>
          </p:nvPr>
        </p:nvGraphicFramePr>
        <p:xfrm>
          <a:off x="1889454" y="485828"/>
          <a:ext cx="9826132" cy="5768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0" y="1016308"/>
            <a:ext cx="1839074" cy="4222679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Муниципальные программы </a:t>
            </a:r>
          </a:p>
          <a:p>
            <a:pPr algn="ctr"/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1 128 874,8</a:t>
            </a:r>
          </a:p>
          <a:p>
            <a:pPr algn="ctr"/>
            <a:endParaRPr lang="ru-RU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6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411895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муниципальных программ за 2022 год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05785" y="205947"/>
            <a:ext cx="853441" cy="27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pic>
        <p:nvPicPr>
          <p:cNvPr id="1026" name="Picture 2" descr="https://cdo.smolgu.ru/pluginfile.php/109791/course/overviewfiles/%D0%B4%D0%B5%D1%80%D0%B5%D0%B2%D0%BE%20%D1%81%D0%BE%D1%86%D0%B8%D0%B0%D0%BB%D1%8C%D0%BD%D0%BE%D0%B9%20%D0%BF%D0%BE%D0%BB%D0%B8%D1%82%D0%B8%D0%BA%D0%B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73" y="5390668"/>
            <a:ext cx="1242148" cy="93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2" name="Picture 1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619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8390700"/>
              </p:ext>
            </p:extLst>
          </p:nvPr>
        </p:nvGraphicFramePr>
        <p:xfrm>
          <a:off x="758758" y="553211"/>
          <a:ext cx="10885252" cy="6150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011363" y="141316"/>
            <a:ext cx="8229600" cy="411895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</a:t>
            </a:r>
          </a:p>
        </p:txBody>
      </p:sp>
      <p:pic>
        <p:nvPicPr>
          <p:cNvPr id="6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806906" y="516137"/>
            <a:ext cx="8434057" cy="78736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Липецкой области</a:t>
            </a: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9383979" y="1333768"/>
            <a:ext cx="1789890" cy="1449421"/>
          </a:xfrm>
          <a:prstGeom prst="downArrow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Иные межбюджетные трансферты</a:t>
            </a: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6738719" y="1340037"/>
            <a:ext cx="1727908" cy="1556429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Субвенция</a:t>
            </a: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3889033" y="1333057"/>
            <a:ext cx="1845013" cy="1556428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Субсидия</a:t>
            </a:r>
          </a:p>
        </p:txBody>
      </p:sp>
      <p:sp>
        <p:nvSpPr>
          <p:cNvPr id="11" name="Выноска со стрелкой вниз 10"/>
          <p:cNvSpPr/>
          <p:nvPr/>
        </p:nvSpPr>
        <p:spPr>
          <a:xfrm>
            <a:off x="1197152" y="1340580"/>
            <a:ext cx="1789187" cy="1449422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Дотация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11363" y="2934084"/>
            <a:ext cx="8533420" cy="65362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Бюджет муниципального образования </a:t>
            </a:r>
            <a:r>
              <a:rPr lang="ru-RU" dirty="0" err="1"/>
              <a:t>Добринский</a:t>
            </a:r>
            <a:r>
              <a:rPr lang="ru-RU" dirty="0"/>
              <a:t> муниципальный район</a:t>
            </a:r>
          </a:p>
        </p:txBody>
      </p:sp>
      <p:sp>
        <p:nvSpPr>
          <p:cNvPr id="13" name="Выноска со стрелкой вверх 12"/>
          <p:cNvSpPr/>
          <p:nvPr/>
        </p:nvSpPr>
        <p:spPr>
          <a:xfrm>
            <a:off x="7758986" y="3601173"/>
            <a:ext cx="1507788" cy="1982183"/>
          </a:xfrm>
          <a:prstGeom prst="upArrowCallou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 на исполнение передаваемых полномочий</a:t>
            </a: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3765151" y="3632309"/>
            <a:ext cx="1616599" cy="1868767"/>
          </a:xfrm>
          <a:prstGeom prst="downArrowCallou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  <a:endParaRPr lang="ru-RU" sz="14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96120" y="5665636"/>
            <a:ext cx="6703981" cy="669731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Бюджеты сельских поселений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9" name="Picture 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234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2.tigil.ru/images/nb/NB18_Slide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62" y="14078"/>
            <a:ext cx="11449247" cy="6269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8" name="Picture 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878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484453997"/>
              </p:ext>
            </p:extLst>
          </p:nvPr>
        </p:nvGraphicFramePr>
        <p:xfrm>
          <a:off x="1215957" y="439352"/>
          <a:ext cx="9121739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2011363" y="141316"/>
            <a:ext cx="8229600" cy="4118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05785" y="205947"/>
            <a:ext cx="853441" cy="27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2" name="Picture 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663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979" y="3333404"/>
            <a:ext cx="9152312" cy="10141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2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379912" y="48300"/>
            <a:ext cx="9842269" cy="4837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полученные из областного бюджета за 2022 год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065984"/>
              </p:ext>
            </p:extLst>
          </p:nvPr>
        </p:nvGraphicFramePr>
        <p:xfrm>
          <a:off x="2078183" y="532016"/>
          <a:ext cx="10113818" cy="5777346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8835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87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2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Показатели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2022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1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мероприятий, направленных на совершенствование муниципального управления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304,4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0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Поощрение муниципальных управленческих команд за достижение отдельных показателей деятельности органов местного самоуправления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2 960,5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0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Мероприятия, связанные с достижением показателей деятельности органов исполнительной власти Липецкой области (иные межбюджетные трансферты на цели поощрения муниципальных управленческих команд)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762,8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5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и внесение изменений в генеральные планы, правила землепользования и застройки городских и сельских поселений и документацию по планировке территорий городских округов, городских и сельских поселений Липецкой области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326,7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0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сфере "ДОРОЖНАЯ ДЕЯТЕЛЬНОСТЬ"</a:t>
                      </a: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63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мероприятий, направленных на обеспечение дорожной деятельности в части капитального ремонта и ремонта автомобильных дорог общего пользования местного значения населенных пунктов и соединяющих населенные пункты в границах муниципального района</a:t>
                      </a: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26 335,6</a:t>
                      </a: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25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 на обеспечение дорожной деятельности в отношении автомобильных дорог общего пользования местного значения в части строительства (реконструкции) автомобильных дорог, в том числе  дорог с твердым покрытием до сельских населенных пунктов, не имеющих круглогодичной связи с сетью автомобильных дорог общего пользования, и проектирования искусственных сооружений на них</a:t>
                      </a: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91 920,4</a:t>
                      </a: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498286746"/>
                  </a:ext>
                </a:extLst>
              </a:tr>
              <a:tr h="68643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</a:rPr>
                        <a:t>В сфере "ЖИЛИЩНО-КОММУНАЛЬНОЕ ХОЗЯЙСТВО"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  <a:p>
                      <a:pPr algn="l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695546"/>
                  </a:ext>
                </a:extLst>
              </a:tr>
              <a:tr h="68643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/>
                        <a:t>Организация холодного водоснабжения населения и (или) водоотведения в части строительства, реконструкции, (модернизации), приобретения объектов капитального строительства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  <a:p>
                      <a:pPr algn="l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/>
                        <a:t>6 282,0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3279764710"/>
                  </a:ext>
                </a:extLst>
              </a:tr>
              <a:tr h="68643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</a:rPr>
                        <a:t>Организация холодного водоснабжения населения и (или) водоотведения в части сохранения и развития имеющегося потенциала мощности централизованных систем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algn="l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</a:rPr>
                        <a:t>45 567,6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3587372249"/>
                  </a:ext>
                </a:extLst>
              </a:tr>
            </a:tbl>
          </a:graphicData>
        </a:graphic>
      </p:graphicFrame>
      <p:pic>
        <p:nvPicPr>
          <p:cNvPr id="1026" name="Picture 2" descr="https://sun9-78.userapi.com/impf/c851432/v851432742/16552/S9iI8hwcYt8.jpg?size=1012x431&amp;quality=96&amp;sign=6d55ff81c1ab7bfe399390fccdba2403&amp;c_uniq_tag=ogs_ziXF1ORnRVAXLkg0HJiVrv5SBpzD300Uoxta6vM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7668"/>
            <a:ext cx="2072351" cy="15598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vuzopedia.ru/storage/app/uploads/public/625/1ca/bc7/6251cabc77bb685661324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893293"/>
            <a:ext cx="2072351" cy="1416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phonoteka.org/uploads/posts/2021-05/1621722661_20-phonoteka_org-p-fon-dlya-prezentatsii-monitoring-2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570"/>
            <a:ext cx="2072350" cy="1574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305785" y="205947"/>
            <a:ext cx="853441" cy="27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069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979" y="3333404"/>
            <a:ext cx="9152312" cy="10141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2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379912" y="48300"/>
            <a:ext cx="9842269" cy="4837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полученные из областного бюджета за 2022 год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377110"/>
              </p:ext>
            </p:extLst>
          </p:nvPr>
        </p:nvGraphicFramePr>
        <p:xfrm>
          <a:off x="2078183" y="532016"/>
          <a:ext cx="10113818" cy="5777344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8811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2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68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В сфере "ОБРАЗОВАНИЕ"</a:t>
                      </a: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0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Выполнение требований пожарной безопасности образовательных организаций</a:t>
                      </a: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3 940,5</a:t>
                      </a: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Реализация мероприятий, направленных на повышение квалификации педагогических работников муниципальных образовательных организаций</a:t>
                      </a: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92,9</a:t>
                      </a: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9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Реализация мероприятий, направленных на проведение капитального ремонта объектов муниципальных общеобразовательных организаций</a:t>
                      </a: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14 826,5</a:t>
                      </a: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9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Реализация мероприятий, направленных на осуществление капитального ремонта и бюджетных инвестиций в объекты муниципальной собственности</a:t>
                      </a: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17 285,2</a:t>
                      </a: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2920717645"/>
                  </a:ext>
                </a:extLst>
              </a:tr>
              <a:tr h="4105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В сфере "ФК и СПОРТ"</a:t>
                      </a: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8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Обеспечение условий для развития физической культуры и массового спорта </a:t>
                      </a: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439,9</a:t>
                      </a: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27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В сфере "ЭКОНОМИКА"</a:t>
                      </a: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286746"/>
                  </a:ext>
                </a:extLst>
              </a:tr>
              <a:tr h="8835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Реализация мероприятий, направленных на поддержку осуществления деятельности сельскохозяйственных кредитных потребительских кооперативов</a:t>
                      </a:r>
                    </a:p>
                  </a:txBody>
                  <a:tcPr marL="6724" marR="6724" marT="6724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1 746,8</a:t>
                      </a:r>
                    </a:p>
                  </a:txBody>
                  <a:tcPr marL="6724" marR="6724" marT="6724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504967"/>
                  </a:ext>
                </a:extLst>
              </a:tr>
              <a:tr h="11698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Реализация мероприятий, направленных на создание условий для обеспечения услугами торговли и бытового обслуживания поселений, входящих в состав муниципального района</a:t>
                      </a: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1 563,0</a:t>
                      </a: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53210"/>
                  </a:ext>
                </a:extLst>
              </a:tr>
            </a:tbl>
          </a:graphicData>
        </a:graphic>
      </p:graphicFrame>
      <p:pic>
        <p:nvPicPr>
          <p:cNvPr id="3074" name="Picture 2" descr="https://thumbs.dreamstime.com/b/%D1%81%D0%B8%D0%BB%D1%83%D1%8D%D1%82%D1%8B-%D0%BF%D1%80%D0%B8%D0%B3%D0%BE%D0%B4%D0%BD%D0%BE%D1%81%D1%82%D0%B8-10670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5" y="3084022"/>
            <a:ext cx="1896467" cy="8977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ooo-ado.ru/wp-content/uploads/2021/05/pervyj-moskovskij-obrazovatelnyj-kompleks-strukturnoe-podrazdelenie-srednjaja-obshheobrazovatelnaja-shkola1863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934644"/>
            <a:ext cx="2078184" cy="19961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catherineasquithgallery.com/uploads/posts/2021-02/1613461628_56-p-fon-dlya-prezentatsii-pro-ekonomiku-6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71" y="4329326"/>
            <a:ext cx="1913092" cy="1855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305785" y="205947"/>
            <a:ext cx="853441" cy="27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36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979" y="3333404"/>
            <a:ext cx="9152312" cy="10141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2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379912" y="48300"/>
            <a:ext cx="9842269" cy="4837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полученные из областного бюджета за 2022 год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599660"/>
              </p:ext>
            </p:extLst>
          </p:nvPr>
        </p:nvGraphicFramePr>
        <p:xfrm>
          <a:off x="2078182" y="538406"/>
          <a:ext cx="10113818" cy="5785657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8811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2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56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В сфере "ЭНЕРГОСБЕРЕЖЕНИЕ"</a:t>
                      </a: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6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Реализация мероприятий в области энергосбережения и повышения энергетической эффективности</a:t>
                      </a: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538,9</a:t>
                      </a: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5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В сфере "КУЛЬТУРА"</a:t>
                      </a: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9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Реализация мероприятий на создание условий для организации досуга и обеспечения услугами организаций культуры жителей муниципальных районов в части подготовки кадров учреждений культуры</a:t>
                      </a: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42,9</a:t>
                      </a: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89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Обеспечение развития и укрепления материально- технической базы муниципальных домов культуры</a:t>
                      </a:r>
                    </a:p>
                  </a:txBody>
                  <a:tcPr marL="6724" marR="6724" marT="67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512,7</a:t>
                      </a:r>
                    </a:p>
                  </a:txBody>
                  <a:tcPr marL="6724" marR="6724" marT="6724" marB="0" anchor="ctr"/>
                </a:tc>
                <a:extLst>
                  <a:ext uri="{0D108BD9-81ED-4DB2-BD59-A6C34878D82A}">
                    <a16:rowId xmlns:a16="http://schemas.microsoft.com/office/drawing/2014/main" val="2920717645"/>
                  </a:ext>
                </a:extLst>
              </a:tr>
              <a:tr h="11809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Поддержка отрасли культуры (предоставление субсидий местным бюджетам на реализацию муниципальных программ, направленных на организацию библиотечного обслуживания населения в части комплектования книжных фондов библиотек муниципальных районов, городских округов и поселений)</a:t>
                      </a:r>
                    </a:p>
                  </a:txBody>
                  <a:tcPr marL="6724" marR="6724" marT="6724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369,9</a:t>
                      </a:r>
                    </a:p>
                  </a:txBody>
                  <a:tcPr marL="6724" marR="6724" marT="6724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5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215 819,2</a:t>
                      </a:r>
                    </a:p>
                  </a:txBody>
                  <a:tcPr marL="6724" marR="6724" marT="6724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286746"/>
                  </a:ext>
                </a:extLst>
              </a:tr>
            </a:tbl>
          </a:graphicData>
        </a:graphic>
      </p:graphicFrame>
      <p:pic>
        <p:nvPicPr>
          <p:cNvPr id="4098" name="Picture 2" descr="Фон для презентации энергосбережение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3" y="1084954"/>
            <a:ext cx="2008259" cy="1242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с 11 по 15 апреля 2022г. в колледже проходил конкурс плакатов/рисунков, пре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2" y="2874112"/>
            <a:ext cx="2088974" cy="24761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305785" y="205947"/>
            <a:ext cx="853441" cy="27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6704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979" y="48300"/>
            <a:ext cx="9152312" cy="3910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в сфере национальной экономики и ЖКХ</a:t>
            </a: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166521"/>
              </p:ext>
            </p:extLst>
          </p:nvPr>
        </p:nvGraphicFramePr>
        <p:xfrm>
          <a:off x="839585" y="731520"/>
          <a:ext cx="10562658" cy="55279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154609">
                  <a:extLst>
                    <a:ext uri="{9D8B030D-6E8A-4147-A177-3AD203B41FA5}">
                      <a16:colId xmlns:a16="http://schemas.microsoft.com/office/drawing/2014/main" val="2538701921"/>
                    </a:ext>
                  </a:extLst>
                </a:gridCol>
                <a:gridCol w="2481669">
                  <a:extLst>
                    <a:ext uri="{9D8B030D-6E8A-4147-A177-3AD203B41FA5}">
                      <a16:colId xmlns:a16="http://schemas.microsoft.com/office/drawing/2014/main" val="4139015283"/>
                    </a:ext>
                  </a:extLst>
                </a:gridCol>
                <a:gridCol w="4926380">
                  <a:extLst>
                    <a:ext uri="{9D8B030D-6E8A-4147-A177-3AD203B41FA5}">
                      <a16:colId xmlns:a16="http://schemas.microsoft.com/office/drawing/2014/main" val="36229535"/>
                    </a:ext>
                  </a:extLst>
                </a:gridCol>
              </a:tblGrid>
              <a:tr h="1769436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7 837,9 тыс. руб.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Поддержка автомобильного транспорта на организацию по перевозке пассажиров</a:t>
                      </a: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725214"/>
                  </a:ext>
                </a:extLst>
              </a:tr>
              <a:tr h="2619546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97 893,4 тыс. руб. </a:t>
                      </a: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объездной дороги </a:t>
                      </a:r>
                      <a:r>
                        <a:rPr lang="ru-RU" sz="1800" b="0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п.Добринка</a:t>
                      </a: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3468361"/>
                  </a:ext>
                </a:extLst>
              </a:tr>
              <a:tr h="1138983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72 380,6 тыс. руб.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Капитальный ремонт и содержание дорог общего пользования в границах сельских поселений</a:t>
                      </a: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710629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101" y="999607"/>
            <a:ext cx="2310679" cy="14772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101" y="2769035"/>
            <a:ext cx="2402373" cy="16055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2101" y="4683549"/>
            <a:ext cx="2397914" cy="15986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9" name="Группа 8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2509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979" y="48300"/>
            <a:ext cx="9152312" cy="3910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в сфере национальной экономики и ЖКХ</a:t>
            </a: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6756847"/>
              </p:ext>
            </p:extLst>
          </p:nvPr>
        </p:nvGraphicFramePr>
        <p:xfrm>
          <a:off x="839585" y="731520"/>
          <a:ext cx="10562658" cy="55279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154609">
                  <a:extLst>
                    <a:ext uri="{9D8B030D-6E8A-4147-A177-3AD203B41FA5}">
                      <a16:colId xmlns:a16="http://schemas.microsoft.com/office/drawing/2014/main" val="2538701921"/>
                    </a:ext>
                  </a:extLst>
                </a:gridCol>
                <a:gridCol w="2481669">
                  <a:extLst>
                    <a:ext uri="{9D8B030D-6E8A-4147-A177-3AD203B41FA5}">
                      <a16:colId xmlns:a16="http://schemas.microsoft.com/office/drawing/2014/main" val="4139015283"/>
                    </a:ext>
                  </a:extLst>
                </a:gridCol>
                <a:gridCol w="4926380">
                  <a:extLst>
                    <a:ext uri="{9D8B030D-6E8A-4147-A177-3AD203B41FA5}">
                      <a16:colId xmlns:a16="http://schemas.microsoft.com/office/drawing/2014/main" val="36229535"/>
                    </a:ext>
                  </a:extLst>
                </a:gridCol>
              </a:tblGrid>
              <a:tr h="1769436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5 052,5 тыс. руб.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Развитие малого и среднего предпринимательства,</a:t>
                      </a:r>
                      <a:r>
                        <a:rPr lang="ru-RU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потребительского</a:t>
                      </a:r>
                    </a:p>
                    <a:p>
                      <a:r>
                        <a:rPr lang="ru-RU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рынка и кооперации района</a:t>
                      </a: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725214"/>
                  </a:ext>
                </a:extLst>
              </a:tr>
              <a:tr h="2619546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25 687,6 тыс. руб. </a:t>
                      </a: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муниципального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жилого фонда</a:t>
                      </a: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3468361"/>
                  </a:ext>
                </a:extLst>
              </a:tr>
              <a:tr h="1138983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68 137 тыс. руб. </a:t>
                      </a: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холодного водоснабжения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71062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354" y="980965"/>
            <a:ext cx="2319943" cy="15145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354" y="2744954"/>
            <a:ext cx="2328172" cy="15528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0849" y="4697914"/>
            <a:ext cx="2262448" cy="15615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" name="Группа 10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3" name="Picture 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7255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979" y="48300"/>
            <a:ext cx="9152312" cy="3910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в сфере национальной экономики и ЖКХ</a:t>
            </a: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2999495"/>
              </p:ext>
            </p:extLst>
          </p:nvPr>
        </p:nvGraphicFramePr>
        <p:xfrm>
          <a:off x="839585" y="731520"/>
          <a:ext cx="10562658" cy="55279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154609">
                  <a:extLst>
                    <a:ext uri="{9D8B030D-6E8A-4147-A177-3AD203B41FA5}">
                      <a16:colId xmlns:a16="http://schemas.microsoft.com/office/drawing/2014/main" val="2538701921"/>
                    </a:ext>
                  </a:extLst>
                </a:gridCol>
                <a:gridCol w="2481669">
                  <a:extLst>
                    <a:ext uri="{9D8B030D-6E8A-4147-A177-3AD203B41FA5}">
                      <a16:colId xmlns:a16="http://schemas.microsoft.com/office/drawing/2014/main" val="4139015283"/>
                    </a:ext>
                  </a:extLst>
                </a:gridCol>
                <a:gridCol w="4926380">
                  <a:extLst>
                    <a:ext uri="{9D8B030D-6E8A-4147-A177-3AD203B41FA5}">
                      <a16:colId xmlns:a16="http://schemas.microsoft.com/office/drawing/2014/main" val="36229535"/>
                    </a:ext>
                  </a:extLst>
                </a:gridCol>
              </a:tblGrid>
              <a:tr h="1769436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16 357,5 тыс. руб.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коммунальной техники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725214"/>
                  </a:ext>
                </a:extLst>
              </a:tr>
              <a:tr h="2619546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800" b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39 072,5 </a:t>
                      </a: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 </a:t>
                      </a: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Ремонты зданий муниципальных учреждений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3468361"/>
                  </a:ext>
                </a:extLst>
              </a:tr>
              <a:tr h="1138983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710629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151" y="907308"/>
            <a:ext cx="2417111" cy="15054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849" y="2826327"/>
            <a:ext cx="2431713" cy="15097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" name="Группа 10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3" name="Picture 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698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979" y="48300"/>
            <a:ext cx="9152312" cy="3910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Социально-культурная сфера</a:t>
            </a: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500302"/>
              </p:ext>
            </p:extLst>
          </p:nvPr>
        </p:nvGraphicFramePr>
        <p:xfrm>
          <a:off x="1064029" y="731520"/>
          <a:ext cx="10025149" cy="551927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94079">
                  <a:extLst>
                    <a:ext uri="{9D8B030D-6E8A-4147-A177-3AD203B41FA5}">
                      <a16:colId xmlns:a16="http://schemas.microsoft.com/office/drawing/2014/main" val="2538701921"/>
                    </a:ext>
                  </a:extLst>
                </a:gridCol>
                <a:gridCol w="2355382">
                  <a:extLst>
                    <a:ext uri="{9D8B030D-6E8A-4147-A177-3AD203B41FA5}">
                      <a16:colId xmlns:a16="http://schemas.microsoft.com/office/drawing/2014/main" val="4139015283"/>
                    </a:ext>
                  </a:extLst>
                </a:gridCol>
                <a:gridCol w="4675688">
                  <a:extLst>
                    <a:ext uri="{9D8B030D-6E8A-4147-A177-3AD203B41FA5}">
                      <a16:colId xmlns:a16="http://schemas.microsoft.com/office/drawing/2014/main" val="36229535"/>
                    </a:ext>
                  </a:extLst>
                </a:gridCol>
              </a:tblGrid>
              <a:tr h="1863406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8 743,2 тыс. руб.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Создание центра «Точка роста» в МБОУ СОШ п. </a:t>
                      </a:r>
                      <a:r>
                        <a:rPr lang="ru-RU" b="0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Мазейка</a:t>
                      </a:r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</a:t>
                      </a:r>
                    </a:p>
                    <a:p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СОШ Верхняя </a:t>
                      </a:r>
                      <a:r>
                        <a:rPr lang="ru-RU" b="0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Матренка</a:t>
                      </a: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725214"/>
                  </a:ext>
                </a:extLst>
              </a:tr>
              <a:tr h="2467148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7 517,5 тыс. руб.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требований пожарной безопасности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3468361"/>
                  </a:ext>
                </a:extLst>
              </a:tr>
              <a:tr h="107272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8 397,3 тыс. руб.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r>
                        <a:rPr lang="ru-RU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физической охране и установке и обслуживанию охранной сигнализации</a:t>
                      </a: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710629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607" y="731520"/>
            <a:ext cx="2228425" cy="14758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4606" y="2705604"/>
            <a:ext cx="2373092" cy="15711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254606" y="4458776"/>
            <a:ext cx="2344923" cy="1874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2" name="Группа 11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597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979" y="48300"/>
            <a:ext cx="9152312" cy="3910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Социально-культурная сфера</a:t>
            </a: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693593"/>
              </p:ext>
            </p:extLst>
          </p:nvPr>
        </p:nvGraphicFramePr>
        <p:xfrm>
          <a:off x="1064029" y="731520"/>
          <a:ext cx="10025149" cy="596253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94079">
                  <a:extLst>
                    <a:ext uri="{9D8B030D-6E8A-4147-A177-3AD203B41FA5}">
                      <a16:colId xmlns:a16="http://schemas.microsoft.com/office/drawing/2014/main" val="2538701921"/>
                    </a:ext>
                  </a:extLst>
                </a:gridCol>
                <a:gridCol w="2355382">
                  <a:extLst>
                    <a:ext uri="{9D8B030D-6E8A-4147-A177-3AD203B41FA5}">
                      <a16:colId xmlns:a16="http://schemas.microsoft.com/office/drawing/2014/main" val="4139015283"/>
                    </a:ext>
                  </a:extLst>
                </a:gridCol>
                <a:gridCol w="4675688">
                  <a:extLst>
                    <a:ext uri="{9D8B030D-6E8A-4147-A177-3AD203B41FA5}">
                      <a16:colId xmlns:a16="http://schemas.microsoft.com/office/drawing/2014/main" val="36229535"/>
                    </a:ext>
                  </a:extLst>
                </a:gridCol>
              </a:tblGrid>
              <a:tr h="1863406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3 795,5 тыс. руб.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Питание детей в оздоровительных</a:t>
                      </a:r>
                      <a:r>
                        <a:rPr lang="ru-RU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лагерях дневного пребывания</a:t>
                      </a: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725214"/>
                  </a:ext>
                </a:extLst>
              </a:tr>
              <a:tr h="2467148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594,7 тыс. руб.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545,4 тыс. руб.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организации временного трудоустройства несовершеннолетних граждан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и укрепление материально-технической базы домов культуры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3468361"/>
                  </a:ext>
                </a:extLst>
              </a:tr>
              <a:tr h="107272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710629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320" y="731520"/>
            <a:ext cx="2319251" cy="15461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448" y="2675609"/>
            <a:ext cx="2451635" cy="1497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4725" y="4582111"/>
            <a:ext cx="2254070" cy="16905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9" name="Группа 8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4652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979" y="48300"/>
            <a:ext cx="9152312" cy="3910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Социально-культурная сфера</a:t>
            </a: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6088890"/>
              </p:ext>
            </p:extLst>
          </p:nvPr>
        </p:nvGraphicFramePr>
        <p:xfrm>
          <a:off x="1064029" y="731520"/>
          <a:ext cx="10025149" cy="540327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94079">
                  <a:extLst>
                    <a:ext uri="{9D8B030D-6E8A-4147-A177-3AD203B41FA5}">
                      <a16:colId xmlns:a16="http://schemas.microsoft.com/office/drawing/2014/main" val="2538701921"/>
                    </a:ext>
                  </a:extLst>
                </a:gridCol>
                <a:gridCol w="2355382">
                  <a:extLst>
                    <a:ext uri="{9D8B030D-6E8A-4147-A177-3AD203B41FA5}">
                      <a16:colId xmlns:a16="http://schemas.microsoft.com/office/drawing/2014/main" val="4139015283"/>
                    </a:ext>
                  </a:extLst>
                </a:gridCol>
                <a:gridCol w="4675688">
                  <a:extLst>
                    <a:ext uri="{9D8B030D-6E8A-4147-A177-3AD203B41FA5}">
                      <a16:colId xmlns:a16="http://schemas.microsoft.com/office/drawing/2014/main" val="36229535"/>
                    </a:ext>
                  </a:extLst>
                </a:gridCol>
              </a:tblGrid>
              <a:tr h="1863406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393,5 тыс. руб.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Комплектование книжных фондов </a:t>
                      </a:r>
                    </a:p>
                    <a:p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библиотек района </a:t>
                      </a:r>
                    </a:p>
                    <a:p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725214"/>
                  </a:ext>
                </a:extLst>
              </a:tr>
              <a:tr h="2467148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21 406,4 </a:t>
                      </a: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Питание воспитанников детских садов и учащихся образовательных организаций</a:t>
                      </a:r>
                      <a:endParaRPr lang="ru-RU" sz="18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3468361"/>
                  </a:ext>
                </a:extLst>
              </a:tr>
              <a:tr h="107272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710629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968" y="830463"/>
            <a:ext cx="2286032" cy="14978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192" y="2726573"/>
            <a:ext cx="2402379" cy="15627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" name="Группа 10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3" name="Picture 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2138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979" y="48300"/>
            <a:ext cx="9152312" cy="3910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Физкультура и спорт</a:t>
            </a: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4422905"/>
              </p:ext>
            </p:extLst>
          </p:nvPr>
        </p:nvGraphicFramePr>
        <p:xfrm>
          <a:off x="1064029" y="731520"/>
          <a:ext cx="10025149" cy="540327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94079">
                  <a:extLst>
                    <a:ext uri="{9D8B030D-6E8A-4147-A177-3AD203B41FA5}">
                      <a16:colId xmlns:a16="http://schemas.microsoft.com/office/drawing/2014/main" val="2538701921"/>
                    </a:ext>
                  </a:extLst>
                </a:gridCol>
                <a:gridCol w="2355382">
                  <a:extLst>
                    <a:ext uri="{9D8B030D-6E8A-4147-A177-3AD203B41FA5}">
                      <a16:colId xmlns:a16="http://schemas.microsoft.com/office/drawing/2014/main" val="4139015283"/>
                    </a:ext>
                  </a:extLst>
                </a:gridCol>
                <a:gridCol w="4675688">
                  <a:extLst>
                    <a:ext uri="{9D8B030D-6E8A-4147-A177-3AD203B41FA5}">
                      <a16:colId xmlns:a16="http://schemas.microsoft.com/office/drawing/2014/main" val="36229535"/>
                    </a:ext>
                  </a:extLst>
                </a:gridCol>
              </a:tblGrid>
              <a:tr h="1863406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b="1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148,1</a:t>
                      </a:r>
                      <a:r>
                        <a:rPr lang="ru-RU" sz="1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тыс. руб.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Мероприятия по развитию </a:t>
                      </a:r>
                    </a:p>
                    <a:p>
                      <a:r>
                        <a:rPr lang="ru-RU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массового спорта</a:t>
                      </a:r>
                    </a:p>
                    <a:p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725214"/>
                  </a:ext>
                </a:extLst>
              </a:tr>
              <a:tr h="2467148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3468361"/>
                  </a:ext>
                </a:extLst>
              </a:tr>
              <a:tr h="107272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8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710629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1979" y="864627"/>
            <a:ext cx="2160985" cy="14316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8" name="Группа 7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12" name="Прямоугольник 11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1" name="Picture 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7732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31046" y="184612"/>
            <a:ext cx="10346527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финансов Администрации </a:t>
            </a:r>
            <a:r>
              <a:rPr lang="ru-RU" sz="32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b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Липецкой области </a:t>
            </a:r>
            <a:endParaRPr lang="en-US" sz="32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</a:t>
            </a:r>
            <a:r>
              <a:rPr lang="ru-RU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</a:t>
            </a:r>
            <a:endParaRPr lang="en-US" sz="2400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для граждан  об исполнении бюджета муниципального образования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Добринский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район за 2022 год». </a:t>
            </a:r>
            <a:b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контактов:</a:t>
            </a:r>
            <a:b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  399430, Липецкая область,</a:t>
            </a:r>
            <a:b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 Добринка,</a:t>
            </a:r>
            <a:b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 Октябрьская, д.25</a:t>
            </a:r>
            <a:b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47462 (2-17-58)</a:t>
            </a:r>
            <a:b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ofin@dobrinka.lipetsk.ru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</a:t>
            </a:r>
            <a:b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</a:t>
            </a:r>
            <a:b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О.А.Быкова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8310" y="6208254"/>
            <a:ext cx="12210008" cy="649746"/>
            <a:chOff x="8310" y="6208254"/>
            <a:chExt cx="12210008" cy="649746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8310" y="6292943"/>
              <a:ext cx="12192007" cy="556956"/>
              <a:chOff x="8310" y="6292943"/>
              <a:chExt cx="12192007" cy="556956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8310" y="6292943"/>
                <a:ext cx="12192000" cy="340822"/>
              </a:xfrm>
              <a:prstGeom prst="rect">
                <a:avLst/>
              </a:prstGeom>
              <a:solidFill>
                <a:srgbClr val="E4831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8317" y="6384386"/>
                <a:ext cx="12192000" cy="465513"/>
              </a:xfrm>
              <a:prstGeom prst="rect">
                <a:avLst/>
              </a:prstGeom>
              <a:solidFill>
                <a:srgbClr val="BD582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8" name="Picture 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206" y="6208254"/>
              <a:ext cx="553112" cy="649746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069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f/fb/Coat_of_Arms_of_Dobrinka_rayon_%28Lipetsk_oblast%2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517" y1="1762" x2="13793" y2="81938"/>
                        <a14:foregroundMark x1="4598" y1="9692" x2="20690" y2="77533"/>
                        <a14:foregroundMark x1="4598" y1="53304" x2="4598" y2="53304"/>
                        <a14:foregroundMark x1="6322" y1="30837" x2="7471" y2="80617"/>
                        <a14:foregroundMark x1="10345" y1="85463" x2="19540" y2="85022"/>
                        <a14:foregroundMark x1="78736" y1="31278" x2="51149" y2="54185"/>
                        <a14:foregroundMark x1="18966" y1="12775" x2="29310" y2="72247"/>
                        <a14:foregroundMark x1="27011" y1="21586" x2="32759" y2="44493"/>
                        <a14:foregroundMark x1="30460" y1="51982" x2="30460" y2="51982"/>
                        <a14:foregroundMark x1="32759" y1="78414" x2="32759" y2="78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8"/>
            <a:ext cx="651962" cy="8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916" y="1787654"/>
            <a:ext cx="3821083" cy="448866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61979" y="3333404"/>
            <a:ext cx="9152312" cy="10141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2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71848" y="1770611"/>
            <a:ext cx="962369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</a:t>
            </a:r>
          </a:p>
          <a:p>
            <a:pPr algn="ctr"/>
            <a:r>
              <a:rPr lang="ru-RU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0792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1981</TotalTime>
  <Words>1625</Words>
  <Application>Microsoft Office PowerPoint</Application>
  <PresentationFormat>Широкоэкранный</PresentationFormat>
  <Paragraphs>315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Wingdings</vt:lpstr>
      <vt:lpstr>Ретро</vt:lpstr>
      <vt:lpstr>ОТЧЕТ ДЛЯ ГРАЖДАН об исполнении бюджета муниципального образования Добринский муниципальный район за 2022 год </vt:lpstr>
      <vt:lpstr>Глоссарий</vt:lpstr>
      <vt:lpstr>Презентация PowerPoint</vt:lpstr>
      <vt:lpstr>Презентация PowerPoint</vt:lpstr>
      <vt:lpstr>Структура доходов бюджета Добринского муниципального района</vt:lpstr>
      <vt:lpstr>Структура налоговых и неналоговых доходов  по удельному весу в 2022 году</vt:lpstr>
      <vt:lpstr>Основные параметры отчета об исполнении бюджета муниципального образования Добринский муниципальный район за 2022 год</vt:lpstr>
      <vt:lpstr>Исполнение бюджета муниципального образования Добринский муниципальный район за 2022 год по доходам в % от утвержденного плана</vt:lpstr>
      <vt:lpstr>Исполнение бюджета муниципального образования  Добринского муниципального района по расходам за 2022 год</vt:lpstr>
      <vt:lpstr>Структура расходов по удельному весу</vt:lpstr>
      <vt:lpstr>Презентация PowerPoint</vt:lpstr>
      <vt:lpstr>Исполнение муниципальных программ за 2022 год </vt:lpstr>
      <vt:lpstr>Межбюджетные отношения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 об исполнении бюджета муниципального образования добринский муниципальный район за 2022 год</dc:title>
  <dc:creator>Вера</dc:creator>
  <cp:lastModifiedBy>S Riashentsev</cp:lastModifiedBy>
  <cp:revision>188</cp:revision>
  <cp:lastPrinted>2023-04-12T11:00:20Z</cp:lastPrinted>
  <dcterms:created xsi:type="dcterms:W3CDTF">2023-03-01T05:54:31Z</dcterms:created>
  <dcterms:modified xsi:type="dcterms:W3CDTF">2023-04-12T11:01:42Z</dcterms:modified>
</cp:coreProperties>
</file>