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0" r:id="rId1"/>
  </p:sldMasterIdLst>
  <p:notesMasterIdLst>
    <p:notesMasterId r:id="rId30"/>
  </p:notesMasterIdLst>
  <p:handoutMasterIdLst>
    <p:handoutMasterId r:id="rId31"/>
  </p:handoutMasterIdLst>
  <p:sldIdLst>
    <p:sldId id="517" r:id="rId2"/>
    <p:sldId id="514" r:id="rId3"/>
    <p:sldId id="509" r:id="rId4"/>
    <p:sldId id="508" r:id="rId5"/>
    <p:sldId id="531" r:id="rId6"/>
    <p:sldId id="510" r:id="rId7"/>
    <p:sldId id="512" r:id="rId8"/>
    <p:sldId id="542" r:id="rId9"/>
    <p:sldId id="518" r:id="rId10"/>
    <p:sldId id="521" r:id="rId11"/>
    <p:sldId id="524" r:id="rId12"/>
    <p:sldId id="532" r:id="rId13"/>
    <p:sldId id="530" r:id="rId14"/>
    <p:sldId id="525" r:id="rId15"/>
    <p:sldId id="523" r:id="rId16"/>
    <p:sldId id="533" r:id="rId17"/>
    <p:sldId id="513" r:id="rId18"/>
    <p:sldId id="529" r:id="rId19"/>
    <p:sldId id="515" r:id="rId20"/>
    <p:sldId id="527" r:id="rId21"/>
    <p:sldId id="540" r:id="rId22"/>
    <p:sldId id="535" r:id="rId23"/>
    <p:sldId id="536" r:id="rId24"/>
    <p:sldId id="537" r:id="rId25"/>
    <p:sldId id="534" r:id="rId26"/>
    <p:sldId id="538" r:id="rId27"/>
    <p:sldId id="539" r:id="rId28"/>
    <p:sldId id="516" r:id="rId29"/>
  </p:sldIdLst>
  <p:sldSz cx="9144000" cy="6858000" type="screen4x3"/>
  <p:notesSz cx="6808788" cy="99409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69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391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087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78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4789" algn="l" defTabSz="913916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1748" algn="l" defTabSz="913916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198706" algn="l" defTabSz="913916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5663" algn="l" defTabSz="913916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EDF1"/>
    <a:srgbClr val="071111"/>
    <a:srgbClr val="C8F4F1"/>
    <a:srgbClr val="DEF0F2"/>
    <a:srgbClr val="EFEFFF"/>
    <a:srgbClr val="D9D9FF"/>
    <a:srgbClr val="D6ECEE"/>
    <a:srgbClr val="C6E5E8"/>
    <a:srgbClr val="F7C1EF"/>
    <a:srgbClr val="82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3" autoAdjust="0"/>
    <p:restoredTop sz="86079" autoAdjust="0"/>
  </p:normalViewPr>
  <p:slideViewPr>
    <p:cSldViewPr>
      <p:cViewPr varScale="1">
        <p:scale>
          <a:sx n="99" d="100"/>
          <a:sy n="99" d="100"/>
        </p:scale>
        <p:origin x="177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860"/>
    </p:cViewPr>
  </p:sorterViewPr>
  <p:notesViewPr>
    <p:cSldViewPr>
      <p:cViewPr varScale="1">
        <p:scale>
          <a:sx n="49" d="100"/>
          <a:sy n="49" d="100"/>
        </p:scale>
        <p:origin x="-1890" y="-10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blipFill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6DC0287-2047-418D-A6B9-75F5894EE4C6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3CA8F757-D3FE-4746-8476-8145B2C6325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4B07-4EE3-A144-FF99D5E301D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7643E65F-CC79-475B-8BDE-9C416E70CF34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F758F1B-EC59-4CE7-8E20-35097AB977B6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4B07-4EE3-A144-FF99D5E301D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C1B930C7-8FC5-4093-AD95-5BDCE6B9798B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CFCE1AD-FF47-46A9-B9C6-D12D1D5E80A4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4B07-4EE3-A144-FF99D5E301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BDC3888-8993-4D7D-B1BC-FD1FFA781267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B03AD56A-5326-41A7-8455-CE078439F54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4B07-4EE3-A144-FF99D5E30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 проект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283527.8</c:v>
                </c:pt>
                <c:pt idx="1">
                  <c:v>296043.59999999998</c:v>
                </c:pt>
                <c:pt idx="2">
                  <c:v>309893.7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Лист1!$E$2:$E$4</c15:f>
                <c15:dlblRangeCache>
                  <c:ptCount val="3"/>
                  <c:pt idx="0">
                    <c:v>28,0%</c:v>
                  </c:pt>
                  <c:pt idx="1">
                    <c:v>29,4%</c:v>
                  </c:pt>
                  <c:pt idx="2">
                    <c:v>29,5%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4B07-4EE3-A144-FF99D5E301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6D8DA4F1-C587-4A28-9A5D-7A701C5B5A8A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C53994A0-5E94-4D03-9E18-55FEF18A5D4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4B07-4EE3-A144-FF99D5E301D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C55DF84A-698D-4BF0-8C41-88CA4D7D414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661686DE-F3E2-4766-928E-2836B0C1D67A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4B07-4EE3-A144-FF99D5E301D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E1CFF574-2E92-439B-BC73-60C340225474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E9BF7753-2226-4A8F-BA30-F6A780E90487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4B07-4EE3-A144-FF99D5E301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0E81775-E010-4F6E-AA0E-26FDBCAEEFD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0DF604E-B375-47E8-A467-E4F62C90DC1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4B07-4EE3-A144-FF99D5E30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 проект</c:v>
                </c:pt>
              </c:strCache>
            </c:strRef>
          </c:cat>
          <c:val>
            <c:numRef>
              <c:f>Лист1!$C$2:$C$4</c:f>
              <c:numCache>
                <c:formatCode>#\ ##0.0</c:formatCode>
                <c:ptCount val="3"/>
                <c:pt idx="0">
                  <c:v>144073</c:v>
                </c:pt>
                <c:pt idx="1">
                  <c:v>143064</c:v>
                </c:pt>
                <c:pt idx="2">
                  <c:v>143026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Лист1!$F$2:$F$4</c15:f>
                <c15:dlblRangeCache>
                  <c:ptCount val="3"/>
                  <c:pt idx="0">
                    <c:v>14,2%</c:v>
                  </c:pt>
                  <c:pt idx="1">
                    <c:v>14,2%</c:v>
                  </c:pt>
                  <c:pt idx="2">
                    <c:v>13,6%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4B07-4EE3-A144-FF99D5E301D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D6F84D43-1DC8-4B04-9B7F-FEA329A02291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D6BD484F-84E5-418B-BEF4-47FCEF358FE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4B07-4EE3-A144-FF99D5E301D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0415AB9-A83F-4571-A9B4-09351EC9700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76E788A-2AA9-410B-BFF4-67802DBD68C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4B07-4EE3-A144-FF99D5E301D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3C5507FC-1918-4B29-8E1B-C098E8423598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3770434-FF71-44B8-9946-DAB109E1E59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4B07-4EE3-A144-FF99D5E301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ED45527-ABCA-4197-89EF-9A03E987FEC5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99D0780-92C0-48B0-971A-336DE0A6C011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4B07-4EE3-A144-FF99D5E30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 проект</c:v>
                </c:pt>
              </c:strCache>
            </c:strRef>
          </c:cat>
          <c:val>
            <c:numRef>
              <c:f>Лист1!$D$2:$D$4</c:f>
              <c:numCache>
                <c:formatCode>#\ ##0.0</c:formatCode>
                <c:ptCount val="3"/>
                <c:pt idx="0">
                  <c:v>584887.69999999995</c:v>
                </c:pt>
                <c:pt idx="1">
                  <c:v>567283.9</c:v>
                </c:pt>
                <c:pt idx="2">
                  <c:v>598096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Лист1!$G$2:$G$4</c15:f>
                <c15:dlblRangeCache>
                  <c:ptCount val="3"/>
                  <c:pt idx="0">
                    <c:v>57,8%</c:v>
                  </c:pt>
                  <c:pt idx="1">
                    <c:v>56,4%</c:v>
                  </c:pt>
                  <c:pt idx="2">
                    <c:v>56,9%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E-4B07-4EE3-A144-FF99D5E301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gapDepth val="6"/>
        <c:shape val="cylinder"/>
        <c:axId val="1359438832"/>
        <c:axId val="1274297072"/>
        <c:axId val="0"/>
      </c:bar3DChart>
      <c:catAx>
        <c:axId val="135943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4297072"/>
        <c:crosses val="autoZero"/>
        <c:auto val="1"/>
        <c:lblAlgn val="ctr"/>
        <c:lblOffset val="100"/>
        <c:noMultiLvlLbl val="0"/>
      </c:catAx>
      <c:valAx>
        <c:axId val="127429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5943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6A55C53B-1ADD-4BA1-AD56-4990823E0043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400" b="1" baseline="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3B1-4978-B662-8A053C51578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="1" baseline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FB1A2BEB-51D1-4C8B-8E94-12D5BA228C2F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en-US" sz="1400" b="1" baseline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3B1-4978-B662-8A053C51578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5C06406B-73C8-4F21-B5F9-CB5F56927A9A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93B1-4978-B662-8A053C51578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Лист1!$B$2:$B$5</c:f>
              <c:numCache>
                <c:formatCode>0.0%</c:formatCode>
                <c:ptCount val="3"/>
                <c:pt idx="0">
                  <c:v>0.19491018067998109</c:v>
                </c:pt>
                <c:pt idx="1">
                  <c:v>0.20126547478397006</c:v>
                </c:pt>
                <c:pt idx="2">
                  <c:v>0.24430864623018439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B1-4978-B662-8A053C515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3B1-4978-B662-8A053C5157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93B1-4978-B662-8A053C5157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3B1-4978-B662-8A053C51578D}"/>
              </c:ext>
            </c:extLst>
          </c:dPt>
          <c:dLbls>
            <c:dLbl>
              <c:idx val="0"/>
              <c:layout>
                <c:manualLayout>
                  <c:x val="-1.3922783802518338E-3"/>
                  <c:y val="-8.721047864597431E-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78AA3B35-36F0-4131-BB36-1657AF657829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400" b="1" baseline="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7.1382989581262962E-2"/>
                      <c:h val="4.881467005834032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3B1-4978-B662-8A053C51578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6684C27B-F8D3-4FAA-AFEC-AA3FACB337B1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3B1-4978-B662-8A053C51578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CB329A0A-DD89-406A-AA7C-7FD7DEDFC4E0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3B1-4978-B662-8A053C51578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Лист1!$C$2:$C$5</c:f>
              <c:numCache>
                <c:formatCode>0.0%</c:formatCode>
                <c:ptCount val="3"/>
                <c:pt idx="0">
                  <c:v>0.71913972074886678</c:v>
                </c:pt>
                <c:pt idx="1">
                  <c:v>0.71921180647337757</c:v>
                </c:pt>
                <c:pt idx="2">
                  <c:v>0.68051932960074624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B1-4978-B662-8A053C51578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9D6BDB5F-C482-4CF5-9A6B-1E14A39C0CC5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400" b="1" baseline="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3B1-4978-B662-8A053C51578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F1B6E509-A88F-4708-8F50-38FAB64C1B58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3B1-4978-B662-8A053C51578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6FCF2FA8-9E8B-4FE4-A252-463CC37669C1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3B1-4978-B662-8A053C51578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Лист1!$D$2:$D$5</c:f>
              <c:numCache>
                <c:formatCode>0.0%</c:formatCode>
                <c:ptCount val="3"/>
                <c:pt idx="0">
                  <c:v>8.5950098571152184E-2</c:v>
                </c:pt>
                <c:pt idx="1">
                  <c:v>7.9522901292893827E-2</c:v>
                </c:pt>
                <c:pt idx="2">
                  <c:v>7.5171851241352963E-2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B1-4978-B662-8A053C515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-1800118960"/>
        <c:axId val="-1800116240"/>
        <c:axId val="0"/>
      </c:bar3DChart>
      <c:catAx>
        <c:axId val="-180011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800116240"/>
        <c:crosses val="autoZero"/>
        <c:auto val="1"/>
        <c:lblAlgn val="ctr"/>
        <c:lblOffset val="100"/>
        <c:noMultiLvlLbl val="0"/>
      </c:catAx>
      <c:valAx>
        <c:axId val="-180011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0011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4">
        <a:lumMod val="20000"/>
        <a:lumOff val="80000"/>
        <a:alpha val="65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573688244721629E-2"/>
          <c:y val="0.11805546806649168"/>
          <c:w val="0.8233776972568696"/>
          <c:h val="0.808333508311460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DAED-472D-AD17-CE0A039BAEEA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DAED-472D-AD17-CE0A039BAEEA}"/>
              </c:ext>
            </c:extLst>
          </c:dPt>
          <c:dPt>
            <c:idx val="3"/>
            <c:bubble3D val="0"/>
            <c:spPr>
              <a:solidFill>
                <a:srgbClr val="FF9900"/>
              </a:solidFill>
            </c:spPr>
            <c:extLst>
              <c:ext xmlns:c16="http://schemas.microsoft.com/office/drawing/2014/chart" uri="{C3380CC4-5D6E-409C-BE32-E72D297353CC}">
                <c16:uniqueId val="{00000002-DAED-472D-AD17-CE0A039BAEEA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</c:spPr>
            <c:extLst>
              <c:ext xmlns:c16="http://schemas.microsoft.com/office/drawing/2014/chart" uri="{C3380CC4-5D6E-409C-BE32-E72D297353CC}">
                <c16:uniqueId val="{00000003-DAED-472D-AD17-CE0A039BAEEA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4-DAED-472D-AD17-CE0A039BAEEA}"/>
              </c:ext>
            </c:extLst>
          </c:dPt>
          <c:dLbls>
            <c:dLbl>
              <c:idx val="1"/>
              <c:layout>
                <c:manualLayout>
                  <c:x val="-6.9936758982713468E-2"/>
                  <c:y val="3.14412948381452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AED-472D-AD17-CE0A039BAEE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8D-4585-BBD6-7F211335AE5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ED-472D-AD17-CE0A039BAEE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8D-4585-BBD6-7F211335AE5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ED-472D-AD17-CE0A039BAEE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8D-4585-BBD6-7F211335AE5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ED-472D-AD17-CE0A039BAEE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C8D-4585-BBD6-7F211335AE5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Лист1!$A$2:$A$10</c:f>
              <c:strCache>
                <c:ptCount val="2"/>
                <c:pt idx="0">
                  <c:v>МУНИЦИПАЛЬНЫЕ 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1104676</c:v>
                </c:pt>
                <c:pt idx="1">
                  <c:v>17879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ED-472D-AD17-CE0A039BA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olidFill>
      <a:srgbClr val="EFEFFF">
        <a:alpha val="69000"/>
      </a:srgb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36716765171167E-4"/>
          <c:y val="8.23113660082085E-2"/>
          <c:w val="0.64388610172790717"/>
          <c:h val="0.889858792623895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4.7934182703299265E-2"/>
                  <c:y val="-3.6156895871259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E6D-42BC-95DB-6088D2364018}"/>
                </c:ext>
              </c:extLst>
            </c:dLbl>
            <c:dLbl>
              <c:idx val="1"/>
              <c:layout>
                <c:manualLayout>
                  <c:x val="-1.2569597409286939E-2"/>
                  <c:y val="-1.3249891192946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E6D-42BC-95DB-6088D2364018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E6D-42BC-95DB-6088D2364018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E6D-42BC-95DB-6088D2364018}"/>
                </c:ext>
              </c:extLst>
            </c:dLbl>
            <c:dLbl>
              <c:idx val="4"/>
              <c:layout>
                <c:manualLayout>
                  <c:x val="-4.8198960446084502E-2"/>
                  <c:y val="0.12828585601901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E6D-42BC-95DB-6088D2364018}"/>
                </c:ext>
              </c:extLst>
            </c:dLbl>
            <c:dLbl>
              <c:idx val="6"/>
              <c:layout>
                <c:manualLayout>
                  <c:x val="8.9707663335846059E-3"/>
                  <c:y val="-5.000288592184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E6D-42BC-95DB-6088D2364018}"/>
                </c:ext>
              </c:extLst>
            </c:dLbl>
            <c:dLbl>
              <c:idx val="7"/>
              <c:layout>
                <c:manualLayout>
                  <c:x val="7.2866100277195877E-3"/>
                  <c:y val="-2.2235832853646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E6D-42BC-95DB-6088D236401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Лист1!$B$2:$B$11</c:f>
              <c:numCache>
                <c:formatCode>0.0%</c:formatCode>
                <c:ptCount val="10"/>
                <c:pt idx="0">
                  <c:v>0.10227561233079896</c:v>
                </c:pt>
                <c:pt idx="1">
                  <c:v>1.0913941855855617E-2</c:v>
                </c:pt>
                <c:pt idx="2">
                  <c:v>0.10653295384190532</c:v>
                </c:pt>
                <c:pt idx="3">
                  <c:v>7.974700571464205E-2</c:v>
                </c:pt>
                <c:pt idx="4">
                  <c:v>1.3914685694687567E-3</c:v>
                </c:pt>
                <c:pt idx="5">
                  <c:v>0.54807915870491886</c:v>
                </c:pt>
                <c:pt idx="6">
                  <c:v>9.5826752364026727E-2</c:v>
                </c:pt>
                <c:pt idx="7">
                  <c:v>4.6557540610482347E-2</c:v>
                </c:pt>
                <c:pt idx="8">
                  <c:v>4.3052678933326212E-3</c:v>
                </c:pt>
                <c:pt idx="9">
                  <c:v>4.3702981145689974E-3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0-447D-AAC9-68F50E7F4E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Лист1!$C$2:$C$11</c:f>
              <c:numCache>
                <c:formatCode>#\ ##0.0</c:formatCode>
                <c:ptCount val="10"/>
                <c:pt idx="0">
                  <c:v>114810</c:v>
                </c:pt>
                <c:pt idx="1">
                  <c:v>12251.5</c:v>
                </c:pt>
                <c:pt idx="2">
                  <c:v>119589.1</c:v>
                </c:pt>
                <c:pt idx="3">
                  <c:v>89520.4</c:v>
                </c:pt>
                <c:pt idx="4">
                  <c:v>1562</c:v>
                </c:pt>
                <c:pt idx="5">
                  <c:v>615249</c:v>
                </c:pt>
                <c:pt idx="6">
                  <c:v>107570.8</c:v>
                </c:pt>
                <c:pt idx="7">
                  <c:v>52263.4</c:v>
                </c:pt>
                <c:pt idx="8">
                  <c:v>4832.8999999999996</c:v>
                </c:pt>
                <c:pt idx="9">
                  <c:v>4905.8999999999996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6D-42BC-95DB-6088D2364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gradFill rotWithShape="1">
          <a:gsLst>
            <a:gs pos="0">
              <a:schemeClr val="accent6">
                <a:tint val="50000"/>
                <a:satMod val="300000"/>
                <a:alpha val="25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r"/>
      <c:layout/>
      <c:overlay val="0"/>
      <c:spPr>
        <a:solidFill>
          <a:schemeClr val="accent4">
            <a:lumMod val="20000"/>
            <a:lumOff val="80000"/>
            <a:alpha val="59000"/>
          </a:schemeClr>
        </a:solidFill>
      </c:spPr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8980868516904917"/>
          <c:y val="0.5324330817121472"/>
        </c:manualLayout>
      </c:layout>
      <c:overlay val="0"/>
    </c:title>
    <c:autoTitleDeleted val="0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36716765171167E-4"/>
          <c:y val="5.8907904773939257E-4"/>
          <c:w val="0.45294083485673303"/>
          <c:h val="0.627356901175116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8.728931404315958E-2"/>
                  <c:y val="-3.01791377489497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A2F-4B5C-AAF5-34563D5D02C2}"/>
                </c:ext>
              </c:extLst>
            </c:dLbl>
            <c:dLbl>
              <c:idx val="1"/>
              <c:layout>
                <c:manualLayout>
                  <c:x val="3.1158383687395614E-2"/>
                  <c:y val="-1.8202757069338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A2F-4B5C-AAF5-34563D5D02C2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A2F-4B5C-AAF5-34563D5D02C2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A2F-4B5C-AAF5-34563D5D02C2}"/>
                </c:ext>
              </c:extLst>
            </c:dLbl>
            <c:dLbl>
              <c:idx val="4"/>
              <c:layout>
                <c:manualLayout>
                  <c:x val="-1.4674218934351699E-2"/>
                  <c:y val="-0.149074633058936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A2F-4B5C-AAF5-34563D5D02C2}"/>
                </c:ext>
              </c:extLst>
            </c:dLbl>
            <c:dLbl>
              <c:idx val="6"/>
              <c:layout>
                <c:manualLayout>
                  <c:x val="-6.2451509060976698E-2"/>
                  <c:y val="-2.7714989478084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A2F-4B5C-AAF5-34563D5D02C2}"/>
                </c:ext>
              </c:extLst>
            </c:dLbl>
            <c:dLbl>
              <c:idx val="7"/>
              <c:layout>
                <c:manualLayout>
                  <c:x val="-3.7898911140268159E-2"/>
                  <c:y val="-2.4712265791842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A2F-4B5C-AAF5-34563D5D02C2}"/>
                </c:ext>
              </c:extLst>
            </c:dLbl>
            <c:dLbl>
              <c:idx val="8"/>
              <c:layout>
                <c:manualLayout>
                  <c:x val="2.9214212654057721E-2"/>
                  <c:y val="-3.1507636773196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A2F-4B5C-AAF5-34563D5D02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Лист1!$B$2:$B$12</c:f>
              <c:numCache>
                <c:formatCode>0.0%</c:formatCode>
                <c:ptCount val="11"/>
                <c:pt idx="0">
                  <c:v>0.11303265180598207</c:v>
                </c:pt>
                <c:pt idx="1">
                  <c:v>1.2173691848549993E-2</c:v>
                </c:pt>
                <c:pt idx="2">
                  <c:v>8.2608507722889149E-2</c:v>
                </c:pt>
                <c:pt idx="3">
                  <c:v>9.4059518586951496E-2</c:v>
                </c:pt>
                <c:pt idx="4">
                  <c:v>1.5520798814377904E-3</c:v>
                </c:pt>
                <c:pt idx="5">
                  <c:v>0.52935671654619498</c:v>
                </c:pt>
                <c:pt idx="6">
                  <c:v>9.3387712435965525E-2</c:v>
                </c:pt>
                <c:pt idx="7">
                  <c:v>5.1935355177383756E-2</c:v>
                </c:pt>
                <c:pt idx="8">
                  <c:v>1.7926423265697295E-3</c:v>
                </c:pt>
                <c:pt idx="9">
                  <c:v>4.8299295055651802E-3</c:v>
                </c:pt>
                <c:pt idx="10">
                  <c:v>1.5271194162510314E-2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0-447D-AAC9-68F50E7F4E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Лист1!$C$2:$C$12</c:f>
              <c:numCache>
                <c:formatCode>#\ ##0.0</c:formatCode>
                <c:ptCount val="11"/>
                <c:pt idx="0">
                  <c:v>113755.1</c:v>
                </c:pt>
                <c:pt idx="1">
                  <c:v>12251.5</c:v>
                </c:pt>
                <c:pt idx="2">
                  <c:v>83136.5</c:v>
                </c:pt>
                <c:pt idx="3">
                  <c:v>94660.7</c:v>
                </c:pt>
                <c:pt idx="4">
                  <c:v>1562</c:v>
                </c:pt>
                <c:pt idx="5">
                  <c:v>532740.1</c:v>
                </c:pt>
                <c:pt idx="6">
                  <c:v>93984.6</c:v>
                </c:pt>
                <c:pt idx="7">
                  <c:v>52267.3</c:v>
                </c:pt>
                <c:pt idx="8">
                  <c:v>1804.1</c:v>
                </c:pt>
                <c:pt idx="9">
                  <c:v>4860.8</c:v>
                </c:pt>
                <c:pt idx="10">
                  <c:v>15368.8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2F-4B5C-AAF5-34563D5D0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gradFill rotWithShape="1">
          <a:gsLst>
            <a:gs pos="0">
              <a:schemeClr val="accent6">
                <a:tint val="50000"/>
                <a:satMod val="300000"/>
                <a:alpha val="33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b"/>
      <c:layout>
        <c:manualLayout>
          <c:xMode val="edge"/>
          <c:yMode val="edge"/>
          <c:x val="0"/>
          <c:y val="0.63101344215598643"/>
          <c:w val="0.97558386533727659"/>
          <c:h val="0.36898655784401357"/>
        </c:manualLayout>
      </c:layout>
      <c:overlay val="0"/>
      <c:spPr>
        <a:solidFill>
          <a:schemeClr val="accent5">
            <a:lumMod val="20000"/>
            <a:lumOff val="80000"/>
            <a:alpha val="86000"/>
          </a:schemeClr>
        </a:solidFill>
      </c:spPr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0206241208603937"/>
          <c:y val="0.52748021583575522"/>
        </c:manualLayout>
      </c:layout>
      <c:overlay val="0"/>
    </c:title>
    <c:autoTitleDeleted val="0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2856064661318625"/>
          <c:y val="5.8907904773938726E-4"/>
          <c:w val="0.45294083485673303"/>
          <c:h val="0.627356901175116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4.7934182703299265E-2"/>
                  <c:y val="-3.6156895871259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C3C-445B-9A6E-C63BC94A4660}"/>
                </c:ext>
              </c:extLst>
            </c:dLbl>
            <c:dLbl>
              <c:idx val="1"/>
              <c:layout>
                <c:manualLayout>
                  <c:x val="-1.2569597409286939E-2"/>
                  <c:y val="-1.3249891192946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C3C-445B-9A6E-C63BC94A4660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C3C-445B-9A6E-C63BC94A4660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C3C-445B-9A6E-C63BC94A4660}"/>
                </c:ext>
              </c:extLst>
            </c:dLbl>
            <c:dLbl>
              <c:idx val="4"/>
              <c:layout>
                <c:manualLayout>
                  <c:x val="-3.0134392780967402E-3"/>
                  <c:y val="0.115903691328038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C3C-445B-9A6E-C63BC94A4660}"/>
                </c:ext>
              </c:extLst>
            </c:dLbl>
            <c:dLbl>
              <c:idx val="6"/>
              <c:layout>
                <c:manualLayout>
                  <c:x val="8.9707663335846059E-3"/>
                  <c:y val="-5.000288592184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C3C-445B-9A6E-C63BC94A4660}"/>
                </c:ext>
              </c:extLst>
            </c:dLbl>
            <c:dLbl>
              <c:idx val="7"/>
              <c:layout>
                <c:manualLayout>
                  <c:x val="7.2866100277195877E-3"/>
                  <c:y val="-2.2235832853646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C3C-445B-9A6E-C63BC94A46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Лист1!$B$2:$B$12</c:f>
              <c:numCache>
                <c:formatCode>0.0%</c:formatCode>
                <c:ptCount val="11"/>
                <c:pt idx="0">
                  <c:v>0.10823415863340577</c:v>
                </c:pt>
                <c:pt idx="1">
                  <c:v>1.1656819208314396E-2</c:v>
                </c:pt>
                <c:pt idx="2">
                  <c:v>7.6756607917464983E-2</c:v>
                </c:pt>
                <c:pt idx="3">
                  <c:v>0.12877819046851535</c:v>
                </c:pt>
                <c:pt idx="4">
                  <c:v>1.486181414797134E-3</c:v>
                </c:pt>
                <c:pt idx="5">
                  <c:v>0.50249125679093087</c:v>
                </c:pt>
                <c:pt idx="6">
                  <c:v>8.9321786534682604E-2</c:v>
                </c:pt>
                <c:pt idx="7">
                  <c:v>4.9300215020574863E-2</c:v>
                </c:pt>
                <c:pt idx="8">
                  <c:v>1.4937930993799617E-3</c:v>
                </c:pt>
                <c:pt idx="9">
                  <c:v>4.62485955252619E-3</c:v>
                </c:pt>
                <c:pt idx="10">
                  <c:v>2.5856131359407859E-2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0-447D-AAC9-68F50E7F4E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Лист1!$C$2:$C$12</c:f>
              <c:numCache>
                <c:formatCode>#\ ##0.0</c:formatCode>
                <c:ptCount val="11"/>
                <c:pt idx="0">
                  <c:v>113755.8</c:v>
                </c:pt>
                <c:pt idx="1">
                  <c:v>12251.5</c:v>
                </c:pt>
                <c:pt idx="2">
                  <c:v>80672.399999999994</c:v>
                </c:pt>
                <c:pt idx="3">
                  <c:v>135347.9</c:v>
                </c:pt>
                <c:pt idx="4">
                  <c:v>1562</c:v>
                </c:pt>
                <c:pt idx="5">
                  <c:v>528126.19999999995</c:v>
                </c:pt>
                <c:pt idx="6">
                  <c:v>93878.6</c:v>
                </c:pt>
                <c:pt idx="7">
                  <c:v>51815.3</c:v>
                </c:pt>
                <c:pt idx="8">
                  <c:v>1570</c:v>
                </c:pt>
                <c:pt idx="9">
                  <c:v>4860.8</c:v>
                </c:pt>
                <c:pt idx="10">
                  <c:v>27175.200000000001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C3C-445B-9A6E-C63BC94A4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gradFill rotWithShape="1">
          <a:gsLst>
            <a:gs pos="0">
              <a:schemeClr val="accent6">
                <a:tint val="50000"/>
                <a:satMod val="300000"/>
                <a:alpha val="29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1583D5-2C71-4FC3-AD13-4A2CE9E7A069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BE3A8E-7DC4-401C-8CCB-17D3F6F1CB23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86BF883-022D-4008-AC0B-9961CC96F011}" type="parTrans" cxnId="{1432BA69-E27E-468E-B397-73EE2AF0DCCC}">
      <dgm:prSet/>
      <dgm:spPr/>
      <dgm:t>
        <a:bodyPr/>
        <a:lstStyle/>
        <a:p>
          <a:endParaRPr lang="ru-RU"/>
        </a:p>
      </dgm:t>
    </dgm:pt>
    <dgm:pt modelId="{A7D2C9E6-5D4A-4E25-BAB1-E2C086A25770}" type="sibTrans" cxnId="{1432BA69-E27E-468E-B397-73EE2AF0DCCC}">
      <dgm:prSet/>
      <dgm:spPr/>
      <dgm:t>
        <a:bodyPr/>
        <a:lstStyle/>
        <a:p>
          <a:endParaRPr lang="ru-RU"/>
        </a:p>
      </dgm:t>
    </dgm:pt>
    <dgm:pt modelId="{E7A01CC4-0000-4DFA-9742-61873248DDD0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Публичные обсуждения муниципальных программ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Добринского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муниципального района (размещаются на сайте администрации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Добринского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района)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96BADA8D-50F5-4606-AE5D-086D904D6613}" type="parTrans" cxnId="{5F88E4D0-1C6F-4069-B90B-1555C94627AF}">
      <dgm:prSet/>
      <dgm:spPr/>
      <dgm:t>
        <a:bodyPr/>
        <a:lstStyle/>
        <a:p>
          <a:endParaRPr lang="ru-RU"/>
        </a:p>
      </dgm:t>
    </dgm:pt>
    <dgm:pt modelId="{3B57DD59-AE54-488A-97AC-DD7C63E96C91}" type="sibTrans" cxnId="{5F88E4D0-1C6F-4069-B90B-1555C94627AF}">
      <dgm:prSet/>
      <dgm:spPr/>
      <dgm:t>
        <a:bodyPr/>
        <a:lstStyle/>
        <a:p>
          <a:endParaRPr lang="ru-RU"/>
        </a:p>
      </dgm:t>
    </dgm:pt>
    <dgm:pt modelId="{553C9D56-22F1-4234-8560-C06475F2DC1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5EAF561-05F7-458F-A3E8-6CCF2DF0388B}" type="parTrans" cxnId="{878582C5-754A-407A-A99A-820AE37C0118}">
      <dgm:prSet/>
      <dgm:spPr/>
      <dgm:t>
        <a:bodyPr/>
        <a:lstStyle/>
        <a:p>
          <a:endParaRPr lang="ru-RU"/>
        </a:p>
      </dgm:t>
    </dgm:pt>
    <dgm:pt modelId="{9E58407C-98FA-4782-A1B9-AF7FA837A31C}" type="sibTrans" cxnId="{878582C5-754A-407A-A99A-820AE37C0118}">
      <dgm:prSet/>
      <dgm:spPr/>
      <dgm:t>
        <a:bodyPr/>
        <a:lstStyle/>
        <a:p>
          <a:endParaRPr lang="ru-RU"/>
        </a:p>
      </dgm:t>
    </dgm:pt>
    <dgm:pt modelId="{D0749F29-0E43-41DF-87C7-2665AAED688B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Публичные слушания проекта решения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Добринского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районного Совета депутатов на очередной финансовый 2023 год и плановый период 2024-2025гг. (проходят  ежегодно в декабре)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66B1D1A7-B0D8-40BA-8C16-B4E929A16CE4}" type="parTrans" cxnId="{E7D42586-044A-40DB-8619-FA9317528FF6}">
      <dgm:prSet/>
      <dgm:spPr/>
      <dgm:t>
        <a:bodyPr/>
        <a:lstStyle/>
        <a:p>
          <a:endParaRPr lang="ru-RU"/>
        </a:p>
      </dgm:t>
    </dgm:pt>
    <dgm:pt modelId="{265E8B7A-E50B-4146-B130-FE6591A75B30}" type="sibTrans" cxnId="{E7D42586-044A-40DB-8619-FA9317528FF6}">
      <dgm:prSet/>
      <dgm:spPr/>
      <dgm:t>
        <a:bodyPr/>
        <a:lstStyle/>
        <a:p>
          <a:endParaRPr lang="ru-RU"/>
        </a:p>
      </dgm:t>
    </dgm:pt>
    <dgm:pt modelId="{073F0A14-F148-4DDF-BA54-0110D22E4B4C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8C9CA2-F27F-4A4D-8A8E-30BF919F5F66}" type="parTrans" cxnId="{22848C02-7729-4595-B832-9B11C1329665}">
      <dgm:prSet/>
      <dgm:spPr/>
      <dgm:t>
        <a:bodyPr/>
        <a:lstStyle/>
        <a:p>
          <a:endParaRPr lang="ru-RU"/>
        </a:p>
      </dgm:t>
    </dgm:pt>
    <dgm:pt modelId="{AF9E4C43-DD33-4F44-A3B1-8E0D811D61D8}" type="sibTrans" cxnId="{22848C02-7729-4595-B832-9B11C1329665}">
      <dgm:prSet/>
      <dgm:spPr/>
      <dgm:t>
        <a:bodyPr/>
        <a:lstStyle/>
        <a:p>
          <a:endParaRPr lang="ru-RU"/>
        </a:p>
      </dgm:t>
    </dgm:pt>
    <dgm:pt modelId="{A4BF0159-A92C-4E1A-95F4-F49F496B32B8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Публичные слушания по проекту решения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Добринского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районного Совета депутатов об исполнении бюджета (проходят ежегодно в апреле)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D7F94AD-A9D0-4C56-9BA6-2D9D65CF5E01}" type="parTrans" cxnId="{39C73F1A-474F-4986-B4C2-A79CE269ED2B}">
      <dgm:prSet/>
      <dgm:spPr/>
      <dgm:t>
        <a:bodyPr/>
        <a:lstStyle/>
        <a:p>
          <a:endParaRPr lang="ru-RU"/>
        </a:p>
      </dgm:t>
    </dgm:pt>
    <dgm:pt modelId="{1E016E47-B79F-4657-8D28-FC3B0B5B740E}" type="sibTrans" cxnId="{39C73F1A-474F-4986-B4C2-A79CE269ED2B}">
      <dgm:prSet/>
      <dgm:spPr/>
      <dgm:t>
        <a:bodyPr/>
        <a:lstStyle/>
        <a:p>
          <a:endParaRPr lang="ru-RU"/>
        </a:p>
      </dgm:t>
    </dgm:pt>
    <dgm:pt modelId="{984811E3-3A71-4135-B6F6-BE83D9DC43AF}" type="pres">
      <dgm:prSet presAssocID="{101583D5-2C71-4FC3-AD13-4A2CE9E7A06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2EAB50-CE00-492C-A352-4BD913E2676E}" type="pres">
      <dgm:prSet presAssocID="{6EBE3A8E-7DC4-401C-8CCB-17D3F6F1CB23}" presName="composite" presStyleCnt="0"/>
      <dgm:spPr/>
    </dgm:pt>
    <dgm:pt modelId="{7B75A694-BAB1-4099-B47F-09E87B48074F}" type="pres">
      <dgm:prSet presAssocID="{6EBE3A8E-7DC4-401C-8CCB-17D3F6F1CB2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4ED3DB-93E4-404C-803F-A18D568AA704}" type="pres">
      <dgm:prSet presAssocID="{6EBE3A8E-7DC4-401C-8CCB-17D3F6F1CB2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BFF0C5-5C07-4C4B-886F-8849815FAB1A}" type="pres">
      <dgm:prSet presAssocID="{A7D2C9E6-5D4A-4E25-BAB1-E2C086A25770}" presName="sp" presStyleCnt="0"/>
      <dgm:spPr/>
    </dgm:pt>
    <dgm:pt modelId="{826F9832-AC71-4161-A713-0FCFE25CC8E8}" type="pres">
      <dgm:prSet presAssocID="{553C9D56-22F1-4234-8560-C06475F2DC16}" presName="composite" presStyleCnt="0"/>
      <dgm:spPr/>
    </dgm:pt>
    <dgm:pt modelId="{47CD549A-034C-4C5D-8732-083B190F40F6}" type="pres">
      <dgm:prSet presAssocID="{553C9D56-22F1-4234-8560-C06475F2DC1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15AB1-9DB6-44FC-B49E-8FF7D75B1B9F}" type="pres">
      <dgm:prSet presAssocID="{553C9D56-22F1-4234-8560-C06475F2DC1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A11E9E-DA1E-4F47-A00E-172E7A099315}" type="pres">
      <dgm:prSet presAssocID="{9E58407C-98FA-4782-A1B9-AF7FA837A31C}" presName="sp" presStyleCnt="0"/>
      <dgm:spPr/>
    </dgm:pt>
    <dgm:pt modelId="{08C3C820-5E5F-47CF-9811-F39B9DAEB5AD}" type="pres">
      <dgm:prSet presAssocID="{073F0A14-F148-4DDF-BA54-0110D22E4B4C}" presName="composite" presStyleCnt="0"/>
      <dgm:spPr/>
    </dgm:pt>
    <dgm:pt modelId="{7BB7958F-2FB5-4677-9831-A28968175930}" type="pres">
      <dgm:prSet presAssocID="{073F0A14-F148-4DDF-BA54-0110D22E4B4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BFDA2D-0B85-463D-BBB3-4CA6B9FD160B}" type="pres">
      <dgm:prSet presAssocID="{073F0A14-F148-4DDF-BA54-0110D22E4B4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F1C7A8-EC09-4E86-9E1C-7A45090C74F2}" type="presOf" srcId="{E7A01CC4-0000-4DFA-9742-61873248DDD0}" destId="{7A4ED3DB-93E4-404C-803F-A18D568AA704}" srcOrd="0" destOrd="0" presId="urn:microsoft.com/office/officeart/2005/8/layout/chevron2"/>
    <dgm:cxn modelId="{E7D42586-044A-40DB-8619-FA9317528FF6}" srcId="{553C9D56-22F1-4234-8560-C06475F2DC16}" destId="{D0749F29-0E43-41DF-87C7-2665AAED688B}" srcOrd="0" destOrd="0" parTransId="{66B1D1A7-B0D8-40BA-8C16-B4E929A16CE4}" sibTransId="{265E8B7A-E50B-4146-B130-FE6591A75B30}"/>
    <dgm:cxn modelId="{5F88E4D0-1C6F-4069-B90B-1555C94627AF}" srcId="{6EBE3A8E-7DC4-401C-8CCB-17D3F6F1CB23}" destId="{E7A01CC4-0000-4DFA-9742-61873248DDD0}" srcOrd="0" destOrd="0" parTransId="{96BADA8D-50F5-4606-AE5D-086D904D6613}" sibTransId="{3B57DD59-AE54-488A-97AC-DD7C63E96C91}"/>
    <dgm:cxn modelId="{DFAA870F-98D9-4B10-A278-FC3708EAB918}" type="presOf" srcId="{553C9D56-22F1-4234-8560-C06475F2DC16}" destId="{47CD549A-034C-4C5D-8732-083B190F40F6}" srcOrd="0" destOrd="0" presId="urn:microsoft.com/office/officeart/2005/8/layout/chevron2"/>
    <dgm:cxn modelId="{A212D0C6-3703-47BE-8942-6E049A35F169}" type="presOf" srcId="{073F0A14-F148-4DDF-BA54-0110D22E4B4C}" destId="{7BB7958F-2FB5-4677-9831-A28968175930}" srcOrd="0" destOrd="0" presId="urn:microsoft.com/office/officeart/2005/8/layout/chevron2"/>
    <dgm:cxn modelId="{22848C02-7729-4595-B832-9B11C1329665}" srcId="{101583D5-2C71-4FC3-AD13-4A2CE9E7A069}" destId="{073F0A14-F148-4DDF-BA54-0110D22E4B4C}" srcOrd="2" destOrd="0" parTransId="{FA8C9CA2-F27F-4A4D-8A8E-30BF919F5F66}" sibTransId="{AF9E4C43-DD33-4F44-A3B1-8E0D811D61D8}"/>
    <dgm:cxn modelId="{39C73F1A-474F-4986-B4C2-A79CE269ED2B}" srcId="{073F0A14-F148-4DDF-BA54-0110D22E4B4C}" destId="{A4BF0159-A92C-4E1A-95F4-F49F496B32B8}" srcOrd="0" destOrd="0" parTransId="{DD7F94AD-A9D0-4C56-9BA6-2D9D65CF5E01}" sibTransId="{1E016E47-B79F-4657-8D28-FC3B0B5B740E}"/>
    <dgm:cxn modelId="{A0B8ECE5-5663-4E22-B966-863CFDD0745F}" type="presOf" srcId="{D0749F29-0E43-41DF-87C7-2665AAED688B}" destId="{41B15AB1-9DB6-44FC-B49E-8FF7D75B1B9F}" srcOrd="0" destOrd="0" presId="urn:microsoft.com/office/officeart/2005/8/layout/chevron2"/>
    <dgm:cxn modelId="{1432BA69-E27E-468E-B397-73EE2AF0DCCC}" srcId="{101583D5-2C71-4FC3-AD13-4A2CE9E7A069}" destId="{6EBE3A8E-7DC4-401C-8CCB-17D3F6F1CB23}" srcOrd="0" destOrd="0" parTransId="{186BF883-022D-4008-AC0B-9961CC96F011}" sibTransId="{A7D2C9E6-5D4A-4E25-BAB1-E2C086A25770}"/>
    <dgm:cxn modelId="{878582C5-754A-407A-A99A-820AE37C0118}" srcId="{101583D5-2C71-4FC3-AD13-4A2CE9E7A069}" destId="{553C9D56-22F1-4234-8560-C06475F2DC16}" srcOrd="1" destOrd="0" parTransId="{75EAF561-05F7-458F-A3E8-6CCF2DF0388B}" sibTransId="{9E58407C-98FA-4782-A1B9-AF7FA837A31C}"/>
    <dgm:cxn modelId="{3554B38A-CB22-4581-BF2D-8C461C088340}" type="presOf" srcId="{A4BF0159-A92C-4E1A-95F4-F49F496B32B8}" destId="{AEBFDA2D-0B85-463D-BBB3-4CA6B9FD160B}" srcOrd="0" destOrd="0" presId="urn:microsoft.com/office/officeart/2005/8/layout/chevron2"/>
    <dgm:cxn modelId="{723D7728-9911-4594-BB87-FA64CD9D327F}" type="presOf" srcId="{6EBE3A8E-7DC4-401C-8CCB-17D3F6F1CB23}" destId="{7B75A694-BAB1-4099-B47F-09E87B48074F}" srcOrd="0" destOrd="0" presId="urn:microsoft.com/office/officeart/2005/8/layout/chevron2"/>
    <dgm:cxn modelId="{482B6226-2ADC-496C-A545-C112496DBB47}" type="presOf" srcId="{101583D5-2C71-4FC3-AD13-4A2CE9E7A069}" destId="{984811E3-3A71-4135-B6F6-BE83D9DC43AF}" srcOrd="0" destOrd="0" presId="urn:microsoft.com/office/officeart/2005/8/layout/chevron2"/>
    <dgm:cxn modelId="{5540774E-6FCE-466C-ABE9-2F868828B20B}" type="presParOf" srcId="{984811E3-3A71-4135-B6F6-BE83D9DC43AF}" destId="{292EAB50-CE00-492C-A352-4BD913E2676E}" srcOrd="0" destOrd="0" presId="urn:microsoft.com/office/officeart/2005/8/layout/chevron2"/>
    <dgm:cxn modelId="{005DD94D-FE36-4397-A032-EC385DA9379E}" type="presParOf" srcId="{292EAB50-CE00-492C-A352-4BD913E2676E}" destId="{7B75A694-BAB1-4099-B47F-09E87B48074F}" srcOrd="0" destOrd="0" presId="urn:microsoft.com/office/officeart/2005/8/layout/chevron2"/>
    <dgm:cxn modelId="{40EEA6D8-66F8-4A3A-BACE-1AA28FD44535}" type="presParOf" srcId="{292EAB50-CE00-492C-A352-4BD913E2676E}" destId="{7A4ED3DB-93E4-404C-803F-A18D568AA704}" srcOrd="1" destOrd="0" presId="urn:microsoft.com/office/officeart/2005/8/layout/chevron2"/>
    <dgm:cxn modelId="{5E6AE810-29E3-429A-8005-D1271D2DACE9}" type="presParOf" srcId="{984811E3-3A71-4135-B6F6-BE83D9DC43AF}" destId="{E7BFF0C5-5C07-4C4B-886F-8849815FAB1A}" srcOrd="1" destOrd="0" presId="urn:microsoft.com/office/officeart/2005/8/layout/chevron2"/>
    <dgm:cxn modelId="{49B786AE-C3E4-4177-B2B2-3F8E9FC229DC}" type="presParOf" srcId="{984811E3-3A71-4135-B6F6-BE83D9DC43AF}" destId="{826F9832-AC71-4161-A713-0FCFE25CC8E8}" srcOrd="2" destOrd="0" presId="urn:microsoft.com/office/officeart/2005/8/layout/chevron2"/>
    <dgm:cxn modelId="{6DE4C38E-7BD6-4013-9C2D-0D9F042191A3}" type="presParOf" srcId="{826F9832-AC71-4161-A713-0FCFE25CC8E8}" destId="{47CD549A-034C-4C5D-8732-083B190F40F6}" srcOrd="0" destOrd="0" presId="urn:microsoft.com/office/officeart/2005/8/layout/chevron2"/>
    <dgm:cxn modelId="{7CF66A82-D38A-4587-82AB-6A098BF476C8}" type="presParOf" srcId="{826F9832-AC71-4161-A713-0FCFE25CC8E8}" destId="{41B15AB1-9DB6-44FC-B49E-8FF7D75B1B9F}" srcOrd="1" destOrd="0" presId="urn:microsoft.com/office/officeart/2005/8/layout/chevron2"/>
    <dgm:cxn modelId="{96CC5313-4D04-49B9-89F4-9CCB3707BCD3}" type="presParOf" srcId="{984811E3-3A71-4135-B6F6-BE83D9DC43AF}" destId="{73A11E9E-DA1E-4F47-A00E-172E7A099315}" srcOrd="3" destOrd="0" presId="urn:microsoft.com/office/officeart/2005/8/layout/chevron2"/>
    <dgm:cxn modelId="{802DCB0A-EF8C-4FD3-AC61-4FA8AE707553}" type="presParOf" srcId="{984811E3-3A71-4135-B6F6-BE83D9DC43AF}" destId="{08C3C820-5E5F-47CF-9811-F39B9DAEB5AD}" srcOrd="4" destOrd="0" presId="urn:microsoft.com/office/officeart/2005/8/layout/chevron2"/>
    <dgm:cxn modelId="{F064D099-B537-436F-B272-8A5358932689}" type="presParOf" srcId="{08C3C820-5E5F-47CF-9811-F39B9DAEB5AD}" destId="{7BB7958F-2FB5-4677-9831-A28968175930}" srcOrd="0" destOrd="0" presId="urn:microsoft.com/office/officeart/2005/8/layout/chevron2"/>
    <dgm:cxn modelId="{F50D8375-B426-4397-82AA-539C43BA4327}" type="presParOf" srcId="{08C3C820-5E5F-47CF-9811-F39B9DAEB5AD}" destId="{AEBFDA2D-0B85-463D-BBB3-4CA6B9FD160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179A9A-30FE-4448-B161-2A9B3917E3D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138879-9659-41A3-B7A7-5DADE1283ECC}">
      <dgm:prSet phldrT="[Текст]" custT="1"/>
      <dgm:spPr>
        <a:solidFill>
          <a:schemeClr val="accent1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ru-RU" sz="1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Налоговые доходы</a:t>
          </a:r>
          <a:endParaRPr lang="ru-RU" sz="18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BF7455D-8ADC-4159-AAC3-9399268E6EC2}" type="parTrans" cxnId="{AA390D46-083E-4B83-9A41-F1237F7A8E5F}">
      <dgm:prSet/>
      <dgm:spPr/>
      <dgm:t>
        <a:bodyPr/>
        <a:lstStyle/>
        <a:p>
          <a:endParaRPr lang="ru-RU"/>
        </a:p>
      </dgm:t>
    </dgm:pt>
    <dgm:pt modelId="{9BF8D847-4FA5-47B3-871C-F2673F5A806C}" type="sibTrans" cxnId="{AA390D46-083E-4B83-9A41-F1237F7A8E5F}">
      <dgm:prSet/>
      <dgm:spPr/>
      <dgm:t>
        <a:bodyPr/>
        <a:lstStyle/>
        <a:p>
          <a:endParaRPr lang="ru-RU"/>
        </a:p>
      </dgm:t>
    </dgm:pt>
    <dgm:pt modelId="{CE1433BA-1533-44D0-87B2-94C5709E02A4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налог на доходы физических лиц;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39D3DFD-9CAE-4860-81A8-568F77D2910C}" type="parTrans" cxnId="{2E34891D-A460-4F9B-BC01-3CADC1569C64}">
      <dgm:prSet/>
      <dgm:spPr/>
      <dgm:t>
        <a:bodyPr/>
        <a:lstStyle/>
        <a:p>
          <a:endParaRPr lang="ru-RU"/>
        </a:p>
      </dgm:t>
    </dgm:pt>
    <dgm:pt modelId="{8A917BB6-C866-4765-9636-BE05DED99492}" type="sibTrans" cxnId="{2E34891D-A460-4F9B-BC01-3CADC1569C64}">
      <dgm:prSet/>
      <dgm:spPr/>
      <dgm:t>
        <a:bodyPr/>
        <a:lstStyle/>
        <a:p>
          <a:endParaRPr lang="ru-RU"/>
        </a:p>
      </dgm:t>
    </dgm:pt>
    <dgm:pt modelId="{AD76CCF2-049D-41F6-8E31-F46CAE587925}">
      <dgm:prSet phldrT="[Текст]" custT="1"/>
      <dgm:spPr>
        <a:solidFill>
          <a:schemeClr val="accent2">
            <a:alpha val="82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ru-RU" sz="1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Неналоговые доходы</a:t>
          </a:r>
          <a:endParaRPr lang="ru-RU" sz="18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6C4306F-6671-470F-A228-B72839480D0D}" type="parTrans" cxnId="{8723FC99-122C-47AA-BD07-FD833ABAFC71}">
      <dgm:prSet/>
      <dgm:spPr/>
      <dgm:t>
        <a:bodyPr/>
        <a:lstStyle/>
        <a:p>
          <a:endParaRPr lang="ru-RU"/>
        </a:p>
      </dgm:t>
    </dgm:pt>
    <dgm:pt modelId="{55CBD642-8E3E-43D0-98C5-5564322D3993}" type="sibTrans" cxnId="{8723FC99-122C-47AA-BD07-FD833ABAFC71}">
      <dgm:prSet/>
      <dgm:spPr/>
      <dgm:t>
        <a:bodyPr/>
        <a:lstStyle/>
        <a:p>
          <a:endParaRPr lang="ru-RU"/>
        </a:p>
      </dgm:t>
    </dgm:pt>
    <dgm:pt modelId="{F888D4DF-A93D-4CEE-B4D2-FAC00B201BFB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доходы от использования муниципального имущества;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B224DDE-CA37-425E-B0B3-1696AA2287EC}" type="parTrans" cxnId="{AF96404A-A2F1-41F9-B1E8-6B1D4CEA01F9}">
      <dgm:prSet/>
      <dgm:spPr/>
      <dgm:t>
        <a:bodyPr/>
        <a:lstStyle/>
        <a:p>
          <a:endParaRPr lang="ru-RU"/>
        </a:p>
      </dgm:t>
    </dgm:pt>
    <dgm:pt modelId="{70306C16-26F9-4B4B-AF28-B0D87DF340AB}" type="sibTrans" cxnId="{AF96404A-A2F1-41F9-B1E8-6B1D4CEA01F9}">
      <dgm:prSet/>
      <dgm:spPr/>
      <dgm:t>
        <a:bodyPr/>
        <a:lstStyle/>
        <a:p>
          <a:endParaRPr lang="ru-RU"/>
        </a:p>
      </dgm:t>
    </dgm:pt>
    <dgm:pt modelId="{0BB069A0-4CD1-43DA-ABE6-C96B8FA23775}">
      <dgm:prSet phldrT="[Текст]" custT="1"/>
      <dgm:spPr>
        <a:solidFill>
          <a:schemeClr val="accent3"/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ru-RU" sz="1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Безвозмездные поступления</a:t>
          </a:r>
          <a:endParaRPr lang="ru-RU" sz="18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0938069-2DC3-4A8A-BD61-6DC0FB70F67E}" type="parTrans" cxnId="{9D55920F-5847-4132-9C74-1FDB61F694D6}">
      <dgm:prSet/>
      <dgm:spPr/>
      <dgm:t>
        <a:bodyPr/>
        <a:lstStyle/>
        <a:p>
          <a:endParaRPr lang="ru-RU"/>
        </a:p>
      </dgm:t>
    </dgm:pt>
    <dgm:pt modelId="{0E2DFF4F-2EC2-47D6-B7E2-113F96D5F23C}" type="sibTrans" cxnId="{9D55920F-5847-4132-9C74-1FDB61F694D6}">
      <dgm:prSet/>
      <dgm:spPr/>
      <dgm:t>
        <a:bodyPr/>
        <a:lstStyle/>
        <a:p>
          <a:endParaRPr lang="ru-RU"/>
        </a:p>
      </dgm:t>
    </dgm:pt>
    <dgm:pt modelId="{6B535324-95D7-4FF5-A257-E4F8E5C89558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другие налоги.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58B339B-EC76-4213-9C8C-6CC7786F1DC8}" type="parTrans" cxnId="{F0D53174-1C54-47DB-8CAF-A6A9DF57C5C1}">
      <dgm:prSet/>
      <dgm:spPr/>
      <dgm:t>
        <a:bodyPr/>
        <a:lstStyle/>
        <a:p>
          <a:endParaRPr lang="ru-RU"/>
        </a:p>
      </dgm:t>
    </dgm:pt>
    <dgm:pt modelId="{195DC134-7F8B-48CB-8924-9870A43F5F6B}" type="sibTrans" cxnId="{F0D53174-1C54-47DB-8CAF-A6A9DF57C5C1}">
      <dgm:prSet/>
      <dgm:spPr/>
      <dgm:t>
        <a:bodyPr/>
        <a:lstStyle/>
        <a:p>
          <a:endParaRPr lang="ru-RU"/>
        </a:p>
      </dgm:t>
    </dgm:pt>
    <dgm:pt modelId="{58A71555-2B91-4377-A590-785B3240F425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налоги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на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совокупный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доход;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C8C359E-0D15-4494-9F47-B304761DBE4D}" type="parTrans" cxnId="{60A56130-3F3A-435E-88A7-567BD0F18EA1}">
      <dgm:prSet/>
      <dgm:spPr/>
      <dgm:t>
        <a:bodyPr/>
        <a:lstStyle/>
        <a:p>
          <a:endParaRPr lang="ru-RU"/>
        </a:p>
      </dgm:t>
    </dgm:pt>
    <dgm:pt modelId="{DBFC1646-54B0-4432-AF46-0AEFBBA6E73A}" type="sibTrans" cxnId="{60A56130-3F3A-435E-88A7-567BD0F18EA1}">
      <dgm:prSet/>
      <dgm:spPr/>
      <dgm:t>
        <a:bodyPr/>
        <a:lstStyle/>
        <a:p>
          <a:endParaRPr lang="ru-RU"/>
        </a:p>
      </dgm:t>
    </dgm:pt>
    <dgm:pt modelId="{4B604EBC-E1A1-4D83-B2D0-316BBC570F53}">
      <dgm:prSet custT="1"/>
      <dgm:spPr>
        <a:solidFill>
          <a:schemeClr val="accent2"/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штрафные санкции;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967DA9FC-0F34-4DDF-B635-F72DB9529E36}" type="parTrans" cxnId="{5C590F7B-4C65-4039-9CFE-C0E90225590A}">
      <dgm:prSet/>
      <dgm:spPr/>
      <dgm:t>
        <a:bodyPr/>
        <a:lstStyle/>
        <a:p>
          <a:endParaRPr lang="ru-RU"/>
        </a:p>
      </dgm:t>
    </dgm:pt>
    <dgm:pt modelId="{60972B29-3CEC-4BD6-9292-941E4466F7C7}" type="sibTrans" cxnId="{5C590F7B-4C65-4039-9CFE-C0E90225590A}">
      <dgm:prSet/>
      <dgm:spPr/>
      <dgm:t>
        <a:bodyPr/>
        <a:lstStyle/>
        <a:p>
          <a:endParaRPr lang="ru-RU"/>
        </a:p>
      </dgm:t>
    </dgm:pt>
    <dgm:pt modelId="{260C7D63-08BA-4ACD-B1F7-89EBE3B3B901}">
      <dgm:prSet custT="1"/>
      <dgm:spPr>
        <a:solidFill>
          <a:schemeClr val="accent2"/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другие.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8631AAC-5DA6-4709-B35B-E7541635A505}" type="parTrans" cxnId="{E76E97CD-6599-49F9-B8DB-76271BC485D8}">
      <dgm:prSet/>
      <dgm:spPr/>
      <dgm:t>
        <a:bodyPr/>
        <a:lstStyle/>
        <a:p>
          <a:endParaRPr lang="ru-RU"/>
        </a:p>
      </dgm:t>
    </dgm:pt>
    <dgm:pt modelId="{D4A8C463-B850-4352-8EF7-3F601CC3AD18}" type="sibTrans" cxnId="{E76E97CD-6599-49F9-B8DB-76271BC485D8}">
      <dgm:prSet/>
      <dgm:spPr/>
      <dgm:t>
        <a:bodyPr/>
        <a:lstStyle/>
        <a:p>
          <a:endParaRPr lang="ru-RU"/>
        </a:p>
      </dgm:t>
    </dgm:pt>
    <dgm:pt modelId="{EF7BE078-83A1-44E5-8DBC-E47992B8CFB0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поступления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от других бюджетов бюджетной системы (межбюджетные трансферты), организаций, граждан (кроме налоговых и неналоговых доходов</a:t>
          </a:r>
          <a:r>
            <a:rPr lang="ru-RU" sz="1600" b="1" dirty="0" smtClean="0"/>
            <a:t>).</a:t>
          </a:r>
          <a:endParaRPr lang="ru-RU" sz="1600" b="1" dirty="0"/>
        </a:p>
      </dgm:t>
    </dgm:pt>
    <dgm:pt modelId="{BE01C4BD-A1EE-409F-92A6-2C2E26C61D44}" type="sibTrans" cxnId="{5B95E7C3-8649-4959-B8B1-0B4A387AAEEF}">
      <dgm:prSet/>
      <dgm:spPr/>
      <dgm:t>
        <a:bodyPr/>
        <a:lstStyle/>
        <a:p>
          <a:endParaRPr lang="ru-RU"/>
        </a:p>
      </dgm:t>
    </dgm:pt>
    <dgm:pt modelId="{705B106D-49E0-49FD-9803-C9FA5DED0F79}" type="parTrans" cxnId="{5B95E7C3-8649-4959-B8B1-0B4A387AAEEF}">
      <dgm:prSet/>
      <dgm:spPr/>
      <dgm:t>
        <a:bodyPr/>
        <a:lstStyle/>
        <a:p>
          <a:endParaRPr lang="ru-RU"/>
        </a:p>
      </dgm:t>
    </dgm:pt>
    <dgm:pt modelId="{69DEBAD9-8D3E-4273-9C32-5E4600146E8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акцизы на нефтепродукты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9457C6EC-39A2-490D-9D9D-FC471365D84D}" type="parTrans" cxnId="{53F95E4E-7DC7-443C-B507-77AAE515FF3E}">
      <dgm:prSet/>
      <dgm:spPr/>
      <dgm:t>
        <a:bodyPr/>
        <a:lstStyle/>
        <a:p>
          <a:endParaRPr lang="ru-RU"/>
        </a:p>
      </dgm:t>
    </dgm:pt>
    <dgm:pt modelId="{B0D6292E-E269-4E83-A2C8-D12B383276CA}" type="sibTrans" cxnId="{53F95E4E-7DC7-443C-B507-77AAE515FF3E}">
      <dgm:prSet/>
      <dgm:spPr/>
      <dgm:t>
        <a:bodyPr/>
        <a:lstStyle/>
        <a:p>
          <a:endParaRPr lang="ru-RU"/>
        </a:p>
      </dgm:t>
    </dgm:pt>
    <dgm:pt modelId="{73671EA4-77D7-45B1-A3F2-B01229E31075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доходы от продажи муниципального имущества;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1EE9C61-40A8-4F91-BE1B-D73EA0F1FD2E}" type="parTrans" cxnId="{B8415350-7517-4C92-9577-1049510B3D61}">
      <dgm:prSet/>
      <dgm:spPr/>
      <dgm:t>
        <a:bodyPr/>
        <a:lstStyle/>
        <a:p>
          <a:endParaRPr lang="ru-RU"/>
        </a:p>
      </dgm:t>
    </dgm:pt>
    <dgm:pt modelId="{288ABE2B-6A1B-412E-BCEE-0F23916A077E}" type="sibTrans" cxnId="{B8415350-7517-4C92-9577-1049510B3D61}">
      <dgm:prSet/>
      <dgm:spPr/>
      <dgm:t>
        <a:bodyPr/>
        <a:lstStyle/>
        <a:p>
          <a:endParaRPr lang="ru-RU"/>
        </a:p>
      </dgm:t>
    </dgm:pt>
    <dgm:pt modelId="{4BBBE970-17C2-4EAF-812A-10B09925A262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плата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за негативное воздействие на окружающую среду;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4A3832F-023A-4BCA-AD91-23BD632D26D8}" type="parTrans" cxnId="{6BC6A18A-95FE-4AD7-BD7D-1F8AEE08A7A1}">
      <dgm:prSet/>
      <dgm:spPr/>
      <dgm:t>
        <a:bodyPr/>
        <a:lstStyle/>
        <a:p>
          <a:endParaRPr lang="ru-RU"/>
        </a:p>
      </dgm:t>
    </dgm:pt>
    <dgm:pt modelId="{77E89148-E0F1-4143-9B26-B926D276DD77}" type="sibTrans" cxnId="{6BC6A18A-95FE-4AD7-BD7D-1F8AEE08A7A1}">
      <dgm:prSet/>
      <dgm:spPr/>
      <dgm:t>
        <a:bodyPr/>
        <a:lstStyle/>
        <a:p>
          <a:endParaRPr lang="ru-RU"/>
        </a:p>
      </dgm:t>
    </dgm:pt>
    <dgm:pt modelId="{3A552CB9-2348-4ECB-B917-8D677FA38947}" type="pres">
      <dgm:prSet presAssocID="{80179A9A-30FE-4448-B161-2A9B3917E3D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F31057-F9FC-454E-A382-BEC6F5A4710D}" type="pres">
      <dgm:prSet presAssocID="{22138879-9659-41A3-B7A7-5DADE1283ECC}" presName="composite" presStyleCnt="0"/>
      <dgm:spPr/>
    </dgm:pt>
    <dgm:pt modelId="{4C6C89FB-0210-4904-B303-D81636C4B4B5}" type="pres">
      <dgm:prSet presAssocID="{22138879-9659-41A3-B7A7-5DADE1283EC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7499D8-9619-4733-96E5-5DC4EC19CD6D}" type="pres">
      <dgm:prSet presAssocID="{22138879-9659-41A3-B7A7-5DADE1283EC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658AB3-6163-4D9A-BB42-5FFCAC00B450}" type="pres">
      <dgm:prSet presAssocID="{9BF8D847-4FA5-47B3-871C-F2673F5A806C}" presName="space" presStyleCnt="0"/>
      <dgm:spPr/>
    </dgm:pt>
    <dgm:pt modelId="{CE571E4C-15B7-41A1-9F18-9CB7FAECB813}" type="pres">
      <dgm:prSet presAssocID="{AD76CCF2-049D-41F6-8E31-F46CAE587925}" presName="composite" presStyleCnt="0"/>
      <dgm:spPr/>
    </dgm:pt>
    <dgm:pt modelId="{6C501B70-5CBA-42EB-AEB5-439EB0578001}" type="pres">
      <dgm:prSet presAssocID="{AD76CCF2-049D-41F6-8E31-F46CAE587925}" presName="parTx" presStyleLbl="alignNode1" presStyleIdx="1" presStyleCnt="3" custScaleX="105579" custLinFactNeighborX="947" custLinFactNeighborY="52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4410F-CE1A-4BF8-BF44-6FBD5904C28B}" type="pres">
      <dgm:prSet presAssocID="{AD76CCF2-049D-41F6-8E31-F46CAE587925}" presName="desTx" presStyleLbl="alignAccFollowNode1" presStyleIdx="1" presStyleCnt="3" custScaleX="105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7E9491-1144-4608-B581-EA144BD7DE6A}" type="pres">
      <dgm:prSet presAssocID="{55CBD642-8E3E-43D0-98C5-5564322D3993}" presName="space" presStyleCnt="0"/>
      <dgm:spPr/>
    </dgm:pt>
    <dgm:pt modelId="{8A7A6C28-6DF5-4A1A-A331-37E95D068B9D}" type="pres">
      <dgm:prSet presAssocID="{0BB069A0-4CD1-43DA-ABE6-C96B8FA23775}" presName="composite" presStyleCnt="0"/>
      <dgm:spPr/>
    </dgm:pt>
    <dgm:pt modelId="{3FFDDF85-6276-415A-BC10-E1D26EE33BAA}" type="pres">
      <dgm:prSet presAssocID="{0BB069A0-4CD1-43DA-ABE6-C96B8FA2377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0080FD-DE08-4386-8555-DA597D001CB3}" type="pres">
      <dgm:prSet presAssocID="{0BB069A0-4CD1-43DA-ABE6-C96B8FA23775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6E97CD-6599-49F9-B8DB-76271BC485D8}" srcId="{AD76CCF2-049D-41F6-8E31-F46CAE587925}" destId="{260C7D63-08BA-4ACD-B1F7-89EBE3B3B901}" srcOrd="4" destOrd="0" parTransId="{F8631AAC-5DA6-4709-B35B-E7541635A505}" sibTransId="{D4A8C463-B850-4352-8EF7-3F601CC3AD18}"/>
    <dgm:cxn modelId="{2E34891D-A460-4F9B-BC01-3CADC1569C64}" srcId="{22138879-9659-41A3-B7A7-5DADE1283ECC}" destId="{CE1433BA-1533-44D0-87B2-94C5709E02A4}" srcOrd="0" destOrd="0" parTransId="{539D3DFD-9CAE-4860-81A8-568F77D2910C}" sibTransId="{8A917BB6-C866-4765-9636-BE05DED99492}"/>
    <dgm:cxn modelId="{6BC6A18A-95FE-4AD7-BD7D-1F8AEE08A7A1}" srcId="{AD76CCF2-049D-41F6-8E31-F46CAE587925}" destId="{4BBBE970-17C2-4EAF-812A-10B09925A262}" srcOrd="2" destOrd="0" parTransId="{B4A3832F-023A-4BCA-AD91-23BD632D26D8}" sibTransId="{77E89148-E0F1-4143-9B26-B926D276DD77}"/>
    <dgm:cxn modelId="{60A56130-3F3A-435E-88A7-567BD0F18EA1}" srcId="{22138879-9659-41A3-B7A7-5DADE1283ECC}" destId="{58A71555-2B91-4377-A590-785B3240F425}" srcOrd="2" destOrd="0" parTransId="{FC8C359E-0D15-4494-9F47-B304761DBE4D}" sibTransId="{DBFC1646-54B0-4432-AF46-0AEFBBA6E73A}"/>
    <dgm:cxn modelId="{75490631-3A54-4707-90F6-31CC2F182186}" type="presOf" srcId="{4BBBE970-17C2-4EAF-812A-10B09925A262}" destId="{8214410F-CE1A-4BF8-BF44-6FBD5904C28B}" srcOrd="0" destOrd="2" presId="urn:microsoft.com/office/officeart/2005/8/layout/hList1"/>
    <dgm:cxn modelId="{1C233C38-A619-4280-BB48-F7469FB17378}" type="presOf" srcId="{6B535324-95D7-4FF5-A257-E4F8E5C89558}" destId="{367499D8-9619-4733-96E5-5DC4EC19CD6D}" srcOrd="0" destOrd="3" presId="urn:microsoft.com/office/officeart/2005/8/layout/hList1"/>
    <dgm:cxn modelId="{F0D53174-1C54-47DB-8CAF-A6A9DF57C5C1}" srcId="{22138879-9659-41A3-B7A7-5DADE1283ECC}" destId="{6B535324-95D7-4FF5-A257-E4F8E5C89558}" srcOrd="3" destOrd="0" parTransId="{458B339B-EC76-4213-9C8C-6CC7786F1DC8}" sibTransId="{195DC134-7F8B-48CB-8924-9870A43F5F6B}"/>
    <dgm:cxn modelId="{ADE554A6-1D32-4686-ABC8-B80B5B10F958}" type="presOf" srcId="{22138879-9659-41A3-B7A7-5DADE1283ECC}" destId="{4C6C89FB-0210-4904-B303-D81636C4B4B5}" srcOrd="0" destOrd="0" presId="urn:microsoft.com/office/officeart/2005/8/layout/hList1"/>
    <dgm:cxn modelId="{5C590F7B-4C65-4039-9CFE-C0E90225590A}" srcId="{AD76CCF2-049D-41F6-8E31-F46CAE587925}" destId="{4B604EBC-E1A1-4D83-B2D0-316BBC570F53}" srcOrd="3" destOrd="0" parTransId="{967DA9FC-0F34-4DDF-B635-F72DB9529E36}" sibTransId="{60972B29-3CEC-4BD6-9292-941E4466F7C7}"/>
    <dgm:cxn modelId="{53F95E4E-7DC7-443C-B507-77AAE515FF3E}" srcId="{22138879-9659-41A3-B7A7-5DADE1283ECC}" destId="{69DEBAD9-8D3E-4273-9C32-5E4600146E8C}" srcOrd="1" destOrd="0" parTransId="{9457C6EC-39A2-490D-9D9D-FC471365D84D}" sibTransId="{B0D6292E-E269-4E83-A2C8-D12B383276CA}"/>
    <dgm:cxn modelId="{5B95E7C3-8649-4959-B8B1-0B4A387AAEEF}" srcId="{0BB069A0-4CD1-43DA-ABE6-C96B8FA23775}" destId="{EF7BE078-83A1-44E5-8DBC-E47992B8CFB0}" srcOrd="0" destOrd="0" parTransId="{705B106D-49E0-49FD-9803-C9FA5DED0F79}" sibTransId="{BE01C4BD-A1EE-409F-92A6-2C2E26C61D44}"/>
    <dgm:cxn modelId="{1D324A1C-AD82-4AA1-AE54-58239886D3E9}" type="presOf" srcId="{CE1433BA-1533-44D0-87B2-94C5709E02A4}" destId="{367499D8-9619-4733-96E5-5DC4EC19CD6D}" srcOrd="0" destOrd="0" presId="urn:microsoft.com/office/officeart/2005/8/layout/hList1"/>
    <dgm:cxn modelId="{35483D95-A271-4D65-B490-FB3FC473C398}" type="presOf" srcId="{EF7BE078-83A1-44E5-8DBC-E47992B8CFB0}" destId="{C30080FD-DE08-4386-8555-DA597D001CB3}" srcOrd="0" destOrd="0" presId="urn:microsoft.com/office/officeart/2005/8/layout/hList1"/>
    <dgm:cxn modelId="{1AD6CAE8-0B8A-4C97-8E5A-CDCF9ADF7001}" type="presOf" srcId="{F888D4DF-A93D-4CEE-B4D2-FAC00B201BFB}" destId="{8214410F-CE1A-4BF8-BF44-6FBD5904C28B}" srcOrd="0" destOrd="0" presId="urn:microsoft.com/office/officeart/2005/8/layout/hList1"/>
    <dgm:cxn modelId="{82B21012-CFC9-4120-B903-E525F46224B4}" type="presOf" srcId="{260C7D63-08BA-4ACD-B1F7-89EBE3B3B901}" destId="{8214410F-CE1A-4BF8-BF44-6FBD5904C28B}" srcOrd="0" destOrd="4" presId="urn:microsoft.com/office/officeart/2005/8/layout/hList1"/>
    <dgm:cxn modelId="{104A991F-41F2-490A-B510-C508B9D36E46}" type="presOf" srcId="{4B604EBC-E1A1-4D83-B2D0-316BBC570F53}" destId="{8214410F-CE1A-4BF8-BF44-6FBD5904C28B}" srcOrd="0" destOrd="3" presId="urn:microsoft.com/office/officeart/2005/8/layout/hList1"/>
    <dgm:cxn modelId="{D4590658-5660-47C9-987A-BD514FCAABE1}" type="presOf" srcId="{0BB069A0-4CD1-43DA-ABE6-C96B8FA23775}" destId="{3FFDDF85-6276-415A-BC10-E1D26EE33BAA}" srcOrd="0" destOrd="0" presId="urn:microsoft.com/office/officeart/2005/8/layout/hList1"/>
    <dgm:cxn modelId="{AF96404A-A2F1-41F9-B1E8-6B1D4CEA01F9}" srcId="{AD76CCF2-049D-41F6-8E31-F46CAE587925}" destId="{F888D4DF-A93D-4CEE-B4D2-FAC00B201BFB}" srcOrd="0" destOrd="0" parTransId="{2B224DDE-CA37-425E-B0B3-1696AA2287EC}" sibTransId="{70306C16-26F9-4B4B-AF28-B0D87DF340AB}"/>
    <dgm:cxn modelId="{8723FC99-122C-47AA-BD07-FD833ABAFC71}" srcId="{80179A9A-30FE-4448-B161-2A9B3917E3D6}" destId="{AD76CCF2-049D-41F6-8E31-F46CAE587925}" srcOrd="1" destOrd="0" parTransId="{46C4306F-6671-470F-A228-B72839480D0D}" sibTransId="{55CBD642-8E3E-43D0-98C5-5564322D3993}"/>
    <dgm:cxn modelId="{57E5D2D8-6B03-4F39-9DF3-B9DF3C4F8C95}" type="presOf" srcId="{69DEBAD9-8D3E-4273-9C32-5E4600146E8C}" destId="{367499D8-9619-4733-96E5-5DC4EC19CD6D}" srcOrd="0" destOrd="1" presId="urn:microsoft.com/office/officeart/2005/8/layout/hList1"/>
    <dgm:cxn modelId="{A79F4197-19D1-4875-8615-7212C4691C38}" type="presOf" srcId="{AD76CCF2-049D-41F6-8E31-F46CAE587925}" destId="{6C501B70-5CBA-42EB-AEB5-439EB0578001}" srcOrd="0" destOrd="0" presId="urn:microsoft.com/office/officeart/2005/8/layout/hList1"/>
    <dgm:cxn modelId="{451B754E-12BD-4376-B703-4E748E78F1C9}" type="presOf" srcId="{80179A9A-30FE-4448-B161-2A9B3917E3D6}" destId="{3A552CB9-2348-4ECB-B917-8D677FA38947}" srcOrd="0" destOrd="0" presId="urn:microsoft.com/office/officeart/2005/8/layout/hList1"/>
    <dgm:cxn modelId="{B8415350-7517-4C92-9577-1049510B3D61}" srcId="{AD76CCF2-049D-41F6-8E31-F46CAE587925}" destId="{73671EA4-77D7-45B1-A3F2-B01229E31075}" srcOrd="1" destOrd="0" parTransId="{A1EE9C61-40A8-4F91-BE1B-D73EA0F1FD2E}" sibTransId="{288ABE2B-6A1B-412E-BCEE-0F23916A077E}"/>
    <dgm:cxn modelId="{9D55920F-5847-4132-9C74-1FDB61F694D6}" srcId="{80179A9A-30FE-4448-B161-2A9B3917E3D6}" destId="{0BB069A0-4CD1-43DA-ABE6-C96B8FA23775}" srcOrd="2" destOrd="0" parTransId="{E0938069-2DC3-4A8A-BD61-6DC0FB70F67E}" sibTransId="{0E2DFF4F-2EC2-47D6-B7E2-113F96D5F23C}"/>
    <dgm:cxn modelId="{AA390D46-083E-4B83-9A41-F1237F7A8E5F}" srcId="{80179A9A-30FE-4448-B161-2A9B3917E3D6}" destId="{22138879-9659-41A3-B7A7-5DADE1283ECC}" srcOrd="0" destOrd="0" parTransId="{9BF7455D-8ADC-4159-AAC3-9399268E6EC2}" sibTransId="{9BF8D847-4FA5-47B3-871C-F2673F5A806C}"/>
    <dgm:cxn modelId="{5D242899-46E0-4D2A-B166-F122E3B678BD}" type="presOf" srcId="{58A71555-2B91-4377-A590-785B3240F425}" destId="{367499D8-9619-4733-96E5-5DC4EC19CD6D}" srcOrd="0" destOrd="2" presId="urn:microsoft.com/office/officeart/2005/8/layout/hList1"/>
    <dgm:cxn modelId="{F63D9876-8F3D-4871-8834-C7CF42BB42D5}" type="presOf" srcId="{73671EA4-77D7-45B1-A3F2-B01229E31075}" destId="{8214410F-CE1A-4BF8-BF44-6FBD5904C28B}" srcOrd="0" destOrd="1" presId="urn:microsoft.com/office/officeart/2005/8/layout/hList1"/>
    <dgm:cxn modelId="{7331D967-F95F-4BBE-932B-A039AED42DCE}" type="presParOf" srcId="{3A552CB9-2348-4ECB-B917-8D677FA38947}" destId="{C2F31057-F9FC-454E-A382-BEC6F5A4710D}" srcOrd="0" destOrd="0" presId="urn:microsoft.com/office/officeart/2005/8/layout/hList1"/>
    <dgm:cxn modelId="{D5E225B8-027C-45DE-9064-660C6043C075}" type="presParOf" srcId="{C2F31057-F9FC-454E-A382-BEC6F5A4710D}" destId="{4C6C89FB-0210-4904-B303-D81636C4B4B5}" srcOrd="0" destOrd="0" presId="urn:microsoft.com/office/officeart/2005/8/layout/hList1"/>
    <dgm:cxn modelId="{A20201D2-2B20-4A28-8E9A-3A219737469E}" type="presParOf" srcId="{C2F31057-F9FC-454E-A382-BEC6F5A4710D}" destId="{367499D8-9619-4733-96E5-5DC4EC19CD6D}" srcOrd="1" destOrd="0" presId="urn:microsoft.com/office/officeart/2005/8/layout/hList1"/>
    <dgm:cxn modelId="{C48DE6B6-82EA-4C1E-AFF1-9BD55FAC7BA5}" type="presParOf" srcId="{3A552CB9-2348-4ECB-B917-8D677FA38947}" destId="{C7658AB3-6163-4D9A-BB42-5FFCAC00B450}" srcOrd="1" destOrd="0" presId="urn:microsoft.com/office/officeart/2005/8/layout/hList1"/>
    <dgm:cxn modelId="{1A04777E-D583-4C7C-9AC7-0F7CC275C7B6}" type="presParOf" srcId="{3A552CB9-2348-4ECB-B917-8D677FA38947}" destId="{CE571E4C-15B7-41A1-9F18-9CB7FAECB813}" srcOrd="2" destOrd="0" presId="urn:microsoft.com/office/officeart/2005/8/layout/hList1"/>
    <dgm:cxn modelId="{25ACBEEF-95CB-487E-8555-7FA7475708A4}" type="presParOf" srcId="{CE571E4C-15B7-41A1-9F18-9CB7FAECB813}" destId="{6C501B70-5CBA-42EB-AEB5-439EB0578001}" srcOrd="0" destOrd="0" presId="urn:microsoft.com/office/officeart/2005/8/layout/hList1"/>
    <dgm:cxn modelId="{B7973743-3AFF-4D21-97F6-17A4E597388A}" type="presParOf" srcId="{CE571E4C-15B7-41A1-9F18-9CB7FAECB813}" destId="{8214410F-CE1A-4BF8-BF44-6FBD5904C28B}" srcOrd="1" destOrd="0" presId="urn:microsoft.com/office/officeart/2005/8/layout/hList1"/>
    <dgm:cxn modelId="{E5621C03-FECC-4B7D-83FE-B71AA0ABB4EB}" type="presParOf" srcId="{3A552CB9-2348-4ECB-B917-8D677FA38947}" destId="{EA7E9491-1144-4608-B581-EA144BD7DE6A}" srcOrd="3" destOrd="0" presId="urn:microsoft.com/office/officeart/2005/8/layout/hList1"/>
    <dgm:cxn modelId="{BD57457A-7325-4BFE-ABC2-7FC73E7F96BD}" type="presParOf" srcId="{3A552CB9-2348-4ECB-B917-8D677FA38947}" destId="{8A7A6C28-6DF5-4A1A-A331-37E95D068B9D}" srcOrd="4" destOrd="0" presId="urn:microsoft.com/office/officeart/2005/8/layout/hList1"/>
    <dgm:cxn modelId="{6A4D6DB2-B727-42F7-B636-48802C62EB22}" type="presParOf" srcId="{8A7A6C28-6DF5-4A1A-A331-37E95D068B9D}" destId="{3FFDDF85-6276-415A-BC10-E1D26EE33BAA}" srcOrd="0" destOrd="0" presId="urn:microsoft.com/office/officeart/2005/8/layout/hList1"/>
    <dgm:cxn modelId="{D9FF7823-535A-4423-86C6-295745685674}" type="presParOf" srcId="{8A7A6C28-6DF5-4A1A-A331-37E95D068B9D}" destId="{C30080FD-DE08-4386-8555-DA597D001CB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1#7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200" b="0" dirty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gradFill rotWithShape="0">
          <a:gsLst>
            <a:gs pos="0">
              <a:schemeClr val="accent4">
                <a:lumMod val="75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2936" custScaleY="164604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F278FC-68AF-45C0-BE64-CF77589ACBCF}" type="presOf" srcId="{3BA0FA79-0F0A-4F39-8C6F-85BF113366C3}" destId="{E0AC84DD-2093-416F-85DE-E547FE520660}" srcOrd="0" destOrd="0" presId="urn:microsoft.com/office/officeart/2005/8/layout/radial5"/>
    <dgm:cxn modelId="{2E2D3371-2438-4FC1-A999-3380F88C1625}" type="presOf" srcId="{A8FC0520-4E1C-47C9-9459-5A566E2A3269}" destId="{E7EAB10C-E176-4610-B2C6-BE8F83AD0F9B}" srcOrd="0" destOrd="0" presId="urn:microsoft.com/office/officeart/2005/8/layout/radial5"/>
    <dgm:cxn modelId="{41BF3EA1-F9CF-4D2D-B468-C8C9C23EEC99}" type="presOf" srcId="{77DF95E1-3397-43CE-99EF-E82D1E9B2066}" destId="{7A035AEB-3A20-4DC3-9A60-032AB2743B03}" srcOrd="0" destOrd="0" presId="urn:microsoft.com/office/officeart/2005/8/layout/radial5"/>
    <dgm:cxn modelId="{9EED7D0A-2C74-40B4-BAF6-91834E4C50B4}" type="presOf" srcId="{A8FC0520-4E1C-47C9-9459-5A566E2A3269}" destId="{47F0322C-5978-482D-A409-1280E22C6D82}" srcOrd="1" destOrd="0" presId="urn:microsoft.com/office/officeart/2005/8/layout/radial5"/>
    <dgm:cxn modelId="{085010F7-B21F-4E73-A219-6000CFFD80EF}" type="presOf" srcId="{66E51CD7-05D6-4658-BDAA-92C6F3E19708}" destId="{C47D9E4B-AD47-4E79-B529-9B264E8F4F6B}" srcOrd="1" destOrd="0" presId="urn:microsoft.com/office/officeart/2005/8/layout/radial5"/>
    <dgm:cxn modelId="{D7F45A13-491C-4466-AE5D-205E9C0C8E9A}" type="presOf" srcId="{9DEE7B50-C1CB-48D2-999B-DF1098A88396}" destId="{2F5553CB-2478-4421-B002-5FA728364A78}" srcOrd="0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753DF301-E51C-4695-8BFB-8DF8B52A678E}" type="presOf" srcId="{8D513BD1-7137-4BB2-A1F4-1B02EFB0F34F}" destId="{8D15C70B-27DC-4BC4-8B54-1A6B8CC1DBC1}" srcOrd="1" destOrd="0" presId="urn:microsoft.com/office/officeart/2005/8/layout/radial5"/>
    <dgm:cxn modelId="{0643C22E-4FF2-4968-B5FB-0856BF893D6E}" type="presOf" srcId="{9F96D360-CB55-48DB-9778-BF90DCE1129E}" destId="{69EA0517-EDCB-4CEB-899F-D56DCF7B4404}" srcOrd="0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E3910576-5876-4207-A3C7-0D372B10477F}" type="presOf" srcId="{66E51CD7-05D6-4658-BDAA-92C6F3E19708}" destId="{553B84E4-4A31-43DB-B3BF-8E8EF2B79F2D}" srcOrd="0" destOrd="0" presId="urn:microsoft.com/office/officeart/2005/8/layout/radial5"/>
    <dgm:cxn modelId="{1F2ECD23-845C-463D-9B39-54AB6340D984}" type="presOf" srcId="{CCCDC2A1-B573-48DB-AE6D-1F76901F1671}" destId="{DB024BEC-8C88-4F07-BCA5-811E266A083B}" srcOrd="1" destOrd="0" presId="urn:microsoft.com/office/officeart/2005/8/layout/radial5"/>
    <dgm:cxn modelId="{EFC690C9-9419-43C4-A2D6-D55A72854D7D}" type="presOf" srcId="{6598F354-400C-439C-BDD5-729D663E252E}" destId="{F326903B-AF5C-41D9-A950-9DE60C069BDF}" srcOrd="1" destOrd="0" presId="urn:microsoft.com/office/officeart/2005/8/layout/radial5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08C74E0D-61BC-42D7-8AFC-B8BDF9F49EA9}" type="presOf" srcId="{90B43A1C-85AB-40E4-9687-2313E85E0399}" destId="{0A6C1809-69AA-4BA6-8257-5A11C3557B45}" srcOrd="0" destOrd="0" presId="urn:microsoft.com/office/officeart/2005/8/layout/radial5"/>
    <dgm:cxn modelId="{94B5920E-2B1B-482F-ADD5-5B6D86464BEE}" type="presOf" srcId="{BC4B6763-2F33-4CCB-B9CC-377BBD0F0800}" destId="{A0B7EB92-DF16-476D-BB87-6C0D26E26F61}" srcOrd="0" destOrd="0" presId="urn:microsoft.com/office/officeart/2005/8/layout/radial5"/>
    <dgm:cxn modelId="{096D4B5D-1050-4FC6-9FC4-FDC99FDA901F}" type="presOf" srcId="{AA0A2BD5-A368-4F17-8E9D-23F1FC377812}" destId="{EB1C3899-7B42-47CD-912B-DD035472498D}" srcOrd="0" destOrd="0" presId="urn:microsoft.com/office/officeart/2005/8/layout/radial5"/>
    <dgm:cxn modelId="{BC3266BC-2C1E-4506-9C32-07F4055290D8}" type="presOf" srcId="{C021BE46-16AF-4372-B2A0-67875E2C82CF}" destId="{DA660ED5-C4B7-4208-928A-B8DD66837486}" srcOrd="1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8FD82C8C-A9EC-4D41-9434-7B016342BA1C}" type="presOf" srcId="{420BA717-63F2-4ED1-9193-BDF0AD7BC7EB}" destId="{FFE63D16-C443-42C8-BB30-4CA61876A647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D4EC8B87-0023-465C-B9A7-7B2D424D029E}" type="presOf" srcId="{9DEE7B50-C1CB-48D2-999B-DF1098A88396}" destId="{881BA4B6-6173-4BE7-ACB0-127409627ABA}" srcOrd="1" destOrd="0" presId="urn:microsoft.com/office/officeart/2005/8/layout/radial5"/>
    <dgm:cxn modelId="{5DC2A138-C175-4283-A5BC-5306EE5EC91D}" type="presOf" srcId="{08170AFC-8E89-4179-A96D-636AFFD8C3F3}" destId="{53D78D63-5F88-4163-9535-46A64127BD3A}" srcOrd="1" destOrd="0" presId="urn:microsoft.com/office/officeart/2005/8/layout/radial5"/>
    <dgm:cxn modelId="{DF32B5F3-F9C3-44AB-AA6F-F65BE003B6EF}" type="presOf" srcId="{CCCDC2A1-B573-48DB-AE6D-1F76901F1671}" destId="{C481485E-E38C-4518-A609-8D1D62CF917B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62C32164-1E38-4A91-90AC-AC9B2A6A9E42}" type="presOf" srcId="{6B4A9C71-5243-4375-98C7-BA189146832B}" destId="{8B82EA68-B59A-424E-9756-C221A13DB47F}" srcOrd="0" destOrd="0" presId="urn:microsoft.com/office/officeart/2005/8/layout/radial5"/>
    <dgm:cxn modelId="{6052EF0A-2157-4C69-9F6A-D72E41F1A13C}" type="presOf" srcId="{8D513BD1-7137-4BB2-A1F4-1B02EFB0F34F}" destId="{4731EA70-1FA8-49F5-A6BF-4AE9CB97C303}" srcOrd="0" destOrd="0" presId="urn:microsoft.com/office/officeart/2005/8/layout/radial5"/>
    <dgm:cxn modelId="{1B658386-408D-4E45-B22C-0A2A333A652F}" type="presOf" srcId="{D63A74EC-A1EC-4823-AB28-835C2DE63D58}" destId="{E2EC1D87-F728-458A-8AB1-7A3D78F9D25E}" srcOrd="0" destOrd="0" presId="urn:microsoft.com/office/officeart/2005/8/layout/radial5"/>
    <dgm:cxn modelId="{7F1A0752-06B2-4E07-8CB4-A7004006411C}" type="presOf" srcId="{77DF95E1-3397-43CE-99EF-E82D1E9B2066}" destId="{4273F29E-B93C-44D6-A671-FCDC77ED9BA3}" srcOrd="1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57D21343-6115-4E44-9294-6965BA136C55}" type="presOf" srcId="{637E412C-91EE-486E-8354-15F2384BE3EA}" destId="{D8B200F5-4D07-49B2-A587-C2FE6CEC49F8}" srcOrd="0" destOrd="0" presId="urn:microsoft.com/office/officeart/2005/8/layout/radial5"/>
    <dgm:cxn modelId="{15A2E183-D5C0-4425-A89F-5100D3860E2D}" type="presOf" srcId="{D78F1D4C-A2EF-4C56-940B-FB3F18A7298D}" destId="{EDA34655-9131-4731-957F-5382F53A0660}" srcOrd="0" destOrd="0" presId="urn:microsoft.com/office/officeart/2005/8/layout/radial5"/>
    <dgm:cxn modelId="{73FEB8F0-EA29-4F81-86EE-CC9D0C88FF31}" type="presOf" srcId="{D2A69AB7-A0A6-4501-95CD-2902A3384DE3}" destId="{FED909B6-8F19-4D98-AAC2-EBEEF4830C2B}" srcOrd="0" destOrd="0" presId="urn:microsoft.com/office/officeart/2005/8/layout/radial5"/>
    <dgm:cxn modelId="{990C633B-A782-4CC2-B182-7B214B8FDB6F}" type="presOf" srcId="{62E153EB-408C-4CB3-B6CA-2A439518E14B}" destId="{83F11675-07D9-406F-853D-13FD28BBB805}" srcOrd="0" destOrd="0" presId="urn:microsoft.com/office/officeart/2005/8/layout/radial5"/>
    <dgm:cxn modelId="{BD225FB5-22FF-451B-8E77-D004CBD6DBA1}" type="presOf" srcId="{6F647F05-65E5-443B-9310-4AF895EEC1B0}" destId="{ED72E44C-8498-48F8-9652-E5DD6AC5818D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1E192411-D85C-4495-B14B-EAD28A03EE22}" type="presOf" srcId="{6598F354-400C-439C-BDD5-729D663E252E}" destId="{FA950D33-9BD9-4D37-A533-789F5554AFB5}" srcOrd="0" destOrd="0" presId="urn:microsoft.com/office/officeart/2005/8/layout/radial5"/>
    <dgm:cxn modelId="{8EC16F80-9EC5-46B3-BB1D-E917085847B4}" type="presOf" srcId="{BC4B6763-2F33-4CCB-B9CC-377BBD0F0800}" destId="{E3A5A4EE-729B-477E-AEA8-7FC61FA6B941}" srcOrd="1" destOrd="0" presId="urn:microsoft.com/office/officeart/2005/8/layout/radial5"/>
    <dgm:cxn modelId="{2ABE9789-F038-4F91-B74A-DFC4131EFD32}" type="presOf" srcId="{08170AFC-8E89-4179-A96D-636AFFD8C3F3}" destId="{DF27FC25-052B-426A-9E06-117E992234F6}" srcOrd="0" destOrd="0" presId="urn:microsoft.com/office/officeart/2005/8/layout/radial5"/>
    <dgm:cxn modelId="{4D3E7728-901F-44D2-976F-7F24D9DA9BD5}" type="presOf" srcId="{C021BE46-16AF-4372-B2A0-67875E2C82CF}" destId="{06F93DE9-E67A-4CE1-BC6B-5C458B1137B0}" srcOrd="0" destOrd="0" presId="urn:microsoft.com/office/officeart/2005/8/layout/radial5"/>
    <dgm:cxn modelId="{8D1AAC62-D4C9-48E4-AA9D-51B409298DBA}" type="presParOf" srcId="{8B82EA68-B59A-424E-9756-C221A13DB47F}" destId="{ED72E44C-8498-48F8-9652-E5DD6AC5818D}" srcOrd="0" destOrd="0" presId="urn:microsoft.com/office/officeart/2005/8/layout/radial5"/>
    <dgm:cxn modelId="{604E4AC8-D05E-4969-89B7-3670D5910E3E}" type="presParOf" srcId="{8B82EA68-B59A-424E-9756-C221A13DB47F}" destId="{4731EA70-1FA8-49F5-A6BF-4AE9CB97C303}" srcOrd="1" destOrd="0" presId="urn:microsoft.com/office/officeart/2005/8/layout/radial5"/>
    <dgm:cxn modelId="{E13EE073-BA41-4680-A533-AD31D2DE4C3A}" type="presParOf" srcId="{4731EA70-1FA8-49F5-A6BF-4AE9CB97C303}" destId="{8D15C70B-27DC-4BC4-8B54-1A6B8CC1DBC1}" srcOrd="0" destOrd="0" presId="urn:microsoft.com/office/officeart/2005/8/layout/radial5"/>
    <dgm:cxn modelId="{6E5D59EB-EBFF-48F1-9ED0-5D8EC557C6BD}" type="presParOf" srcId="{8B82EA68-B59A-424E-9756-C221A13DB47F}" destId="{E2EC1D87-F728-458A-8AB1-7A3D78F9D25E}" srcOrd="2" destOrd="0" presId="urn:microsoft.com/office/officeart/2005/8/layout/radial5"/>
    <dgm:cxn modelId="{85D7B451-2405-4E0A-8324-CCA3132F6366}" type="presParOf" srcId="{8B82EA68-B59A-424E-9756-C221A13DB47F}" destId="{06F93DE9-E67A-4CE1-BC6B-5C458B1137B0}" srcOrd="3" destOrd="0" presId="urn:microsoft.com/office/officeart/2005/8/layout/radial5"/>
    <dgm:cxn modelId="{12C50047-4FB3-4634-B355-2AC1462DF1EF}" type="presParOf" srcId="{06F93DE9-E67A-4CE1-BC6B-5C458B1137B0}" destId="{DA660ED5-C4B7-4208-928A-B8DD66837486}" srcOrd="0" destOrd="0" presId="urn:microsoft.com/office/officeart/2005/8/layout/radial5"/>
    <dgm:cxn modelId="{BAD8F798-EF3C-4B97-AB82-7E63EE778CB1}" type="presParOf" srcId="{8B82EA68-B59A-424E-9756-C221A13DB47F}" destId="{D8B200F5-4D07-49B2-A587-C2FE6CEC49F8}" srcOrd="4" destOrd="0" presId="urn:microsoft.com/office/officeart/2005/8/layout/radial5"/>
    <dgm:cxn modelId="{FFFC64D5-FFD6-4164-87DA-214A19D40B26}" type="presParOf" srcId="{8B82EA68-B59A-424E-9756-C221A13DB47F}" destId="{E7EAB10C-E176-4610-B2C6-BE8F83AD0F9B}" srcOrd="5" destOrd="0" presId="urn:microsoft.com/office/officeart/2005/8/layout/radial5"/>
    <dgm:cxn modelId="{849A3AAC-5216-48E0-853E-EC02947FE496}" type="presParOf" srcId="{E7EAB10C-E176-4610-B2C6-BE8F83AD0F9B}" destId="{47F0322C-5978-482D-A409-1280E22C6D82}" srcOrd="0" destOrd="0" presId="urn:microsoft.com/office/officeart/2005/8/layout/radial5"/>
    <dgm:cxn modelId="{EC706DBC-AD3E-442F-889A-531A12037177}" type="presParOf" srcId="{8B82EA68-B59A-424E-9756-C221A13DB47F}" destId="{FFE63D16-C443-42C8-BB30-4CA61876A647}" srcOrd="6" destOrd="0" presId="urn:microsoft.com/office/officeart/2005/8/layout/radial5"/>
    <dgm:cxn modelId="{C7AAD2A1-8184-413F-A484-09B3FD97F2C7}" type="presParOf" srcId="{8B82EA68-B59A-424E-9756-C221A13DB47F}" destId="{C481485E-E38C-4518-A609-8D1D62CF917B}" srcOrd="7" destOrd="0" presId="urn:microsoft.com/office/officeart/2005/8/layout/radial5"/>
    <dgm:cxn modelId="{DC5AE0A3-123B-4E23-8F64-13F7774702C3}" type="presParOf" srcId="{C481485E-E38C-4518-A609-8D1D62CF917B}" destId="{DB024BEC-8C88-4F07-BCA5-811E266A083B}" srcOrd="0" destOrd="0" presId="urn:microsoft.com/office/officeart/2005/8/layout/radial5"/>
    <dgm:cxn modelId="{98A91351-B742-4CEA-81EA-2D890B39B958}" type="presParOf" srcId="{8B82EA68-B59A-424E-9756-C221A13DB47F}" destId="{0A6C1809-69AA-4BA6-8257-5A11C3557B45}" srcOrd="8" destOrd="0" presId="urn:microsoft.com/office/officeart/2005/8/layout/radial5"/>
    <dgm:cxn modelId="{9EB148BA-6698-48C0-A8D9-D75C30879701}" type="presParOf" srcId="{8B82EA68-B59A-424E-9756-C221A13DB47F}" destId="{FA950D33-9BD9-4D37-A533-789F5554AFB5}" srcOrd="9" destOrd="0" presId="urn:microsoft.com/office/officeart/2005/8/layout/radial5"/>
    <dgm:cxn modelId="{FCAF8C6C-A787-4F56-AD84-5635865AA29F}" type="presParOf" srcId="{FA950D33-9BD9-4D37-A533-789F5554AFB5}" destId="{F326903B-AF5C-41D9-A950-9DE60C069BDF}" srcOrd="0" destOrd="0" presId="urn:microsoft.com/office/officeart/2005/8/layout/radial5"/>
    <dgm:cxn modelId="{59AB1557-31A7-46FF-834B-2C5FB5839340}" type="presParOf" srcId="{8B82EA68-B59A-424E-9756-C221A13DB47F}" destId="{EB1C3899-7B42-47CD-912B-DD035472498D}" srcOrd="10" destOrd="0" presId="urn:microsoft.com/office/officeart/2005/8/layout/radial5"/>
    <dgm:cxn modelId="{AAECDC99-3C03-4C06-82C1-D54EDDE402D4}" type="presParOf" srcId="{8B82EA68-B59A-424E-9756-C221A13DB47F}" destId="{2F5553CB-2478-4421-B002-5FA728364A78}" srcOrd="11" destOrd="0" presId="urn:microsoft.com/office/officeart/2005/8/layout/radial5"/>
    <dgm:cxn modelId="{689585E4-3FBB-4C3B-8335-6421D4A865F3}" type="presParOf" srcId="{2F5553CB-2478-4421-B002-5FA728364A78}" destId="{881BA4B6-6173-4BE7-ACB0-127409627ABA}" srcOrd="0" destOrd="0" presId="urn:microsoft.com/office/officeart/2005/8/layout/radial5"/>
    <dgm:cxn modelId="{1F949200-E862-4EAB-A830-376272EB258F}" type="presParOf" srcId="{8B82EA68-B59A-424E-9756-C221A13DB47F}" destId="{FED909B6-8F19-4D98-AAC2-EBEEF4830C2B}" srcOrd="12" destOrd="0" presId="urn:microsoft.com/office/officeart/2005/8/layout/radial5"/>
    <dgm:cxn modelId="{84F1DDC7-2834-4FE6-8C1D-49421E3817A3}" type="presParOf" srcId="{8B82EA68-B59A-424E-9756-C221A13DB47F}" destId="{A0B7EB92-DF16-476D-BB87-6C0D26E26F61}" srcOrd="13" destOrd="0" presId="urn:microsoft.com/office/officeart/2005/8/layout/radial5"/>
    <dgm:cxn modelId="{78B4EECD-7E66-40C1-8B18-D644BF69F235}" type="presParOf" srcId="{A0B7EB92-DF16-476D-BB87-6C0D26E26F61}" destId="{E3A5A4EE-729B-477E-AEA8-7FC61FA6B941}" srcOrd="0" destOrd="0" presId="urn:microsoft.com/office/officeart/2005/8/layout/radial5"/>
    <dgm:cxn modelId="{839E1090-DE76-4644-B4EF-B011C1CFE024}" type="presParOf" srcId="{8B82EA68-B59A-424E-9756-C221A13DB47F}" destId="{69EA0517-EDCB-4CEB-899F-D56DCF7B4404}" srcOrd="14" destOrd="0" presId="urn:microsoft.com/office/officeart/2005/8/layout/radial5"/>
    <dgm:cxn modelId="{06EC152D-94C7-40A5-85CB-10BFEA85F9F9}" type="presParOf" srcId="{8B82EA68-B59A-424E-9756-C221A13DB47F}" destId="{7A035AEB-3A20-4DC3-9A60-032AB2743B03}" srcOrd="15" destOrd="0" presId="urn:microsoft.com/office/officeart/2005/8/layout/radial5"/>
    <dgm:cxn modelId="{2CE6C749-9328-476B-969D-AC0A3589D544}" type="presParOf" srcId="{7A035AEB-3A20-4DC3-9A60-032AB2743B03}" destId="{4273F29E-B93C-44D6-A671-FCDC77ED9BA3}" srcOrd="0" destOrd="0" presId="urn:microsoft.com/office/officeart/2005/8/layout/radial5"/>
    <dgm:cxn modelId="{DB9B99E9-263F-4A8B-A06B-3523E442B0C1}" type="presParOf" srcId="{8B82EA68-B59A-424E-9756-C221A13DB47F}" destId="{83F11675-07D9-406F-853D-13FD28BBB805}" srcOrd="16" destOrd="0" presId="urn:microsoft.com/office/officeart/2005/8/layout/radial5"/>
    <dgm:cxn modelId="{525D9952-D758-454C-9D2A-7463E2A0828A}" type="presParOf" srcId="{8B82EA68-B59A-424E-9756-C221A13DB47F}" destId="{DF27FC25-052B-426A-9E06-117E992234F6}" srcOrd="17" destOrd="0" presId="urn:microsoft.com/office/officeart/2005/8/layout/radial5"/>
    <dgm:cxn modelId="{C5AEBBDF-5EBA-4010-A975-CADC0E27B097}" type="presParOf" srcId="{DF27FC25-052B-426A-9E06-117E992234F6}" destId="{53D78D63-5F88-4163-9535-46A64127BD3A}" srcOrd="0" destOrd="0" presId="urn:microsoft.com/office/officeart/2005/8/layout/radial5"/>
    <dgm:cxn modelId="{47A4A7FB-9E73-48EB-BE14-D3662753DD63}" type="presParOf" srcId="{8B82EA68-B59A-424E-9756-C221A13DB47F}" destId="{EDA34655-9131-4731-957F-5382F53A0660}" srcOrd="18" destOrd="0" presId="urn:microsoft.com/office/officeart/2005/8/layout/radial5"/>
    <dgm:cxn modelId="{DCFC9B91-8024-421A-9AAE-BFA671A63A74}" type="presParOf" srcId="{8B82EA68-B59A-424E-9756-C221A13DB47F}" destId="{553B84E4-4A31-43DB-B3BF-8E8EF2B79F2D}" srcOrd="19" destOrd="0" presId="urn:microsoft.com/office/officeart/2005/8/layout/radial5"/>
    <dgm:cxn modelId="{F3F191FB-DA72-4FC9-8BDE-EDE3201BFEF9}" type="presParOf" srcId="{553B84E4-4A31-43DB-B3BF-8E8EF2B79F2D}" destId="{C47D9E4B-AD47-4E79-B529-9B264E8F4F6B}" srcOrd="0" destOrd="0" presId="urn:microsoft.com/office/officeart/2005/8/layout/radial5"/>
    <dgm:cxn modelId="{EFB142C4-9F42-4828-9B05-39FFC373A1F1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5A694-BAB1-4099-B47F-09E87B48074F}">
      <dsp:nvSpPr>
        <dsp:cNvPr id="0" name=""/>
        <dsp:cNvSpPr/>
      </dsp:nvSpPr>
      <dsp:spPr>
        <a:xfrm rot="5400000">
          <a:off x="-181855" y="183906"/>
          <a:ext cx="1212367" cy="84865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</a:t>
          </a:r>
          <a:endParaRPr lang="ru-RU" sz="25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426380"/>
        <a:ext cx="848657" cy="363710"/>
      </dsp:txXfrm>
    </dsp:sp>
    <dsp:sp modelId="{7A4ED3DB-93E4-404C-803F-A18D568AA704}">
      <dsp:nvSpPr>
        <dsp:cNvPr id="0" name=""/>
        <dsp:cNvSpPr/>
      </dsp:nvSpPr>
      <dsp:spPr>
        <a:xfrm rot="5400000">
          <a:off x="2046533" y="-1195824"/>
          <a:ext cx="788038" cy="31837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Публичные обсуждения муниципальных программ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Добринского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муниципального района (размещаются на сайте администрации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Добринского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района)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48658" y="40520"/>
        <a:ext cx="3145321" cy="711100"/>
      </dsp:txXfrm>
    </dsp:sp>
    <dsp:sp modelId="{47CD549A-034C-4C5D-8732-083B190F40F6}">
      <dsp:nvSpPr>
        <dsp:cNvPr id="0" name=""/>
        <dsp:cNvSpPr/>
      </dsp:nvSpPr>
      <dsp:spPr>
        <a:xfrm rot="5400000">
          <a:off x="-181855" y="1195851"/>
          <a:ext cx="1212367" cy="84865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</a:t>
          </a:r>
          <a:endParaRPr lang="ru-RU" sz="25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1438325"/>
        <a:ext cx="848657" cy="363710"/>
      </dsp:txXfrm>
    </dsp:sp>
    <dsp:sp modelId="{41B15AB1-9DB6-44FC-B49E-8FF7D75B1B9F}">
      <dsp:nvSpPr>
        <dsp:cNvPr id="0" name=""/>
        <dsp:cNvSpPr/>
      </dsp:nvSpPr>
      <dsp:spPr>
        <a:xfrm rot="5400000">
          <a:off x="2046533" y="-183879"/>
          <a:ext cx="788038" cy="31837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Публичные слушания проекта решения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Добринского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районного Совета депутатов на очередной финансовый 2023 год и плановый период 2024-2025гг. (проходят  ежегодно в декабре)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48658" y="1052465"/>
        <a:ext cx="3145321" cy="711100"/>
      </dsp:txXfrm>
    </dsp:sp>
    <dsp:sp modelId="{7BB7958F-2FB5-4677-9831-A28968175930}">
      <dsp:nvSpPr>
        <dsp:cNvPr id="0" name=""/>
        <dsp:cNvSpPr/>
      </dsp:nvSpPr>
      <dsp:spPr>
        <a:xfrm rot="5400000">
          <a:off x="-181855" y="2207796"/>
          <a:ext cx="1212367" cy="84865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</a:t>
          </a:r>
          <a:endParaRPr lang="ru-RU" sz="25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2450270"/>
        <a:ext cx="848657" cy="363710"/>
      </dsp:txXfrm>
    </dsp:sp>
    <dsp:sp modelId="{AEBFDA2D-0B85-463D-BBB3-4CA6B9FD160B}">
      <dsp:nvSpPr>
        <dsp:cNvPr id="0" name=""/>
        <dsp:cNvSpPr/>
      </dsp:nvSpPr>
      <dsp:spPr>
        <a:xfrm rot="5400000">
          <a:off x="2046533" y="828065"/>
          <a:ext cx="788038" cy="31837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Публичные слушания по проекту решения </a:t>
          </a:r>
          <a:r>
            <a:rPr lang="ru-RU" sz="1200" kern="1200" dirty="0" err="1" smtClean="0">
              <a:latin typeface="Times New Roman" pitchFamily="18" charset="0"/>
              <a:cs typeface="Times New Roman" pitchFamily="18" charset="0"/>
            </a:rPr>
            <a:t>Добринского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 районного Совета депутатов об исполнении бюджета (проходят ежегодно в апреле)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48658" y="2064410"/>
        <a:ext cx="3145321" cy="7111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C89FB-0210-4904-B303-D81636C4B4B5}">
      <dsp:nvSpPr>
        <dsp:cNvPr id="0" name=""/>
        <dsp:cNvSpPr/>
      </dsp:nvSpPr>
      <dsp:spPr>
        <a:xfrm>
          <a:off x="2029" y="496529"/>
          <a:ext cx="2480377" cy="99215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Налоговые доходы</a:t>
          </a:r>
          <a:endParaRPr lang="ru-RU" sz="1800" b="1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29" y="496529"/>
        <a:ext cx="2480377" cy="992151"/>
      </dsp:txXfrm>
    </dsp:sp>
    <dsp:sp modelId="{367499D8-9619-4733-96E5-5DC4EC19CD6D}">
      <dsp:nvSpPr>
        <dsp:cNvPr id="0" name=""/>
        <dsp:cNvSpPr/>
      </dsp:nvSpPr>
      <dsp:spPr>
        <a:xfrm>
          <a:off x="2029" y="1488680"/>
          <a:ext cx="2480377" cy="2944012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налог на доходы физических лиц;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акцизы на нефтепродукты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налоги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на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совокупный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доход;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другие налоги.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29" y="1488680"/>
        <a:ext cx="2480377" cy="2944012"/>
      </dsp:txXfrm>
    </dsp:sp>
    <dsp:sp modelId="{6C501B70-5CBA-42EB-AEB5-439EB0578001}">
      <dsp:nvSpPr>
        <dsp:cNvPr id="0" name=""/>
        <dsp:cNvSpPr/>
      </dsp:nvSpPr>
      <dsp:spPr>
        <a:xfrm>
          <a:off x="2857514" y="548855"/>
          <a:ext cx="2618757" cy="992151"/>
        </a:xfrm>
        <a:prstGeom prst="rect">
          <a:avLst/>
        </a:prstGeom>
        <a:solidFill>
          <a:schemeClr val="accent2">
            <a:alpha val="82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Неналоговые доходы</a:t>
          </a:r>
          <a:endParaRPr lang="ru-RU" sz="1800" b="1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57514" y="548855"/>
        <a:ext cx="2618757" cy="992151"/>
      </dsp:txXfrm>
    </dsp:sp>
    <dsp:sp modelId="{8214410F-CE1A-4BF8-BF44-6FBD5904C28B}">
      <dsp:nvSpPr>
        <dsp:cNvPr id="0" name=""/>
        <dsp:cNvSpPr/>
      </dsp:nvSpPr>
      <dsp:spPr>
        <a:xfrm>
          <a:off x="2829659" y="1488680"/>
          <a:ext cx="2627488" cy="2944012"/>
        </a:xfrm>
        <a:prstGeom prst="rect">
          <a:avLst/>
        </a:prstGeom>
        <a:solidFill>
          <a:schemeClr val="accent2"/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доходы от использования муниципального имущества;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доходы от продажи муниципального имущества;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плата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за негативное воздействие на окружающую среду;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штрафные санкции;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другие.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29659" y="1488680"/>
        <a:ext cx="2627488" cy="2944012"/>
      </dsp:txXfrm>
    </dsp:sp>
    <dsp:sp modelId="{3FFDDF85-6276-415A-BC10-E1D26EE33BAA}">
      <dsp:nvSpPr>
        <dsp:cNvPr id="0" name=""/>
        <dsp:cNvSpPr/>
      </dsp:nvSpPr>
      <dsp:spPr>
        <a:xfrm>
          <a:off x="5804401" y="496529"/>
          <a:ext cx="2480377" cy="992151"/>
        </a:xfrm>
        <a:prstGeom prst="rect">
          <a:avLst/>
        </a:prstGeom>
        <a:solidFill>
          <a:schemeClr val="accent3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Безвозмездные поступления</a:t>
          </a:r>
          <a:endParaRPr lang="ru-RU" sz="1800" b="1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04401" y="496529"/>
        <a:ext cx="2480377" cy="992151"/>
      </dsp:txXfrm>
    </dsp:sp>
    <dsp:sp modelId="{C30080FD-DE08-4386-8555-DA597D001CB3}">
      <dsp:nvSpPr>
        <dsp:cNvPr id="0" name=""/>
        <dsp:cNvSpPr/>
      </dsp:nvSpPr>
      <dsp:spPr>
        <a:xfrm>
          <a:off x="5804401" y="1488680"/>
          <a:ext cx="2480377" cy="2944012"/>
        </a:xfrm>
        <a:prstGeom prst="rect">
          <a:avLst/>
        </a:prstGeom>
        <a:solidFill>
          <a:schemeClr val="accent3"/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поступления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от других бюджетов бюджетной системы (межбюджетные трансферты), организаций, граждан (кроме налоговых и неналоговых доходов</a:t>
          </a:r>
          <a:r>
            <a:rPr lang="ru-RU" sz="1600" b="1" kern="1200" dirty="0" smtClean="0"/>
            <a:t>).</a:t>
          </a:r>
          <a:endParaRPr lang="ru-RU" sz="1600" b="1" kern="1200" dirty="0"/>
        </a:p>
      </dsp:txBody>
      <dsp:txXfrm>
        <a:off x="5804401" y="1488680"/>
        <a:ext cx="2480377" cy="29440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266542" y="1680063"/>
          <a:ext cx="2174939" cy="207015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200" b="0" kern="1200" dirty="0"/>
        </a:p>
      </dsp:txBody>
      <dsp:txXfrm>
        <a:off x="3585054" y="1983230"/>
        <a:ext cx="1537915" cy="1463817"/>
      </dsp:txXfrm>
    </dsp:sp>
    <dsp:sp modelId="{4731EA70-1FA8-49F5-A6BF-4AE9CB97C303}">
      <dsp:nvSpPr>
        <dsp:cNvPr id="0" name=""/>
        <dsp:cNvSpPr/>
      </dsp:nvSpPr>
      <dsp:spPr>
        <a:xfrm rot="16260366">
          <a:off x="4204694" y="1149732"/>
          <a:ext cx="34610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4255699" y="1287160"/>
        <a:ext cx="242276" cy="256562"/>
      </dsp:txXfrm>
    </dsp:sp>
    <dsp:sp modelId="{E2EC1D87-F728-458A-8AB1-7A3D78F9D25E}">
      <dsp:nvSpPr>
        <dsp:cNvPr id="0" name=""/>
        <dsp:cNvSpPr/>
      </dsp:nvSpPr>
      <dsp:spPr>
        <a:xfrm>
          <a:off x="3889425" y="21224"/>
          <a:ext cx="1006124" cy="100612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4036768" y="168567"/>
        <a:ext cx="711438" cy="711438"/>
      </dsp:txXfrm>
    </dsp:sp>
    <dsp:sp modelId="{06F93DE9-E67A-4CE1-BC6B-5C458B1137B0}">
      <dsp:nvSpPr>
        <dsp:cNvPr id="0" name=""/>
        <dsp:cNvSpPr/>
      </dsp:nvSpPr>
      <dsp:spPr>
        <a:xfrm rot="18342319">
          <a:off x="4979650" y="1393174"/>
          <a:ext cx="341628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000987" y="1520306"/>
        <a:ext cx="239140" cy="256562"/>
      </dsp:txXfrm>
    </dsp:sp>
    <dsp:sp modelId="{D8B200F5-4D07-49B2-A587-C2FE6CEC49F8}">
      <dsp:nvSpPr>
        <dsp:cNvPr id="0" name=""/>
        <dsp:cNvSpPr/>
      </dsp:nvSpPr>
      <dsp:spPr>
        <a:xfrm>
          <a:off x="5134735" y="425850"/>
          <a:ext cx="1006124" cy="100612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282078" y="573193"/>
        <a:ext cx="711438" cy="711438"/>
      </dsp:txXfrm>
    </dsp:sp>
    <dsp:sp modelId="{E7EAB10C-E176-4610-B2C6-BE8F83AD0F9B}">
      <dsp:nvSpPr>
        <dsp:cNvPr id="0" name=""/>
        <dsp:cNvSpPr/>
      </dsp:nvSpPr>
      <dsp:spPr>
        <a:xfrm rot="20430380">
          <a:off x="5487438" y="2044390"/>
          <a:ext cx="314815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490145" y="2145668"/>
        <a:ext cx="220371" cy="256562"/>
      </dsp:txXfrm>
    </dsp:sp>
    <dsp:sp modelId="{FFE63D16-C443-42C8-BB30-4CA61876A647}">
      <dsp:nvSpPr>
        <dsp:cNvPr id="0" name=""/>
        <dsp:cNvSpPr/>
      </dsp:nvSpPr>
      <dsp:spPr>
        <a:xfrm>
          <a:off x="5904380" y="1485175"/>
          <a:ext cx="1006124" cy="100612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6051723" y="1632518"/>
        <a:ext cx="711438" cy="711438"/>
      </dsp:txXfrm>
    </dsp:sp>
    <dsp:sp modelId="{C481485E-E38C-4518-A609-8D1D62CF917B}">
      <dsp:nvSpPr>
        <dsp:cNvPr id="0" name=""/>
        <dsp:cNvSpPr/>
      </dsp:nvSpPr>
      <dsp:spPr>
        <a:xfrm rot="950221">
          <a:off x="5506674" y="2869514"/>
          <a:ext cx="290491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508328" y="2943143"/>
        <a:ext cx="203344" cy="256562"/>
      </dsp:txXfrm>
    </dsp:sp>
    <dsp:sp modelId="{0A6C1809-69AA-4BA6-8257-5A11C3557B45}">
      <dsp:nvSpPr>
        <dsp:cNvPr id="0" name=""/>
        <dsp:cNvSpPr/>
      </dsp:nvSpPr>
      <dsp:spPr>
        <a:xfrm>
          <a:off x="5904380" y="2794572"/>
          <a:ext cx="1006124" cy="100612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6051723" y="2941915"/>
        <a:ext cx="711438" cy="711438"/>
      </dsp:txXfrm>
    </dsp:sp>
    <dsp:sp modelId="{FA950D33-9BD9-4D37-A533-789F5554AFB5}">
      <dsp:nvSpPr>
        <dsp:cNvPr id="0" name=""/>
        <dsp:cNvSpPr/>
      </dsp:nvSpPr>
      <dsp:spPr>
        <a:xfrm rot="3118628">
          <a:off x="5021069" y="3533045"/>
          <a:ext cx="279328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037159" y="3585558"/>
        <a:ext cx="195530" cy="256562"/>
      </dsp:txXfrm>
    </dsp:sp>
    <dsp:sp modelId="{EB1C3899-7B42-47CD-912B-DD035472498D}">
      <dsp:nvSpPr>
        <dsp:cNvPr id="0" name=""/>
        <dsp:cNvSpPr/>
      </dsp:nvSpPr>
      <dsp:spPr>
        <a:xfrm>
          <a:off x="5134735" y="3853896"/>
          <a:ext cx="1006124" cy="100612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282078" y="4001239"/>
        <a:ext cx="711438" cy="711438"/>
      </dsp:txXfrm>
    </dsp:sp>
    <dsp:sp modelId="{2F5553CB-2478-4421-B002-5FA728364A78}">
      <dsp:nvSpPr>
        <dsp:cNvPr id="0" name=""/>
        <dsp:cNvSpPr/>
      </dsp:nvSpPr>
      <dsp:spPr>
        <a:xfrm rot="5335375">
          <a:off x="4243314" y="3782900"/>
          <a:ext cx="269585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4282991" y="3827990"/>
        <a:ext cx="188710" cy="256562"/>
      </dsp:txXfrm>
    </dsp:sp>
    <dsp:sp modelId="{FED909B6-8F19-4D98-AAC2-EBEEF4830C2B}">
      <dsp:nvSpPr>
        <dsp:cNvPr id="0" name=""/>
        <dsp:cNvSpPr/>
      </dsp:nvSpPr>
      <dsp:spPr>
        <a:xfrm>
          <a:off x="3889425" y="4258522"/>
          <a:ext cx="1006124" cy="100612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4036768" y="4405865"/>
        <a:ext cx="711438" cy="711438"/>
      </dsp:txXfrm>
    </dsp:sp>
    <dsp:sp modelId="{A0B7EB92-DF16-476D-BB87-6C0D26E26F61}">
      <dsp:nvSpPr>
        <dsp:cNvPr id="0" name=""/>
        <dsp:cNvSpPr/>
      </dsp:nvSpPr>
      <dsp:spPr>
        <a:xfrm rot="7579087">
          <a:off x="3464413" y="3537807"/>
          <a:ext cx="25546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525428" y="3592451"/>
        <a:ext cx="178824" cy="256562"/>
      </dsp:txXfrm>
    </dsp:sp>
    <dsp:sp modelId="{69EA0517-EDCB-4CEB-899F-D56DCF7B4404}">
      <dsp:nvSpPr>
        <dsp:cNvPr id="0" name=""/>
        <dsp:cNvSpPr/>
      </dsp:nvSpPr>
      <dsp:spPr>
        <a:xfrm>
          <a:off x="2644114" y="3853896"/>
          <a:ext cx="1006124" cy="1006124"/>
        </a:xfrm>
        <a:prstGeom prst="ellipse">
          <a:avLst/>
        </a:prstGeom>
        <a:gradFill rotWithShape="0">
          <a:gsLst>
            <a:gs pos="0">
              <a:schemeClr val="accent4">
                <a:lumMod val="75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791457" y="4001239"/>
        <a:ext cx="711438" cy="711438"/>
      </dsp:txXfrm>
    </dsp:sp>
    <dsp:sp modelId="{7A035AEB-3A20-4DC3-9A60-032AB2743B03}">
      <dsp:nvSpPr>
        <dsp:cNvPr id="0" name=""/>
        <dsp:cNvSpPr/>
      </dsp:nvSpPr>
      <dsp:spPr>
        <a:xfrm rot="9814743">
          <a:off x="2968727" y="2872543"/>
          <a:ext cx="25147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042630" y="2947400"/>
        <a:ext cx="176031" cy="256562"/>
      </dsp:txXfrm>
    </dsp:sp>
    <dsp:sp modelId="{83F11675-07D9-406F-853D-13FD28BBB805}">
      <dsp:nvSpPr>
        <dsp:cNvPr id="0" name=""/>
        <dsp:cNvSpPr/>
      </dsp:nvSpPr>
      <dsp:spPr>
        <a:xfrm>
          <a:off x="1874469" y="2794572"/>
          <a:ext cx="1006124" cy="100612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021812" y="2941915"/>
        <a:ext cx="711438" cy="711438"/>
      </dsp:txXfrm>
    </dsp:sp>
    <dsp:sp modelId="{DF27FC25-052B-426A-9E06-117E992234F6}">
      <dsp:nvSpPr>
        <dsp:cNvPr id="0" name=""/>
        <dsp:cNvSpPr/>
      </dsp:nvSpPr>
      <dsp:spPr>
        <a:xfrm rot="12011539">
          <a:off x="2963662" y="2040879"/>
          <a:ext cx="276682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044116" y="2140725"/>
        <a:ext cx="193677" cy="256562"/>
      </dsp:txXfrm>
    </dsp:sp>
    <dsp:sp modelId="{EDA34655-9131-4731-957F-5382F53A0660}">
      <dsp:nvSpPr>
        <dsp:cNvPr id="0" name=""/>
        <dsp:cNvSpPr/>
      </dsp:nvSpPr>
      <dsp:spPr>
        <a:xfrm>
          <a:off x="1874469" y="1485175"/>
          <a:ext cx="1006124" cy="100612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021812" y="1632518"/>
        <a:ext cx="711438" cy="711438"/>
      </dsp:txXfrm>
    </dsp:sp>
    <dsp:sp modelId="{553B84E4-4A31-43DB-B3BF-8E8EF2B79F2D}">
      <dsp:nvSpPr>
        <dsp:cNvPr id="0" name=""/>
        <dsp:cNvSpPr/>
      </dsp:nvSpPr>
      <dsp:spPr>
        <a:xfrm rot="14157341">
          <a:off x="3442842" y="1388829"/>
          <a:ext cx="319042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517490" y="1514003"/>
        <a:ext cx="223329" cy="256562"/>
      </dsp:txXfrm>
    </dsp:sp>
    <dsp:sp modelId="{E0AC84DD-2093-416F-85DE-E547FE520660}">
      <dsp:nvSpPr>
        <dsp:cNvPr id="0" name=""/>
        <dsp:cNvSpPr/>
      </dsp:nvSpPr>
      <dsp:spPr>
        <a:xfrm>
          <a:off x="2644114" y="425850"/>
          <a:ext cx="1006124" cy="100612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791457" y="573193"/>
        <a:ext cx="711438" cy="711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0.61207</cdr:x>
      <cdr:y>0.86667</cdr:y>
    </cdr:from>
    <cdr:to>
      <cdr:x>0.72414</cdr:x>
      <cdr:y>0.93333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H="1" flipV="1">
          <a:off x="5410200" y="4953001"/>
          <a:ext cx="990600" cy="3810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1" tIns="46125" rIns="92251" bIns="46125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5983" y="1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1" tIns="46125" rIns="92251" bIns="461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77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42282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1" tIns="46125" rIns="92251" bIns="46125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77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5983" y="9442282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1" tIns="46125" rIns="92251" bIns="461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0DFA1A9-1665-4826-B1BD-6CECD4935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530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1" tIns="46125" rIns="92251" bIns="46125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983" y="1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1" tIns="46125" rIns="92251" bIns="461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6125"/>
            <a:ext cx="4967287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4" y="4722740"/>
            <a:ext cx="5447666" cy="447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1" tIns="46125" rIns="92251" bIns="46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2282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1" tIns="46125" rIns="92251" bIns="46125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983" y="9442282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1" tIns="46125" rIns="92251" bIns="461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398EBB1-678B-4134-BE85-1209C725D2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4218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695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391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87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8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4789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48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06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663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758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455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2338" y="746125"/>
            <a:ext cx="4967287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6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rgbClr val="000000"/>
              </a:solidFill>
            </a:endParaRPr>
          </a:p>
          <a:p>
            <a:pPr defTabSz="9226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FDA80-6011-426C-92F2-DBE49EC6006A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279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852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2338" y="746125"/>
            <a:ext cx="4967287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617">
              <a:defRPr/>
            </a:pPr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FDA80-6011-426C-92F2-DBE49EC6006A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682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4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623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990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394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154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3227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516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957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177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018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9926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246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1930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30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48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23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20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7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8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5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188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901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1/16/2023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84431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1/16/2023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09968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1/16/2023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850746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1/16/2023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84616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1/16/2023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37113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1/16/2023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91500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760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647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3C15B-2F54-4582-97BB-5FE2F8AC49E3}" type="datetimeFigureOut">
              <a:rPr lang="ru-RU"/>
              <a:pPr>
                <a:defRPr/>
              </a:pPr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117EA-9423-4926-83C9-50BA9A133C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105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1/16/2023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63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  <p:sldLayoutId id="2147484332" r:id="rId12"/>
    <p:sldLayoutId id="2147484333" r:id="rId13"/>
    <p:sldLayoutId id="2147484334" r:id="rId14"/>
    <p:sldLayoutId id="2147484335" r:id="rId15"/>
    <p:sldLayoutId id="2147484336" r:id="rId16"/>
    <p:sldLayoutId id="2147484337" r:id="rId17"/>
    <p:sldLayoutId id="2147484338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0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gif"/><Relationship Id="rId4" Type="http://schemas.openxmlformats.org/officeDocument/2006/relationships/image" Target="../media/image11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.gif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5.gi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28.png"/><Relationship Id="rId17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7.png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31.jpeg"/><Relationship Id="rId10" Type="http://schemas.openxmlformats.org/officeDocument/2006/relationships/image" Target="../media/image26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25.png"/><Relationship Id="rId1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gif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mailto:dobrinka@fin.lipetsk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323528" y="5229200"/>
            <a:ext cx="840263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к проекту решения </a:t>
            </a:r>
            <a:r>
              <a:rPr lang="ru-RU" sz="2800" b="1" i="1" dirty="0" err="1">
                <a:solidFill>
                  <a:srgbClr val="C00000"/>
                </a:solidFill>
              </a:rPr>
              <a:t>Добринского</a:t>
            </a:r>
            <a:r>
              <a:rPr lang="ru-RU" sz="2800" b="1" i="1" dirty="0">
                <a:solidFill>
                  <a:srgbClr val="C00000"/>
                </a:solidFill>
              </a:rPr>
              <a:t> районного Совета депутатов  «О районном бюджете на </a:t>
            </a:r>
            <a:r>
              <a:rPr lang="ru-RU" sz="2800" b="1" i="1" dirty="0" smtClean="0">
                <a:solidFill>
                  <a:srgbClr val="C00000"/>
                </a:solidFill>
              </a:rPr>
              <a:t>2023 </a:t>
            </a:r>
            <a:r>
              <a:rPr lang="ru-RU" sz="2800" b="1" i="1" dirty="0">
                <a:solidFill>
                  <a:srgbClr val="C00000"/>
                </a:solidFill>
              </a:rPr>
              <a:t>год и на плановый период </a:t>
            </a:r>
            <a:r>
              <a:rPr lang="ru-RU" sz="2800" b="1" i="1" dirty="0" smtClean="0">
                <a:solidFill>
                  <a:srgbClr val="C00000"/>
                </a:solidFill>
              </a:rPr>
              <a:t>2024 </a:t>
            </a:r>
            <a:r>
              <a:rPr lang="ru-RU" sz="2800" b="1" i="1" dirty="0">
                <a:solidFill>
                  <a:srgbClr val="C00000"/>
                </a:solidFill>
              </a:rPr>
              <a:t>и </a:t>
            </a:r>
            <a:r>
              <a:rPr lang="ru-RU" sz="2800" b="1" i="1" dirty="0" smtClean="0">
                <a:solidFill>
                  <a:srgbClr val="C00000"/>
                </a:solidFill>
              </a:rPr>
              <a:t>2025 </a:t>
            </a:r>
            <a:r>
              <a:rPr lang="ru-RU" sz="2800" b="1" i="1" dirty="0">
                <a:solidFill>
                  <a:srgbClr val="C00000"/>
                </a:solidFill>
              </a:rPr>
              <a:t>годов»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692696"/>
            <a:ext cx="7017865" cy="4673898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472" y="19951"/>
            <a:ext cx="479528" cy="625593"/>
          </a:xfrm>
          <a:prstGeom prst="rect">
            <a:avLst/>
          </a:prstGeom>
        </p:spPr>
      </p:pic>
      <p:sp>
        <p:nvSpPr>
          <p:cNvPr id="6" name="圆角矩形 8"/>
          <p:cNvSpPr/>
          <p:nvPr/>
        </p:nvSpPr>
        <p:spPr>
          <a:xfrm>
            <a:off x="428596" y="857232"/>
            <a:ext cx="8501122" cy="57150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圆角矩形 9"/>
          <p:cNvSpPr/>
          <p:nvPr/>
        </p:nvSpPr>
        <p:spPr>
          <a:xfrm>
            <a:off x="428596" y="1500174"/>
            <a:ext cx="8501122" cy="5000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бюджета - денежные средства поступающие в бюджет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圆角矩形 10"/>
          <p:cNvSpPr/>
          <p:nvPr/>
        </p:nvSpPr>
        <p:spPr>
          <a:xfrm>
            <a:off x="428596" y="2071678"/>
            <a:ext cx="8501122" cy="50006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 - денежные средства, выплачиваемые из бюджета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圆角矩形 11"/>
          <p:cNvSpPr/>
          <p:nvPr/>
        </p:nvSpPr>
        <p:spPr>
          <a:xfrm>
            <a:off x="428596" y="2643182"/>
            <a:ext cx="8501122" cy="5715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Бюджетная система -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圆角矩形 10"/>
          <p:cNvSpPr/>
          <p:nvPr/>
        </p:nvSpPr>
        <p:spPr>
          <a:xfrm>
            <a:off x="428596" y="3357562"/>
            <a:ext cx="8501122" cy="57150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- средства, предоставляемые одним бюджетом бюджетной системы другому бюджету бюджетной системы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28596" y="4071942"/>
            <a:ext cx="8501122" cy="5715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- свод бюджетов бюджетной системы на соответствующей территории (без учета межбюджетных трансфертов между этими бюджетами)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圆角矩形 10"/>
          <p:cNvSpPr/>
          <p:nvPr/>
        </p:nvSpPr>
        <p:spPr>
          <a:xfrm>
            <a:off x="428596" y="4714884"/>
            <a:ext cx="8501122" cy="3571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Дефицит бюджета - превышение расходов бюджета над его доходами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圆角矩形 10"/>
          <p:cNvSpPr/>
          <p:nvPr/>
        </p:nvSpPr>
        <p:spPr>
          <a:xfrm>
            <a:off x="428596" y="5143512"/>
            <a:ext cx="8429684" cy="4286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Профицит бюджета - превышение доходов бюджета над его расходами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圆角矩形 10"/>
          <p:cNvSpPr/>
          <p:nvPr/>
        </p:nvSpPr>
        <p:spPr>
          <a:xfrm>
            <a:off x="428596" y="5643578"/>
            <a:ext cx="8429684" cy="102578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Бюджетный процесс – регламентируемая законодательством деятельность органов исполнительной власти,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Багетная рамка 14"/>
          <p:cNvSpPr/>
          <p:nvPr/>
        </p:nvSpPr>
        <p:spPr>
          <a:xfrm>
            <a:off x="1475656" y="19951"/>
            <a:ext cx="6708813" cy="694405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1600" spc="600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839" y="8148"/>
            <a:ext cx="491987" cy="64184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31640" y="964517"/>
            <a:ext cx="7056784" cy="4801314"/>
          </a:xfrm>
          <a:prstGeom prst="rect">
            <a:avLst/>
          </a:prstGeom>
          <a:solidFill>
            <a:schemeClr val="accent2">
              <a:lumMod val="20000"/>
              <a:lumOff val="80000"/>
              <a:alpha val="72000"/>
            </a:schemeClr>
          </a:solidFill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«Бюджет для граждан» – аналитический документ, разрабатываемый в целях предоставления гражданам актуальной информации о проекте</a:t>
            </a:r>
            <a:r>
              <a:rPr lang="en-US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бюджета </a:t>
            </a:r>
            <a:r>
              <a:rPr lang="ru-RU" b="1" i="1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муниципального района в формате, доступном для широкого круга пользователей. В представленной информации отражены положения проекта бюджета муниципального района на предстоящие три года: </a:t>
            </a:r>
            <a:r>
              <a:rPr lang="ru-RU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2023 </a:t>
            </a:r>
            <a:r>
              <a:rPr lang="ru-RU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год и </a:t>
            </a:r>
            <a:r>
              <a:rPr lang="ru-RU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2024-20</a:t>
            </a:r>
            <a:r>
              <a:rPr lang="en-US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</a:t>
            </a:r>
            <a:r>
              <a:rPr lang="ru-RU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5 </a:t>
            </a:r>
            <a:r>
              <a:rPr lang="ru-RU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годы. </a:t>
            </a:r>
          </a:p>
          <a:p>
            <a:pPr algn="just">
              <a:buFontTx/>
              <a:buNone/>
            </a:pPr>
            <a:endParaRPr lang="en-US" altLang="zh-CN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                 </a:t>
            </a:r>
            <a:r>
              <a:rPr lang="ru-RU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«Бюджет для граждан» нацелен на получение обратной связи от граждан по интересующим их вопросам</a:t>
            </a:r>
            <a:r>
              <a:rPr lang="ru-RU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endParaRPr lang="ru-RU" b="1" i="1" dirty="0" smtClean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Каждый житель </a:t>
            </a:r>
            <a:r>
              <a:rPr lang="ru-RU" b="1" i="1" dirty="0" err="1">
                <a:solidFill>
                  <a:srgbClr val="C00000"/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 муниципального района является участником формирования бюджета с одной стороны, как налогоплательщик, наполняя доходы бюджета, с другой — он получает часть расходов как потребитель общественных услуг. </a:t>
            </a:r>
          </a:p>
          <a:p>
            <a:pPr algn="just">
              <a:buNone/>
            </a:pPr>
            <a:endParaRPr lang="ru-RU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42" name="Рисунок 41" descr="3d-chelovechek-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7696" y="5131920"/>
            <a:ext cx="2736304" cy="1726080"/>
          </a:xfrm>
          <a:prstGeom prst="rect">
            <a:avLst/>
          </a:prstGeom>
          <a:solidFill>
            <a:schemeClr val="accent2">
              <a:lumMod val="60000"/>
              <a:lumOff val="40000"/>
              <a:alpha val="67000"/>
            </a:schemeClr>
          </a:solidFill>
        </p:spPr>
      </p:pic>
      <p:sp>
        <p:nvSpPr>
          <p:cNvPr id="6" name="Багетная рамка 5"/>
          <p:cNvSpPr/>
          <p:nvPr/>
        </p:nvSpPr>
        <p:spPr>
          <a:xfrm>
            <a:off x="1819151" y="8148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</a:rPr>
              <a:t>ЧТО ТАКОЕ «БЮДЖЕТ ДЛЯ ГРАЖДАН»?</a:t>
            </a:r>
            <a:endParaRPr lang="ru-RU" alt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Выгнутая вниз стрелка 60"/>
          <p:cNvSpPr/>
          <p:nvPr/>
        </p:nvSpPr>
        <p:spPr>
          <a:xfrm rot="10800000">
            <a:off x="3275856" y="2425513"/>
            <a:ext cx="5760640" cy="715454"/>
          </a:xfrm>
          <a:prstGeom prst="curvedUpArrow">
            <a:avLst>
              <a:gd name="adj1" fmla="val 35040"/>
              <a:gd name="adj2" fmla="val 50000"/>
              <a:gd name="adj3" fmla="val 148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51520" y="5733256"/>
            <a:ext cx="8712968" cy="923330"/>
          </a:xfrm>
          <a:prstGeom prst="rect">
            <a:avLst/>
          </a:prstGeom>
          <a:solidFill>
            <a:srgbClr val="FDFDC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gradFill flip="none" rotWithShape="1">
                  <a:gsLst>
                    <a:gs pos="0">
                      <a:schemeClr val="accent3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3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lumMod val="75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—</a:t>
            </a:r>
          </a:p>
          <a:p>
            <a:pPr algn="ctr"/>
            <a:r>
              <a:rPr lang="ru-RU" b="1" i="1" dirty="0" smtClean="0">
                <a:gradFill flip="none" rotWithShape="1">
                  <a:gsLst>
                    <a:gs pos="0">
                      <a:schemeClr val="accent3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3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lumMod val="75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 основополагающее требование, предъявляемое к органам, составляющим и утверждающим бюджет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683568" y="980728"/>
            <a:ext cx="7992888" cy="4179168"/>
            <a:chOff x="827584" y="1916832"/>
            <a:chExt cx="7416824" cy="4179168"/>
          </a:xfrm>
        </p:grpSpPr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827584" y="2368550"/>
              <a:ext cx="2479179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AutoShape 5"/>
            <p:cNvSpPr>
              <a:spLocks noChangeArrowheads="1"/>
            </p:cNvSpPr>
            <p:nvPr/>
          </p:nvSpPr>
          <p:spPr bwMode="gray">
            <a:xfrm>
              <a:off x="899592" y="2376488"/>
              <a:ext cx="2375421" cy="2803525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899592" y="4440238"/>
              <a:ext cx="2364308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AutoShape 7"/>
            <p:cNvSpPr>
              <a:spLocks noChangeArrowheads="1"/>
            </p:cNvSpPr>
            <p:nvPr/>
          </p:nvSpPr>
          <p:spPr bwMode="gray">
            <a:xfrm>
              <a:off x="899592" y="2398713"/>
              <a:ext cx="2364308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AutoShape 8"/>
            <p:cNvSpPr>
              <a:spLocks noChangeArrowheads="1"/>
            </p:cNvSpPr>
            <p:nvPr/>
          </p:nvSpPr>
          <p:spPr bwMode="gray">
            <a:xfrm>
              <a:off x="1149350" y="5226050"/>
              <a:ext cx="2163763" cy="869950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AutoShape 9"/>
            <p:cNvSpPr>
              <a:spLocks noChangeArrowheads="1"/>
            </p:cNvSpPr>
            <p:nvPr/>
          </p:nvSpPr>
          <p:spPr bwMode="gray">
            <a:xfrm>
              <a:off x="961220" y="5249863"/>
              <a:ext cx="2302679" cy="7731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403648" y="1988840"/>
              <a:ext cx="1297856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sz="2400" dirty="0" smtClean="0">
                  <a:solidFill>
                    <a:srgbClr val="000000"/>
                  </a:solidFill>
                </a:rPr>
                <a:t>Бюджет</a:t>
              </a:r>
              <a:endParaRPr lang="en-US" dirty="0"/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gray">
            <a:xfrm>
              <a:off x="827584" y="2564904"/>
              <a:ext cx="2448272" cy="24006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(от </a:t>
              </a:r>
              <a:r>
                <a:rPr lang="ru-RU" sz="1500" dirty="0" err="1" smtClean="0">
                  <a:latin typeface="Times New Roman" pitchFamily="18" charset="0"/>
                  <a:cs typeface="Times New Roman" pitchFamily="18" charset="0"/>
                </a:rPr>
                <a:t>старонормандского</a:t>
              </a:r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i="1" dirty="0" err="1" smtClean="0">
                  <a:latin typeface="Times New Roman" pitchFamily="18" charset="0"/>
                  <a:cs typeface="Times New Roman" pitchFamily="18" charset="0"/>
                </a:rPr>
                <a:t>bougette</a:t>
              </a:r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 — кошель, сумка, кожаный мешок) —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  </a:r>
              <a:endParaRPr lang="en-US" sz="1500" dirty="0"/>
            </a:p>
          </p:txBody>
        </p:sp>
        <p:sp>
          <p:nvSpPr>
            <p:cNvPr id="20" name="AutoShape 19"/>
            <p:cNvSpPr>
              <a:spLocks noChangeArrowheads="1"/>
            </p:cNvSpPr>
            <p:nvPr/>
          </p:nvSpPr>
          <p:spPr bwMode="gray">
            <a:xfrm>
              <a:off x="3505200" y="2368550"/>
              <a:ext cx="2163763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AutoShape 20"/>
            <p:cNvSpPr>
              <a:spLocks noChangeArrowheads="1"/>
            </p:cNvSpPr>
            <p:nvPr/>
          </p:nvSpPr>
          <p:spPr bwMode="gray">
            <a:xfrm>
              <a:off x="3538538" y="2376488"/>
              <a:ext cx="2098675" cy="2803525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AutoShape 21"/>
            <p:cNvSpPr>
              <a:spLocks noChangeArrowheads="1"/>
            </p:cNvSpPr>
            <p:nvPr/>
          </p:nvSpPr>
          <p:spPr bwMode="gray">
            <a:xfrm>
              <a:off x="3556000" y="4440238"/>
              <a:ext cx="2070100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AutoShape 22"/>
            <p:cNvSpPr>
              <a:spLocks noChangeArrowheads="1"/>
            </p:cNvSpPr>
            <p:nvPr/>
          </p:nvSpPr>
          <p:spPr bwMode="gray">
            <a:xfrm>
              <a:off x="3573464" y="2544531"/>
              <a:ext cx="2070100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AutoShape 30"/>
            <p:cNvSpPr>
              <a:spLocks noChangeArrowheads="1"/>
            </p:cNvSpPr>
            <p:nvPr/>
          </p:nvSpPr>
          <p:spPr bwMode="gray">
            <a:xfrm>
              <a:off x="3508375" y="5226050"/>
              <a:ext cx="2163763" cy="869950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AutoShape 31"/>
            <p:cNvSpPr>
              <a:spLocks noChangeArrowheads="1"/>
            </p:cNvSpPr>
            <p:nvPr/>
          </p:nvSpPr>
          <p:spPr bwMode="gray">
            <a:xfrm>
              <a:off x="3552825" y="5249863"/>
              <a:ext cx="2070100" cy="7731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AutoShape 33"/>
            <p:cNvSpPr>
              <a:spLocks noChangeArrowheads="1"/>
            </p:cNvSpPr>
            <p:nvPr/>
          </p:nvSpPr>
          <p:spPr bwMode="gray">
            <a:xfrm>
              <a:off x="5867400" y="2368550"/>
              <a:ext cx="2163763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AutoShape 34"/>
            <p:cNvSpPr>
              <a:spLocks noChangeArrowheads="1"/>
            </p:cNvSpPr>
            <p:nvPr/>
          </p:nvSpPr>
          <p:spPr bwMode="gray">
            <a:xfrm>
              <a:off x="5900738" y="2376488"/>
              <a:ext cx="2343670" cy="2803525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AutoShape 35"/>
            <p:cNvSpPr>
              <a:spLocks noChangeArrowheads="1"/>
            </p:cNvSpPr>
            <p:nvPr/>
          </p:nvSpPr>
          <p:spPr bwMode="gray">
            <a:xfrm>
              <a:off x="5918200" y="4440238"/>
              <a:ext cx="2254200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AutoShape 36"/>
            <p:cNvSpPr>
              <a:spLocks noChangeArrowheads="1"/>
            </p:cNvSpPr>
            <p:nvPr/>
          </p:nvSpPr>
          <p:spPr bwMode="gray">
            <a:xfrm>
              <a:off x="5918200" y="2398713"/>
              <a:ext cx="2254200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6012160" y="1988840"/>
              <a:ext cx="2016224" cy="642938"/>
              <a:chOff x="1289" y="582"/>
              <a:chExt cx="668" cy="668"/>
            </a:xfrm>
          </p:grpSpPr>
          <p:sp>
            <p:nvSpPr>
              <p:cNvPr id="51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52" name="Oval 39"/>
              <p:cNvSpPr>
                <a:spLocks noChangeArrowheads="1"/>
              </p:cNvSpPr>
              <p:nvPr/>
            </p:nvSpPr>
            <p:spPr bwMode="gray">
              <a:xfrm>
                <a:off x="1298" y="582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53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54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55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37" name="Text Box 43"/>
            <p:cNvSpPr txBox="1">
              <a:spLocks noChangeArrowheads="1"/>
            </p:cNvSpPr>
            <p:nvPr/>
          </p:nvSpPr>
          <p:spPr bwMode="gray">
            <a:xfrm>
              <a:off x="6372200" y="1988840"/>
              <a:ext cx="1296144" cy="6463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accent4"/>
                  </a:solidFill>
                  <a:latin typeface="Times New Roman" pitchFamily="18" charset="0"/>
                  <a:cs typeface="Times New Roman" pitchFamily="18" charset="0"/>
                </a:rPr>
                <a:t>Расходы </a:t>
              </a:r>
            </a:p>
            <a:p>
              <a:pPr algn="ctr"/>
              <a:r>
                <a:rPr lang="ru-RU" b="1" dirty="0" smtClean="0">
                  <a:solidFill>
                    <a:schemeClr val="accent4"/>
                  </a:solidFill>
                  <a:latin typeface="Times New Roman" pitchFamily="18" charset="0"/>
                  <a:cs typeface="Times New Roman" pitchFamily="18" charset="0"/>
                </a:rPr>
                <a:t>бюджета</a:t>
              </a:r>
              <a:endParaRPr lang="en-US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Text Box 44"/>
            <p:cNvSpPr txBox="1">
              <a:spLocks noChangeArrowheads="1"/>
            </p:cNvSpPr>
            <p:nvPr/>
          </p:nvSpPr>
          <p:spPr bwMode="gray">
            <a:xfrm>
              <a:off x="5943600" y="2822575"/>
              <a:ext cx="2228800" cy="24006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выплачиваемые из бюджета денежные средства (социальные выплаты населению, содержание муниципальных учреждений (образование, здравоохранение и другие), капитальное строительство и другие)                                                          </a:t>
              </a:r>
            </a:p>
          </p:txBody>
        </p:sp>
        <p:sp>
          <p:nvSpPr>
            <p:cNvPr id="39" name="AutoShape 45"/>
            <p:cNvSpPr>
              <a:spLocks noChangeArrowheads="1"/>
            </p:cNvSpPr>
            <p:nvPr/>
          </p:nvSpPr>
          <p:spPr bwMode="gray">
            <a:xfrm>
              <a:off x="5861050" y="5226050"/>
              <a:ext cx="2163763" cy="869950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" name="AutoShape 46"/>
            <p:cNvSpPr>
              <a:spLocks noChangeArrowheads="1"/>
            </p:cNvSpPr>
            <p:nvPr/>
          </p:nvSpPr>
          <p:spPr bwMode="gray">
            <a:xfrm>
              <a:off x="5905499" y="5249863"/>
              <a:ext cx="2272090" cy="7731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" name="Oval 38"/>
            <p:cNvSpPr>
              <a:spLocks noChangeArrowheads="1"/>
            </p:cNvSpPr>
            <p:nvPr/>
          </p:nvSpPr>
          <p:spPr bwMode="gray">
            <a:xfrm>
              <a:off x="971600" y="1916832"/>
              <a:ext cx="2160240" cy="64293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2" name="Oval 39"/>
            <p:cNvSpPr>
              <a:spLocks noChangeArrowheads="1"/>
            </p:cNvSpPr>
            <p:nvPr/>
          </p:nvSpPr>
          <p:spPr bwMode="gray">
            <a:xfrm>
              <a:off x="994237" y="1921644"/>
              <a:ext cx="2089094" cy="6227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" name="Oval 40"/>
            <p:cNvSpPr>
              <a:spLocks noChangeArrowheads="1"/>
            </p:cNvSpPr>
            <p:nvPr/>
          </p:nvSpPr>
          <p:spPr bwMode="gray">
            <a:xfrm>
              <a:off x="1020108" y="1925494"/>
              <a:ext cx="2040586" cy="6073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gray">
            <a:xfrm>
              <a:off x="1042746" y="1931269"/>
              <a:ext cx="1940335" cy="56690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5" name="Oval 42"/>
            <p:cNvSpPr>
              <a:spLocks noChangeArrowheads="1"/>
            </p:cNvSpPr>
            <p:nvPr/>
          </p:nvSpPr>
          <p:spPr bwMode="gray">
            <a:xfrm>
              <a:off x="1155932" y="1946669"/>
              <a:ext cx="1723665" cy="46102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6" name="Oval 38"/>
            <p:cNvSpPr>
              <a:spLocks noChangeArrowheads="1"/>
            </p:cNvSpPr>
            <p:nvPr/>
          </p:nvSpPr>
          <p:spPr bwMode="gray">
            <a:xfrm>
              <a:off x="3635896" y="1916832"/>
              <a:ext cx="1872208" cy="64293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7" name="Oval 39"/>
            <p:cNvSpPr>
              <a:spLocks noChangeArrowheads="1"/>
            </p:cNvSpPr>
            <p:nvPr/>
          </p:nvSpPr>
          <p:spPr bwMode="gray">
            <a:xfrm>
              <a:off x="3655515" y="1921644"/>
              <a:ext cx="1810548" cy="6227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8" name="Oval 40"/>
            <p:cNvSpPr>
              <a:spLocks noChangeArrowheads="1"/>
            </p:cNvSpPr>
            <p:nvPr/>
          </p:nvSpPr>
          <p:spPr bwMode="gray">
            <a:xfrm>
              <a:off x="3677937" y="1925494"/>
              <a:ext cx="1768508" cy="6073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" name="Oval 41"/>
            <p:cNvSpPr>
              <a:spLocks noChangeArrowheads="1"/>
            </p:cNvSpPr>
            <p:nvPr/>
          </p:nvSpPr>
          <p:spPr bwMode="gray">
            <a:xfrm>
              <a:off x="3697556" y="1931269"/>
              <a:ext cx="1681624" cy="56690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0" name="Oval 42"/>
            <p:cNvSpPr>
              <a:spLocks noChangeArrowheads="1"/>
            </p:cNvSpPr>
            <p:nvPr/>
          </p:nvSpPr>
          <p:spPr bwMode="gray">
            <a:xfrm>
              <a:off x="3795650" y="1946669"/>
              <a:ext cx="1493843" cy="46102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gray">
            <a:xfrm>
              <a:off x="3549560" y="2789780"/>
              <a:ext cx="2057400" cy="19389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поступающие в бюджет денежные средства (налоги юридических и физических лиц, штрафы, административные платежи и сборы, финансовая помощь)</a:t>
              </a:r>
              <a:endParaRPr lang="en-US" sz="1500" dirty="0"/>
            </a:p>
          </p:txBody>
        </p:sp>
      </p:grpSp>
      <p:sp>
        <p:nvSpPr>
          <p:cNvPr id="60" name="Выгнутая вниз стрелка 59"/>
          <p:cNvSpPr/>
          <p:nvPr/>
        </p:nvSpPr>
        <p:spPr>
          <a:xfrm>
            <a:off x="3347864" y="3212976"/>
            <a:ext cx="5796136" cy="720080"/>
          </a:xfrm>
          <a:prstGeom prst="curvedUpArrow">
            <a:avLst>
              <a:gd name="adj1" fmla="val 35040"/>
              <a:gd name="adj2" fmla="val 50000"/>
              <a:gd name="adj3" fmla="val 148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gray">
          <a:xfrm>
            <a:off x="3923928" y="980728"/>
            <a:ext cx="158417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endParaRPr lang="en-US" b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 Box 43"/>
          <p:cNvSpPr txBox="1">
            <a:spLocks noChangeArrowheads="1"/>
          </p:cNvSpPr>
          <p:nvPr/>
        </p:nvSpPr>
        <p:spPr bwMode="gray">
          <a:xfrm>
            <a:off x="1331640" y="1052736"/>
            <a:ext cx="129614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endParaRPr lang="en-US" b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39552" y="4368254"/>
            <a:ext cx="820891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Если расходная часть бюджета превышает доходную, то бюджет формируется с </a:t>
            </a:r>
            <a:r>
              <a:rPr lang="ru-RU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дефицитом</a:t>
            </a:r>
            <a:endParaRPr lang="ru-RU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Превышение доходов над расходами  образует положительный остаток бюджета </a:t>
            </a:r>
            <a:r>
              <a:rPr lang="ru-RU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469" y="8148"/>
            <a:ext cx="937270" cy="1222761"/>
          </a:xfrm>
          <a:prstGeom prst="rect">
            <a:avLst/>
          </a:prstGeom>
        </p:spPr>
      </p:pic>
      <p:sp>
        <p:nvSpPr>
          <p:cNvPr id="62" name="Багетная рамка 61"/>
          <p:cNvSpPr/>
          <p:nvPr/>
        </p:nvSpPr>
        <p:spPr>
          <a:xfrm>
            <a:off x="1839316" y="17007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бюджет?</a:t>
            </a:r>
            <a:endParaRPr lang="ru-RU" altLang="ru-RU" sz="2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944" y="17007"/>
            <a:ext cx="504056" cy="657591"/>
          </a:xfrm>
          <a:prstGeom prst="rect">
            <a:avLst/>
          </a:prstGeom>
        </p:spPr>
      </p:pic>
      <p:sp>
        <p:nvSpPr>
          <p:cNvPr id="62" name="Багетная рамка 61"/>
          <p:cNvSpPr/>
          <p:nvPr/>
        </p:nvSpPr>
        <p:spPr>
          <a:xfrm>
            <a:off x="1839316" y="17007"/>
            <a:ext cx="6336704" cy="747697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бюджетного процесса</a:t>
            </a:r>
            <a:endParaRPr lang="ru-RU" altLang="ru-RU" sz="2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839317" y="836712"/>
            <a:ext cx="6336703" cy="14401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rgbClr val="07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это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внешней проверке, рассмотрению и утверждению бюджетной отчетности</a:t>
            </a:r>
            <a:r>
              <a:rPr lang="ru-RU" sz="1600" dirty="0">
                <a:solidFill>
                  <a:srgbClr val="07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400" dirty="0"/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5082523" y="3532847"/>
            <a:ext cx="2184593" cy="688064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 Schoolbook"/>
              </a:rPr>
              <a:t>Исполнение бюджета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7584" y="2348880"/>
            <a:ext cx="2184593" cy="863599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Разработка и составление 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проекта</a:t>
            </a:r>
            <a:endParaRPr lang="ru-RU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2925087"/>
            <a:ext cx="2184593" cy="863599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Рассмотрение </a:t>
            </a:r>
          </a:p>
          <a:p>
            <a:pPr algn="ctr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и утверждение бюджета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67131" y="4010531"/>
            <a:ext cx="2188498" cy="1636279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 Schoolbook"/>
              </a:rPr>
              <a:t>Контроль за исполнением бюджета и утверждение отчета об исполнении бюджета</a:t>
            </a:r>
          </a:p>
        </p:txBody>
      </p:sp>
      <p:pic>
        <p:nvPicPr>
          <p:cNvPr id="13" name="Рисунок 12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53136"/>
            <a:ext cx="288032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Скругленный прямоугольник 4"/>
          <p:cNvSpPr/>
          <p:nvPr/>
        </p:nvSpPr>
        <p:spPr>
          <a:xfrm>
            <a:off x="3347864" y="5697254"/>
            <a:ext cx="5400599" cy="10441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231470" tIns="0" rIns="231470" bIns="0" numCol="1" spcCol="1270" anchor="ctr" anchorCtr="0">
            <a:noAutofit/>
          </a:bodyPr>
          <a:lstStyle/>
          <a:p>
            <a:pPr algn="ctr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Ежегодно решением </a:t>
            </a:r>
            <a:r>
              <a:rPr lang="ru-RU" sz="1400" dirty="0" err="1">
                <a:solidFill>
                  <a:schemeClr val="accent6">
                    <a:lumMod val="50000"/>
                  </a:schemeClr>
                </a:solidFill>
              </a:rPr>
              <a:t>Добринского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 районного Совета депутатов Липецкой области утверждается бюджет муниципального образования </a:t>
            </a:r>
            <a:r>
              <a:rPr lang="ru-RU" sz="1400" dirty="0" err="1">
                <a:solidFill>
                  <a:schemeClr val="accent6">
                    <a:lumMod val="50000"/>
                  </a:schemeClr>
                </a:solidFill>
              </a:rPr>
              <a:t>Добринский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 муниципальный район Липецкой области.</a:t>
            </a:r>
          </a:p>
        </p:txBody>
      </p:sp>
      <p:pic>
        <p:nvPicPr>
          <p:cNvPr id="17" name="Рисунок 16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012" y="2224951"/>
            <a:ext cx="1966988" cy="1319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018407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/>
          <p:cNvSpPr txBox="1"/>
          <p:nvPr/>
        </p:nvSpPr>
        <p:spPr>
          <a:xfrm>
            <a:off x="755576" y="1052736"/>
            <a:ext cx="3024336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Помогает формировать доходную часть бюджета (налог на доходы физических лиц)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51520" y="4509120"/>
            <a:ext cx="3960440" cy="20313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Получает социальные гарантии - расходная часть бюджета (образование, здравоохранение, социальные льготы и другие направления социальных гарантий населению)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0" y="1988841"/>
            <a:ext cx="4499992" cy="613589"/>
          </a:xfrm>
          <a:prstGeom prst="downArrow">
            <a:avLst>
              <a:gd name="adj1" fmla="val 71811"/>
              <a:gd name="adj2" fmla="val 62798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НАЛОГОПЛАТЕЛЬЩИК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6" name="Прямая соединительная линия 125"/>
          <p:cNvCxnSpPr/>
          <p:nvPr/>
        </p:nvCxnSpPr>
        <p:spPr>
          <a:xfrm>
            <a:off x="4499992" y="908720"/>
            <a:ext cx="0" cy="5544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0" y="3573016"/>
            <a:ext cx="4427984" cy="867549"/>
          </a:xfrm>
          <a:prstGeom prst="downArrow">
            <a:avLst>
              <a:gd name="adj1" fmla="val 66225"/>
              <a:gd name="adj2" fmla="val 50000"/>
            </a:avLst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ПОЛУЧАТЕЛЬ СОЦИАЛЬНЫХ ГАРАНТИЙ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Овал 127"/>
          <p:cNvSpPr/>
          <p:nvPr/>
        </p:nvSpPr>
        <p:spPr>
          <a:xfrm>
            <a:off x="1043608" y="2636912"/>
            <a:ext cx="2376264" cy="864096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>
              <a:rot lat="0" lon="0" rev="2400000"/>
            </a:lightRig>
          </a:scene3d>
          <a:sp3d>
            <a:bevelT w="311150" h="336550"/>
            <a:bevelB w="412750" h="901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9" name="Рисунок 128" descr="ЖК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5786454"/>
            <a:ext cx="785817" cy="78581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</p:pic>
      <p:pic>
        <p:nvPicPr>
          <p:cNvPr id="130" name="Рисунок 129" descr="образовани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5715016"/>
            <a:ext cx="1094796" cy="82413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</p:pic>
      <p:pic>
        <p:nvPicPr>
          <p:cNvPr id="131" name="Рисунок 130" descr="здра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32" y="5715016"/>
            <a:ext cx="928694" cy="832247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</p:pic>
      <p:sp>
        <p:nvSpPr>
          <p:cNvPr id="132" name="TextBox 131"/>
          <p:cNvSpPr txBox="1"/>
          <p:nvPr/>
        </p:nvSpPr>
        <p:spPr>
          <a:xfrm>
            <a:off x="4932040" y="1124744"/>
            <a:ext cx="3744416" cy="1123712"/>
          </a:xfrm>
          <a:prstGeom prst="wedgeRoundRectCallout">
            <a:avLst>
              <a:gd name="adj1" fmla="val -46244"/>
              <a:gd name="adj2" fmla="val 102994"/>
              <a:gd name="adj3" fmla="val 16667"/>
            </a:avLst>
          </a:prstGeom>
          <a:gradFill flip="none" rotWithShape="1">
            <a:gsLst>
              <a:gs pos="0">
                <a:schemeClr val="bg2">
                  <a:lumMod val="25000"/>
                  <a:shade val="30000"/>
                  <a:satMod val="115000"/>
                </a:schemeClr>
              </a:gs>
              <a:gs pos="50000">
                <a:schemeClr val="bg2">
                  <a:lumMod val="25000"/>
                  <a:shade val="67500"/>
                  <a:satMod val="115000"/>
                </a:schemeClr>
              </a:gs>
              <a:gs pos="100000">
                <a:schemeClr val="bg2">
                  <a:lumMod val="2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Возможности влияния гражданина на состав бюджета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4" name="Схема 133"/>
          <p:cNvGraphicFramePr/>
          <p:nvPr>
            <p:extLst>
              <p:ext uri="{D42A27DB-BD31-4B8C-83A1-F6EECF244321}">
                <p14:modId xmlns:p14="http://schemas.microsoft.com/office/powerpoint/2010/main" val="4267571679"/>
              </p:ext>
            </p:extLst>
          </p:nvPr>
        </p:nvGraphicFramePr>
        <p:xfrm>
          <a:off x="4788024" y="2636912"/>
          <a:ext cx="403244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406" y="8148"/>
            <a:ext cx="496594" cy="647855"/>
          </a:xfrm>
          <a:prstGeom prst="rect">
            <a:avLst/>
          </a:prstGeom>
        </p:spPr>
      </p:pic>
      <p:sp>
        <p:nvSpPr>
          <p:cNvPr id="19" name="Багетная рамка 18"/>
          <p:cNvSpPr/>
          <p:nvPr/>
        </p:nvSpPr>
        <p:spPr>
          <a:xfrm>
            <a:off x="1691680" y="8148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Гражданин, его участие в бюджетном процессе</a:t>
            </a:r>
            <a:endParaRPr lang="ru-RU" alt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1077914" y="1090624"/>
            <a:ext cx="741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12908732"/>
              </p:ext>
            </p:extLst>
          </p:nvPr>
        </p:nvGraphicFramePr>
        <p:xfrm>
          <a:off x="626525" y="1214422"/>
          <a:ext cx="8286808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624" y="33128"/>
            <a:ext cx="439418" cy="573264"/>
          </a:xfrm>
          <a:prstGeom prst="rect">
            <a:avLst/>
          </a:prstGeom>
        </p:spPr>
      </p:pic>
      <p:pic>
        <p:nvPicPr>
          <p:cNvPr id="9" name="Рисунок 8" descr="images.t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400127" y="4764521"/>
            <a:ext cx="2159000" cy="2159000"/>
          </a:xfrm>
          <a:prstGeom prst="rect">
            <a:avLst/>
          </a:prstGeom>
        </p:spPr>
      </p:pic>
      <p:pic>
        <p:nvPicPr>
          <p:cNvPr id="10" name="Рисунок 9" descr="images.t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0434" y="4895039"/>
            <a:ext cx="2159000" cy="2159000"/>
          </a:xfrm>
          <a:prstGeom prst="rect">
            <a:avLst/>
          </a:prstGeom>
        </p:spPr>
      </p:pic>
      <p:pic>
        <p:nvPicPr>
          <p:cNvPr id="11" name="Рисунок 10" descr="images.t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24819" y="4733606"/>
            <a:ext cx="2159000" cy="2159000"/>
          </a:xfrm>
          <a:prstGeom prst="rect">
            <a:avLst/>
          </a:prstGeom>
        </p:spPr>
      </p:pic>
      <p:pic>
        <p:nvPicPr>
          <p:cNvPr id="13" name="Рисунок 12" descr="images.t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33815" y="4941788"/>
            <a:ext cx="2159000" cy="2159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7583" y="6021288"/>
            <a:ext cx="12603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cs typeface="Times New Roman" pitchFamily="18" charset="0"/>
              </a:rPr>
              <a:t>Налог на </a:t>
            </a:r>
          </a:p>
          <a:p>
            <a:pPr algn="ctr"/>
            <a:r>
              <a:rPr lang="ru-RU" sz="1200" b="1" dirty="0" smtClean="0">
                <a:cs typeface="Times New Roman" pitchFamily="18" charset="0"/>
              </a:rPr>
              <a:t>доходы </a:t>
            </a:r>
            <a:endParaRPr lang="ru-RU" sz="1200" b="1" dirty="0">
              <a:cs typeface="Times New Roman" pitchFamily="18" charset="0"/>
            </a:endParaRPr>
          </a:p>
          <a:p>
            <a:pPr algn="ctr"/>
            <a:r>
              <a:rPr lang="ru-RU" sz="1200" b="1" dirty="0">
                <a:cs typeface="Times New Roman" pitchFamily="18" charset="0"/>
              </a:rPr>
              <a:t>физических </a:t>
            </a:r>
          </a:p>
          <a:p>
            <a:pPr algn="ctr"/>
            <a:r>
              <a:rPr lang="ru-RU" sz="1200" b="1" dirty="0">
                <a:cs typeface="Times New Roman" pitchFamily="18" charset="0"/>
              </a:rPr>
              <a:t>лиц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04706" y="5844021"/>
            <a:ext cx="989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cs typeface="Times New Roman" pitchFamily="18" charset="0"/>
              </a:rPr>
              <a:t>Земельный налог</a:t>
            </a:r>
            <a:endParaRPr lang="ru-RU" sz="1200" b="1" dirty="0"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4550" y="5947666"/>
            <a:ext cx="1029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cs typeface="Times New Roman" pitchFamily="18" charset="0"/>
              </a:rPr>
              <a:t>Налоги на совокупный доход</a:t>
            </a:r>
            <a:endParaRPr lang="ru-RU" sz="1200" b="1" dirty="0"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66090" y="6264608"/>
            <a:ext cx="812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и другие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Багетная рамка 17"/>
          <p:cNvSpPr/>
          <p:nvPr/>
        </p:nvSpPr>
        <p:spPr>
          <a:xfrm>
            <a:off x="1804706" y="33128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alt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021" y="13694"/>
            <a:ext cx="419979" cy="547904"/>
          </a:xfrm>
          <a:prstGeom prst="rect">
            <a:avLst/>
          </a:prstGeom>
        </p:spPr>
      </p:pic>
      <p:sp>
        <p:nvSpPr>
          <p:cNvPr id="12" name="Багетная рамка 11"/>
          <p:cNvSpPr/>
          <p:nvPr/>
        </p:nvSpPr>
        <p:spPr>
          <a:xfrm>
            <a:off x="1799097" y="13694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БЮДЖЕТА ДОБРИНСКОГО РАЙОНА НА 2023 год и  ПЛАНОВЫЙ ПЕРИОД 2024-2025гг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7230" y="1294957"/>
            <a:ext cx="6248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/>
              <a:t>Тыс.руб</a:t>
            </a:r>
            <a:r>
              <a:rPr lang="ru-RU" sz="900" dirty="0"/>
              <a:t>.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954833"/>
              </p:ext>
            </p:extLst>
          </p:nvPr>
        </p:nvGraphicFramePr>
        <p:xfrm>
          <a:off x="2549929" y="1520190"/>
          <a:ext cx="6471459" cy="4331292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617865">
                  <a:extLst>
                    <a:ext uri="{9D8B030D-6E8A-4147-A177-3AD203B41FA5}">
                      <a16:colId xmlns:a16="http://schemas.microsoft.com/office/drawing/2014/main" val="878478226"/>
                    </a:ext>
                  </a:extLst>
                </a:gridCol>
                <a:gridCol w="1617865">
                  <a:extLst>
                    <a:ext uri="{9D8B030D-6E8A-4147-A177-3AD203B41FA5}">
                      <a16:colId xmlns:a16="http://schemas.microsoft.com/office/drawing/2014/main" val="3645884079"/>
                    </a:ext>
                  </a:extLst>
                </a:gridCol>
                <a:gridCol w="1589809">
                  <a:extLst>
                    <a:ext uri="{9D8B030D-6E8A-4147-A177-3AD203B41FA5}">
                      <a16:colId xmlns:a16="http://schemas.microsoft.com/office/drawing/2014/main" val="11809322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9328581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2023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2024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2025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55895018"/>
                  </a:ext>
                </a:extLst>
              </a:tr>
              <a:tr h="129898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Доходы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974  971,9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986</a:t>
                      </a:r>
                      <a:r>
                        <a:rPr lang="ru-RU" sz="2400" baseline="0" dirty="0"/>
                        <a:t> 902,0</a:t>
                      </a:r>
                      <a:endParaRPr lang="ru-RU" sz="2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1 031 196,0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34761244"/>
                  </a:ext>
                </a:extLst>
              </a:tr>
              <a:tr h="129898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Расходы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1 085 038,4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986</a:t>
                      </a:r>
                      <a:r>
                        <a:rPr lang="ru-RU" sz="2400" baseline="0" dirty="0"/>
                        <a:t> </a:t>
                      </a:r>
                      <a:r>
                        <a:rPr lang="ru-RU" sz="2400" baseline="0" dirty="0" smtClean="0"/>
                        <a:t>902,0</a:t>
                      </a:r>
                      <a:endParaRPr lang="ru-RU" sz="2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1 031 </a:t>
                      </a:r>
                      <a:r>
                        <a:rPr lang="ru-RU" sz="2400" dirty="0" smtClean="0"/>
                        <a:t>196,0</a:t>
                      </a:r>
                      <a:endParaRPr lang="ru-RU" sz="2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797293270"/>
                  </a:ext>
                </a:extLst>
              </a:tr>
              <a:tr h="129898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Дефицит/ Профицит (+/-)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-110 066,</a:t>
                      </a:r>
                      <a:r>
                        <a:rPr lang="en-US" sz="2400" dirty="0"/>
                        <a:t>5</a:t>
                      </a:r>
                      <a:endParaRPr lang="ru-RU" sz="2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45591828"/>
                  </a:ext>
                </a:extLst>
              </a:tr>
            </a:tbl>
          </a:graphicData>
        </a:graphic>
      </p:graphicFrame>
      <p:pic>
        <p:nvPicPr>
          <p:cNvPr id="16" name="Рисунок 15" descr="1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81" y="2027989"/>
            <a:ext cx="2292195" cy="1871720"/>
          </a:xfrm>
          <a:prstGeom prst="rect">
            <a:avLst/>
          </a:prstGeom>
        </p:spPr>
      </p:pic>
      <p:pic>
        <p:nvPicPr>
          <p:cNvPr id="17" name="Рисунок 16" descr="1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9858" y="3831673"/>
            <a:ext cx="2150918" cy="201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3381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017738"/>
              </p:ext>
            </p:extLst>
          </p:nvPr>
        </p:nvGraphicFramePr>
        <p:xfrm>
          <a:off x="0" y="970682"/>
          <a:ext cx="9144000" cy="5834565"/>
        </p:xfrm>
        <a:graphic>
          <a:graphicData uri="http://schemas.openxmlformats.org/drawingml/2006/table">
            <a:tbl>
              <a:tblPr bandRow="1">
                <a:tableStyleId>{35758FB7-9AC5-4552-8A53-C91805E547FA}</a:tableStyleId>
              </a:tblPr>
              <a:tblGrid>
                <a:gridCol w="5466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2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2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593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3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7312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1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 всего, в том числе: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283 527,8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296 043,6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309 893,7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1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211 743,6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220 749,2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230 340,0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5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РФ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54 544,8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57 524,9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61 254,3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1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330 0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12 270,0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58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5 909,4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5 969,4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6 029,4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977074"/>
                  </a:ext>
                </a:extLst>
              </a:tr>
              <a:tr h="32258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 всего, в том числе: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144 073,0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143 064,0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143 026,0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3097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141 350,0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141 350,0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141 350,0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6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562 0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562,0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655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53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383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547 371,1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547 794,5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578 276,3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039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974</a:t>
                      </a:r>
                      <a:r>
                        <a:rPr lang="ru-RU" sz="1400" b="1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971,9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986 902,0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1 031 196,0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588" y="0"/>
            <a:ext cx="491987" cy="641845"/>
          </a:xfrm>
          <a:prstGeom prst="rect">
            <a:avLst/>
          </a:prstGeom>
        </p:spPr>
      </p:pic>
      <p:sp>
        <p:nvSpPr>
          <p:cNvPr id="5" name="Багетная рамка 4"/>
          <p:cNvSpPr/>
          <p:nvPr/>
        </p:nvSpPr>
        <p:spPr>
          <a:xfrm>
            <a:off x="1835696" y="15385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16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на 2023 год и плановый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2024-2025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</a:t>
            </a:r>
            <a:r>
              <a:rPr lang="ru-RU" sz="16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433" y="10391"/>
            <a:ext cx="474667" cy="619250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862303" y="61960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доходов бюджета </a:t>
            </a:r>
            <a:r>
              <a:rPr lang="ru-RU" sz="16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района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2023 год и плановый период 2024-2025гг.</a:t>
            </a:r>
            <a:endParaRPr lang="ru-RU" sz="16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908872546"/>
              </p:ext>
            </p:extLst>
          </p:nvPr>
        </p:nvGraphicFramePr>
        <p:xfrm>
          <a:off x="0" y="995628"/>
          <a:ext cx="9143100" cy="5862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8147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Шестиугольник 9"/>
          <p:cNvSpPr/>
          <p:nvPr/>
        </p:nvSpPr>
        <p:spPr>
          <a:xfrm rot="1906547">
            <a:off x="3199550" y="2752560"/>
            <a:ext cx="2672890" cy="2248626"/>
          </a:xfrm>
          <a:prstGeom prst="hexagon">
            <a:avLst>
              <a:gd name="adj" fmla="val 31545"/>
              <a:gd name="vf" fmla="val 115470"/>
            </a:avLst>
          </a:prstGeom>
          <a:solidFill>
            <a:srgbClr val="C8F4F1">
              <a:alpha val="7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естиугольник 10"/>
          <p:cNvSpPr/>
          <p:nvPr/>
        </p:nvSpPr>
        <p:spPr>
          <a:xfrm rot="1906547">
            <a:off x="6347533" y="2721013"/>
            <a:ext cx="2672890" cy="2248626"/>
          </a:xfrm>
          <a:prstGeom prst="hexagon">
            <a:avLst>
              <a:gd name="adj" fmla="val 31545"/>
              <a:gd name="vf" fmla="val 115470"/>
            </a:avLst>
          </a:prstGeom>
          <a:solidFill>
            <a:srgbClr val="C8F4F1">
              <a:alpha val="7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04" y="29096"/>
            <a:ext cx="468635" cy="611381"/>
          </a:xfrm>
          <a:prstGeom prst="rect">
            <a:avLst/>
          </a:prstGeom>
        </p:spPr>
      </p:pic>
      <p:sp>
        <p:nvSpPr>
          <p:cNvPr id="2" name="Шестиугольник 1"/>
          <p:cNvSpPr/>
          <p:nvPr/>
        </p:nvSpPr>
        <p:spPr>
          <a:xfrm rot="1906547">
            <a:off x="67203" y="2700732"/>
            <a:ext cx="2672890" cy="2248626"/>
          </a:xfrm>
          <a:prstGeom prst="hexagon">
            <a:avLst>
              <a:gd name="adj" fmla="val 31545"/>
              <a:gd name="vf" fmla="val 115470"/>
            </a:avLst>
          </a:prstGeom>
          <a:solidFill>
            <a:srgbClr val="C8F4F1">
              <a:alpha val="7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899592" y="5445224"/>
            <a:ext cx="7753512" cy="1296144"/>
          </a:xfrm>
          <a:prstGeom prst="rect">
            <a:avLst/>
          </a:prstGeom>
          <a:solidFill>
            <a:schemeClr val="accent4">
              <a:lumMod val="20000"/>
              <a:lumOff val="80000"/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Aft>
                <a:spcPts val="0"/>
              </a:spcAft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Межбюджетные трансферты – основной вид безвозмездных перечислений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. </a:t>
            </a:r>
            <a:endParaRPr lang="ru-RU" b="1" dirty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  <a:p>
            <a:pPr algn="ctr" fontAlgn="auto">
              <a:lnSpc>
                <a:spcPts val="24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Это денежные средства, перечисляемые из одного бюджета бюджетной системы Российской Федерации другому.</a:t>
            </a:r>
            <a:endParaRPr lang="ru-RU" b="1" dirty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6" name="Багетная рамка 15"/>
          <p:cNvSpPr/>
          <p:nvPr/>
        </p:nvSpPr>
        <p:spPr>
          <a:xfrm>
            <a:off x="1847765" y="23699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28506"/>
            <a:ext cx="9001000" cy="65727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9552" y="3214728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cs typeface="Times New Roman" pitchFamily="18" charset="0"/>
              </a:rPr>
              <a:t>Дотации </a:t>
            </a:r>
            <a:r>
              <a:rPr lang="ru-RU" sz="1200" dirty="0">
                <a:cs typeface="Times New Roman" pitchFamily="18" charset="0"/>
              </a:rPr>
              <a:t>(от лат. «</a:t>
            </a:r>
            <a:r>
              <a:rPr lang="ru-RU" sz="1200" dirty="0" err="1">
                <a:cs typeface="Times New Roman" pitchFamily="18" charset="0"/>
              </a:rPr>
              <a:t>Dotatio</a:t>
            </a:r>
            <a:r>
              <a:rPr lang="ru-RU" sz="1200" dirty="0">
                <a:cs typeface="Times New Roman" pitchFamily="18" charset="0"/>
              </a:rPr>
              <a:t>» - дар, пожертвование) </a:t>
            </a:r>
          </a:p>
          <a:p>
            <a:pPr algn="ctr"/>
            <a:r>
              <a:rPr lang="ru-RU" sz="1200" dirty="0">
                <a:cs typeface="Times New Roman" pitchFamily="18" charset="0"/>
              </a:rPr>
              <a:t>Предоставляются без определения конкретной цели их использования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5896" y="3068960"/>
            <a:ext cx="187220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algn="ctr"/>
            <a:r>
              <a:rPr lang="ru-RU" sz="1100" b="1" dirty="0">
                <a:solidFill>
                  <a:srgbClr val="002060"/>
                </a:solidFill>
                <a:cs typeface="Times New Roman" pitchFamily="18" charset="0"/>
              </a:rPr>
              <a:t>Субвенции</a:t>
            </a:r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 (от лат. «</a:t>
            </a:r>
            <a:r>
              <a:rPr lang="ru-RU" sz="1100" dirty="0" err="1">
                <a:solidFill>
                  <a:srgbClr val="002060"/>
                </a:solidFill>
                <a:cs typeface="Times New Roman" pitchFamily="18" charset="0"/>
              </a:rPr>
              <a:t>Subvenire</a:t>
            </a:r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» -</a:t>
            </a:r>
            <a:r>
              <a:rPr lang="en-US" sz="11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приходить на помощь)</a:t>
            </a:r>
          </a:p>
          <a:p>
            <a:pPr algn="ctr"/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    Предоставляются на финансирование</a:t>
            </a:r>
            <a:r>
              <a:rPr lang="en-US" sz="11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«переданных» другим публично-</a:t>
            </a:r>
            <a:r>
              <a:rPr lang="en-US" sz="11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правовым образованиям     </a:t>
            </a:r>
          </a:p>
          <a:p>
            <a:pPr algn="ctr"/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    полномочий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256" y="3035709"/>
            <a:ext cx="151216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algn="ctr"/>
            <a:r>
              <a:rPr lang="ru-RU" sz="1100" b="1" dirty="0">
                <a:solidFill>
                  <a:srgbClr val="002060"/>
                </a:solidFill>
                <a:cs typeface="Times New Roman" pitchFamily="18" charset="0"/>
              </a:rPr>
              <a:t>Субсидии</a:t>
            </a:r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 (от лат. «</a:t>
            </a:r>
            <a:r>
              <a:rPr lang="ru-RU" sz="1100" dirty="0" err="1">
                <a:solidFill>
                  <a:srgbClr val="002060"/>
                </a:solidFill>
                <a:cs typeface="Times New Roman" pitchFamily="18" charset="0"/>
              </a:rPr>
              <a:t>Subsidium</a:t>
            </a:r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» -поддержка)</a:t>
            </a:r>
            <a:r>
              <a:rPr lang="en-US" sz="1100" dirty="0">
                <a:solidFill>
                  <a:srgbClr val="002060"/>
                </a:solidFill>
                <a:cs typeface="Times New Roman" pitchFamily="18" charset="0"/>
              </a:rPr>
              <a:t> </a:t>
            </a:r>
          </a:p>
          <a:p>
            <a:pPr marL="173038" algn="ctr"/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 Предоставляются на условиях долевого</a:t>
            </a:r>
            <a:r>
              <a:rPr lang="en-US" sz="11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cs typeface="Times New Roman" pitchFamily="18" charset="0"/>
              </a:rPr>
              <a:t>софинансирования</a:t>
            </a:r>
            <a:r>
              <a:rPr lang="en-US" sz="11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 расходов других</a:t>
            </a:r>
            <a:r>
              <a:rPr lang="en-US" sz="11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002060"/>
                </a:solidFill>
                <a:cs typeface="Times New Roman" pitchFamily="18" charset="0"/>
              </a:rPr>
              <a:t>бюджетов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525" y="8148"/>
            <a:ext cx="503214" cy="656492"/>
          </a:xfrm>
          <a:prstGeom prst="rect">
            <a:avLst/>
          </a:prstGeom>
        </p:spPr>
      </p:pic>
      <p:sp>
        <p:nvSpPr>
          <p:cNvPr id="5" name="Багетная рамка 4"/>
          <p:cNvSpPr/>
          <p:nvPr/>
        </p:nvSpPr>
        <p:spPr>
          <a:xfrm>
            <a:off x="1834234" y="8148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межбюджетных трансфертов  бюджета </a:t>
            </a:r>
            <a:r>
              <a:rPr lang="ru-RU" sz="16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2023 год</a:t>
            </a:r>
          </a:p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плановый период 2024-2025гг.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36623972"/>
              </p:ext>
            </p:extLst>
          </p:nvPr>
        </p:nvGraphicFramePr>
        <p:xfrm>
          <a:off x="0" y="1124744"/>
          <a:ext cx="9121739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8577959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036" y="0"/>
            <a:ext cx="508703" cy="663653"/>
          </a:xfrm>
          <a:prstGeom prst="rect">
            <a:avLst/>
          </a:prstGeom>
        </p:spPr>
      </p:pic>
      <p:sp>
        <p:nvSpPr>
          <p:cNvPr id="6" name="Багетная рамка 5"/>
          <p:cNvSpPr/>
          <p:nvPr/>
        </p:nvSpPr>
        <p:spPr>
          <a:xfrm>
            <a:off x="1844310" y="15273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dirty="0">
                <a:solidFill>
                  <a:srgbClr val="0000FF"/>
                </a:solidFill>
              </a:rPr>
              <a:t>В целях повышения эффективности и результативности бюджетных расходов бюджет района формируется через реализацию муниципальных программ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067944" y="963764"/>
            <a:ext cx="2304256" cy="1313107"/>
          </a:xfrm>
          <a:prstGeom prst="ellipse">
            <a:avLst/>
          </a:prstGeom>
          <a:solidFill>
            <a:schemeClr val="accent3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Book Antiqua" pitchFamily="18" charset="0"/>
              </a:rPr>
              <a:t>Программный бюджет , это</a:t>
            </a:r>
            <a:endParaRPr lang="ru-RU" sz="16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9" name="Левая фигурная скобка 8"/>
          <p:cNvSpPr/>
          <p:nvPr/>
        </p:nvSpPr>
        <p:spPr>
          <a:xfrm>
            <a:off x="5148064" y="1274283"/>
            <a:ext cx="371472" cy="2664296"/>
          </a:xfrm>
          <a:prstGeom prst="leftBrace">
            <a:avLst/>
          </a:prstGeom>
          <a:ln w="57150">
            <a:solidFill>
              <a:srgbClr val="0066FF"/>
            </a:solidFill>
          </a:ln>
          <a:scene3d>
            <a:camera prst="orthographicFront">
              <a:rot lat="21299999" lon="0" rev="16200000"/>
            </a:camera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6156176" y="2980454"/>
            <a:ext cx="2965563" cy="1894228"/>
            <a:chOff x="-95466" y="2606199"/>
            <a:chExt cx="2630782" cy="1489801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2623517"/>
              <a:ext cx="2418582" cy="1041837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-95466" y="2606199"/>
              <a:ext cx="2630782" cy="1489801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algn="just"/>
              <a:r>
                <a:rPr lang="ru-RU" sz="1200" b="1" dirty="0">
                  <a:solidFill>
                    <a:srgbClr val="000099"/>
                  </a:solidFill>
                  <a:latin typeface="Book Antiqua" pitchFamily="18" charset="0"/>
                </a:rPr>
    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    </a:r>
              <a:endParaRPr lang="ru-RU" sz="1200" dirty="0">
                <a:solidFill>
                  <a:srgbClr val="000099"/>
                </a:solidFill>
                <a:latin typeface="Book Antiqua" pitchFamily="18" charset="0"/>
              </a:endParaRPr>
            </a:p>
          </p:txBody>
        </p:sp>
      </p:grpSp>
      <p:sp>
        <p:nvSpPr>
          <p:cNvPr id="16" name="Скругленный прямоугольник 4"/>
          <p:cNvSpPr/>
          <p:nvPr/>
        </p:nvSpPr>
        <p:spPr>
          <a:xfrm>
            <a:off x="1718791" y="3002475"/>
            <a:ext cx="3238427" cy="187220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231470" tIns="0" rIns="231470" bIns="0" numCol="1" spcCol="1270" anchor="ctr" anchorCtr="0">
            <a:noAutofit/>
          </a:bodyPr>
          <a:lstStyle/>
          <a:p>
            <a:pPr algn="just"/>
            <a:r>
              <a:rPr lang="ru-RU" sz="1200" b="1" dirty="0">
                <a:solidFill>
                  <a:srgbClr val="000099"/>
                </a:solidFill>
                <a:latin typeface="Book Antiqua" pitchFamily="18" charset="0"/>
              </a:rPr>
  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  </a:r>
            <a:endParaRPr lang="ru-RU" sz="12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3851920" y="4896701"/>
            <a:ext cx="3238427" cy="187220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231470" tIns="0" rIns="231470" bIns="0" numCol="1" spcCol="1270" anchor="ctr" anchorCtr="0">
            <a:noAutofit/>
          </a:bodyPr>
          <a:lstStyle/>
          <a:p>
            <a:pPr algn="just"/>
            <a:r>
              <a:rPr lang="ru-RU" sz="1200" b="1" dirty="0">
                <a:solidFill>
                  <a:srgbClr val="000099"/>
                </a:solidFill>
                <a:latin typeface="Book Antiqua" pitchFamily="18" charset="0"/>
              </a:rPr>
  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 </a:t>
            </a:r>
            <a:endParaRPr lang="ru-RU" sz="12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859266"/>
            <a:ext cx="2555776" cy="2074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для програм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65565" y="5229200"/>
            <a:ext cx="2195339" cy="16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13257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99809000"/>
              </p:ext>
            </p:extLst>
          </p:nvPr>
        </p:nvGraphicFramePr>
        <p:xfrm>
          <a:off x="107504" y="1039960"/>
          <a:ext cx="88392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Овал 4"/>
          <p:cNvSpPr/>
          <p:nvPr/>
        </p:nvSpPr>
        <p:spPr>
          <a:xfrm>
            <a:off x="3657600" y="2895601"/>
            <a:ext cx="1981200" cy="8382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1 104 676,1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8600" y="1012209"/>
            <a:ext cx="3200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1828800" y="1926609"/>
            <a:ext cx="304800" cy="3593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156176" y="5638800"/>
            <a:ext cx="266429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Непрограммная часть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013" y="23557"/>
            <a:ext cx="491987" cy="641845"/>
          </a:xfrm>
          <a:prstGeom prst="rect">
            <a:avLst/>
          </a:prstGeom>
        </p:spPr>
      </p:pic>
      <p:sp>
        <p:nvSpPr>
          <p:cNvPr id="10" name="Багетная рамка 9"/>
          <p:cNvSpPr/>
          <p:nvPr/>
        </p:nvSpPr>
        <p:spPr>
          <a:xfrm>
            <a:off x="1828800" y="23969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dirty="0" smtClean="0">
                <a:solidFill>
                  <a:srgbClr val="0000FF"/>
                </a:solidFill>
              </a:rPr>
              <a:t>Программный бюджет </a:t>
            </a:r>
            <a:r>
              <a:rPr lang="ru-RU" sz="1600" dirty="0" err="1" smtClean="0">
                <a:solidFill>
                  <a:srgbClr val="0000FF"/>
                </a:solidFill>
              </a:rPr>
              <a:t>Добринского</a:t>
            </a:r>
            <a:r>
              <a:rPr lang="ru-RU" sz="1600" dirty="0" smtClean="0">
                <a:solidFill>
                  <a:srgbClr val="0000FF"/>
                </a:solidFill>
              </a:rPr>
              <a:t> муниципального </a:t>
            </a:r>
            <a:r>
              <a:rPr lang="ru-RU" sz="1600" dirty="0" smtClean="0">
                <a:solidFill>
                  <a:srgbClr val="0000FF"/>
                </a:solidFill>
              </a:rPr>
              <a:t>района</a:t>
            </a:r>
          </a:p>
          <a:p>
            <a:pPr algn="ctr" fontAlgn="t"/>
            <a:r>
              <a:rPr lang="ru-RU" sz="1600" dirty="0" smtClean="0">
                <a:solidFill>
                  <a:srgbClr val="0000FF"/>
                </a:solidFill>
              </a:rPr>
              <a:t> </a:t>
            </a:r>
            <a:r>
              <a:rPr lang="ru-RU" sz="1600" dirty="0" smtClean="0">
                <a:solidFill>
                  <a:srgbClr val="0000FF"/>
                </a:solidFill>
              </a:rPr>
              <a:t>2023 год.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0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746" y="15273"/>
            <a:ext cx="563995" cy="73578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442724"/>
              </p:ext>
            </p:extLst>
          </p:nvPr>
        </p:nvGraphicFramePr>
        <p:xfrm>
          <a:off x="1" y="1141729"/>
          <a:ext cx="9121740" cy="5620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9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5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7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64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2024год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28"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"Создание условий для развития экономики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на 2019-2025 годы"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874,3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043,2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209,2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921">
                <a:tc>
                  <a:txBody>
                    <a:bodyPr/>
                    <a:lstStyle/>
                    <a:p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"Развитие социальной сферы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на 2019-2025годы"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191 998,0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94">
                <a:tc>
                  <a:txBody>
                    <a:bodyPr/>
                    <a:lstStyle/>
                    <a:p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"Обеспечение населения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качественной инфраструктурой и услугами ЖКХ на 2019-2025годы "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289 054,3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736,7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193,8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694">
                <a:tc>
                  <a:txBody>
                    <a:bodyPr/>
                    <a:lstStyle/>
                    <a:p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"Создание условий для обеспечения общественной безопасности населения и территории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на 2019-2025годы "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240">
                <a:tc>
                  <a:txBody>
                    <a:bodyPr/>
                    <a:lstStyle/>
                    <a:p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"Развитие системы эффективного муниципального управления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на 2019-2025годы "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937,9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733,0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733,7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903">
                <a:tc>
                  <a:txBody>
                    <a:bodyPr/>
                    <a:lstStyle/>
                    <a:p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"Развитие образования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на 2019-2025годы "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509 460,2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495 972,0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649,1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8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"Профилактика терроризма на территории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района"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2 889,50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1 123,10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1 123,10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080">
                <a:tc>
                  <a:txBody>
                    <a:bodyPr/>
                    <a:lstStyle/>
                    <a:p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"Профилактика экстремизма на территории </a:t>
                      </a:r>
                      <a:r>
                        <a:rPr kumimoji="0"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района"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288">
                <a:tc>
                  <a:txBody>
                    <a:bodyPr/>
                    <a:lstStyle/>
                    <a:p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по Муниципальным программам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1 104 676,1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973  993,8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6 811,7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27" marR="8327" marT="83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935">
                <a:tc>
                  <a:txBody>
                    <a:bodyPr/>
                    <a:lstStyle/>
                    <a:p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Непрограммные расходы районного бюджета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17 878,9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32 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397,7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44 204,1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932">
                <a:tc>
                  <a:txBody>
                    <a:bodyPr/>
                    <a:lstStyle/>
                    <a:p>
                      <a:pPr algn="l"/>
                      <a:r>
                        <a:rPr kumimoji="0"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kumimoji="0"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условно утвержденные расходы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15 368,8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27 175,2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693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122 555,0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1 006 391,5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</a:t>
                      </a:r>
                      <a:r>
                        <a:rPr lang="en-US" sz="14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</a:t>
                      </a:r>
                      <a:r>
                        <a:rPr lang="ru-RU" sz="14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Багетная рамка 6"/>
          <p:cNvSpPr/>
          <p:nvPr/>
        </p:nvSpPr>
        <p:spPr>
          <a:xfrm>
            <a:off x="1763688" y="15273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ассигнований районного бюджета </a:t>
            </a:r>
            <a:b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муниципальным программам и непрограммным мероприятиям </a:t>
            </a:r>
            <a:b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2023 год </a:t>
            </a:r>
            <a:r>
              <a:rPr 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период 2024-2025 гг.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005" y="10391"/>
            <a:ext cx="563995" cy="735787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763688" y="15273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региональных проектов в рамках национальных проектов в 2023-2025 гг.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199815"/>
              </p:ext>
            </p:extLst>
          </p:nvPr>
        </p:nvGraphicFramePr>
        <p:xfrm>
          <a:off x="22260" y="923992"/>
          <a:ext cx="9121740" cy="593400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74989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92647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3166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РЕГИОНАЛЬНЫЙ ПРОЕКТ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2023 год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2024 год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2025 год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63616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Творческие люди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Подготовка кадров учреждений культуры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37,10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37,40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44,2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592643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Культурная среда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Модернизация </a:t>
                      </a:r>
                      <a:r>
                        <a:rPr lang="ru-RU" sz="1600" u="none" strike="noStrike" dirty="0">
                          <a:effectLst/>
                        </a:rPr>
                        <a:t>муниципальных детских школ искусств по видам искусств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5 691,0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208133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Спорт - норма жизни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Создание на сельских территориях малых спортивных площадок, монтируемых на открытых площадках или в закрытых помещениях, на которых возможно проводить тестирование населения в соответствии со Всероссийским физкультурно-спортивным комплексом "Готов к труду и обороне" (ГТО)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3 028,7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104572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Жилье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Строительство (реконструкция) объектов водоснабжения и (или) водоотведения в целях реализации проектов по развитию территорий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 </a:t>
                      </a:r>
                      <a:r>
                        <a:rPr lang="ru-RU" sz="1800" u="none" strike="noStrike" dirty="0" smtClean="0">
                          <a:effectLst/>
                        </a:rPr>
                        <a:t>261,0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  <a:tr h="126148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Успех каждого ребенка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в общеобразовательных организациях,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расположенных в сельской местности, условий для занятий физической культурой и спортом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2 634,7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8317742"/>
                  </a:ext>
                </a:extLst>
              </a:tr>
            </a:tbl>
          </a:graphicData>
        </a:graphic>
      </p:graphicFrame>
      <p:pic>
        <p:nvPicPr>
          <p:cNvPr id="8" name="Picture 2" descr="Хореография эмблема.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82" y="1216859"/>
            <a:ext cx="750939" cy="54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Летняя культурная среда. 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66" y="1864068"/>
            <a:ext cx="811169" cy="81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Региональный национальный проект &amp;quot;Спорт - норма.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62" y="3178034"/>
            <a:ext cx="836295" cy="87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Сочи Аренда жилья без посредников.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9" y="4555388"/>
            <a:ext cx="1003950" cy="100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562" y="5703323"/>
            <a:ext cx="1059544" cy="100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0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332922532"/>
              </p:ext>
            </p:extLst>
          </p:nvPr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7191971" y="4424567"/>
            <a:ext cx="1854917" cy="46133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143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Физическая культура и спорт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523687" y="5492578"/>
            <a:ext cx="2016224" cy="461336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95648" y="5465691"/>
            <a:ext cx="2016224" cy="371923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Образование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048720" y="6350216"/>
            <a:ext cx="2088231" cy="430327"/>
          </a:xfrm>
          <a:prstGeom prst="rect">
            <a:avLst/>
          </a:prstGeom>
          <a:solidFill>
            <a:schemeClr val="bg1"/>
          </a:solidFill>
          <a:ln w="38100">
            <a:solidFill>
              <a:srgbClr val="6D8838"/>
            </a:solidFill>
          </a:ln>
          <a:effectLst>
            <a:glow rad="127000">
              <a:srgbClr val="83A343">
                <a:alpha val="40000"/>
              </a:srgb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0800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Культура, кинематография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141" y="3018298"/>
            <a:ext cx="2006579" cy="5065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99338" y="4404708"/>
            <a:ext cx="1692187" cy="46133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Охрана окружающей среды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191971" y="2874522"/>
            <a:ext cx="1800200" cy="67297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48486" y="1787141"/>
            <a:ext cx="1908720" cy="621986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Условно-утверждаемые</a:t>
            </a:r>
            <a:r>
              <a:rPr 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338330" y="737549"/>
            <a:ext cx="2428444" cy="461336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Общегосударственные вопросы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65433" y="1234360"/>
            <a:ext cx="2016224" cy="971255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641" y="1832529"/>
            <a:ext cx="514444" cy="66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6" r="18102"/>
          <a:stretch/>
        </p:blipFill>
        <p:spPr bwMode="auto">
          <a:xfrm>
            <a:off x="6330069" y="4289333"/>
            <a:ext cx="579262" cy="53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02" y="1525685"/>
            <a:ext cx="616352" cy="52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960" y="1888223"/>
            <a:ext cx="543543" cy="553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090" y="2982954"/>
            <a:ext cx="601220" cy="50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307" y="2992037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739" y="4274772"/>
            <a:ext cx="579420" cy="59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584" y="5356273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6997376" y="6473307"/>
            <a:ext cx="2133600" cy="365125"/>
          </a:xfrm>
        </p:spPr>
        <p:txBody>
          <a:bodyPr/>
          <a:lstStyle/>
          <a:p>
            <a:fld id="{8F3A37E2-5D0A-4213-9953-B665852D344C}" type="slidenum">
              <a:rPr lang="ru-RU" smtClean="0"/>
              <a:pPr/>
              <a:t>17</a:t>
            </a:fld>
            <a:endParaRPr lang="ru-RU" dirty="0"/>
          </a:p>
        </p:txBody>
      </p:sp>
      <p:pic>
        <p:nvPicPr>
          <p:cNvPr id="29" name="Рисунок 28" descr="07 раздел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005563" y="5285414"/>
            <a:ext cx="720080" cy="648072"/>
          </a:xfrm>
          <a:prstGeom prst="rect">
            <a:avLst/>
          </a:prstGeom>
        </p:spPr>
      </p:pic>
      <p:pic>
        <p:nvPicPr>
          <p:cNvPr id="30" name="Рисунок 29" descr="культ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267789" y="5758648"/>
            <a:ext cx="648072" cy="57606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349" y="26410"/>
            <a:ext cx="545102" cy="711139"/>
          </a:xfrm>
          <a:prstGeom prst="rect">
            <a:avLst/>
          </a:prstGeom>
        </p:spPr>
      </p:pic>
      <p:sp>
        <p:nvSpPr>
          <p:cNvPr id="27" name="Багетная рамка 26"/>
          <p:cNvSpPr/>
          <p:nvPr/>
        </p:nvSpPr>
        <p:spPr>
          <a:xfrm>
            <a:off x="1782725" y="1121"/>
            <a:ext cx="6336704" cy="666921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818054439"/>
      </p:ext>
    </p:extLst>
  </p:cSld>
  <p:clrMapOvr>
    <a:masterClrMapping/>
  </p:clrMapOvr>
  <p:transition advClick="0" advTm="1000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1"/>
          <p:cNvSpPr/>
          <p:nvPr/>
        </p:nvSpPr>
        <p:spPr>
          <a:xfrm>
            <a:off x="761556" y="22807"/>
            <a:ext cx="7400653" cy="1041608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chemeClr val="accent4">
                    <a:lumMod val="50000"/>
                  </a:schemeClr>
                </a:solidFill>
              </a:rPr>
              <a:t>СТРУКТУРА РАСХОДОВ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РАЙОННОГО БЮДЖЕТА </a:t>
            </a:r>
          </a:p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2023 год и плановый период 2024 и 2025 годов.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290554"/>
              </p:ext>
            </p:extLst>
          </p:nvPr>
        </p:nvGraphicFramePr>
        <p:xfrm>
          <a:off x="0" y="1158240"/>
          <a:ext cx="9143999" cy="5579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9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3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680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Раздел</a:t>
                      </a:r>
                      <a:endParaRPr lang="ru-RU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2024год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4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ru-RU" b="1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810,0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755,1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755,8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03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12 251,5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12 251,5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12 251,5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4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119 589,1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83 136,5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80 672,4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72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</a:t>
                      </a:r>
                      <a:r>
                        <a:rPr lang="ru-RU" sz="1600" b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хозяйство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89 520,4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94 660,7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135 347,9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4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1 562,0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1 562,0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1 562,0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4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615 249,0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532 740,1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528 126,2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4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107 570,8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93 984,6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4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52 267,3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51 815,3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4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832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1 804,1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1 570,0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45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  <a:r>
                        <a:rPr lang="ru-RU" sz="1600" b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массовой информации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4 860,8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4 860,8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459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Условно утвержденные расходы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15 368,8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27 175,2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2459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ВСЕГО: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122 555,0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1 006 391,5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</a:t>
                      </a:r>
                      <a:r>
                        <a:rPr lang="en-US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</a:t>
                      </a:r>
                      <a:r>
                        <a:rPr lang="ru-RU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027" y="27840"/>
            <a:ext cx="509624" cy="66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1253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агетная рамка 2"/>
          <p:cNvSpPr/>
          <p:nvPr/>
        </p:nvSpPr>
        <p:spPr>
          <a:xfrm>
            <a:off x="1763688" y="1"/>
            <a:ext cx="6562175" cy="1230908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РАСХОДОВ ДОБРИНСКОГО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ОТРАСЛЯМ НА 2023 ГОД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95172849"/>
              </p:ext>
            </p:extLst>
          </p:nvPr>
        </p:nvGraphicFramePr>
        <p:xfrm>
          <a:off x="179512" y="1412776"/>
          <a:ext cx="8712968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501" y="1"/>
            <a:ext cx="528499" cy="689479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агетная рамка 2"/>
          <p:cNvSpPr/>
          <p:nvPr/>
        </p:nvSpPr>
        <p:spPr>
          <a:xfrm>
            <a:off x="1907704" y="8148"/>
            <a:ext cx="6480740" cy="1407704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РАСХОДОВ 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ДОБРИНСКОГО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 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ОТРАСЛЯМ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ПЛАНОВЫЙ ПЕРИОД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2024-2025 ГГ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237215979"/>
              </p:ext>
            </p:extLst>
          </p:nvPr>
        </p:nvGraphicFramePr>
        <p:xfrm>
          <a:off x="255069" y="1415852"/>
          <a:ext cx="8712968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475" y="8148"/>
            <a:ext cx="469525" cy="612541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076775402"/>
              </p:ext>
            </p:extLst>
          </p:nvPr>
        </p:nvGraphicFramePr>
        <p:xfrm>
          <a:off x="363081" y="1415852"/>
          <a:ext cx="8496944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6511200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013" y="15273"/>
            <a:ext cx="491987" cy="641845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852053"/>
              </p:ext>
            </p:extLst>
          </p:nvPr>
        </p:nvGraphicFramePr>
        <p:xfrm>
          <a:off x="18334" y="836712"/>
          <a:ext cx="9125665" cy="59658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47605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365410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090093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7082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1165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4310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493056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139245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пристройки спортзала МБОУ СОШ «Лицей №1»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п.Добринка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Завершение</a:t>
                      </a: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 и оплата услуг по строительному контролю и техническому надзору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82 736,4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8223281"/>
                  </a:ext>
                </a:extLst>
              </a:tr>
              <a:tr h="932779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жилых домов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целях улучшения жилищных условий граждан планируется построить 6 домов.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27 330,0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7207556"/>
                  </a:ext>
                </a:extLst>
              </a:tr>
              <a:tr h="506579">
                <a:tc row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(реконструкция)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54000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 теплоснабжения</a:t>
                      </a:r>
                    </a:p>
                    <a:p>
                      <a:pPr marL="54000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(п. Добринка, с. Пушкино)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7 659,6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1101372"/>
                  </a:ext>
                </a:extLst>
              </a:tr>
              <a:tr h="5065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400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Котельных учреждений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5 600,0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4140931"/>
                  </a:ext>
                </a:extLst>
              </a:tr>
              <a:tr h="762301">
                <a:tc rowSpan="3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водоснабжения и водоотведения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сохранения</a:t>
                      </a: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развития потенциала мощности централизованных систем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32 500,0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8052982"/>
                  </a:ext>
                </a:extLst>
              </a:tr>
              <a:tr h="7623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строительства , реконструкции(модернизации), приобретения объектов капитального строительства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7 300,0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44 200,0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90 000,0</a:t>
                      </a:r>
                    </a:p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1918287"/>
                  </a:ext>
                </a:extLst>
              </a:tr>
              <a:tr h="7623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разработки и утверждения схем водоснабжения и водоотведения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2 666,7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9604273"/>
                  </a:ext>
                </a:extLst>
              </a:tr>
            </a:tbl>
          </a:graphicData>
        </a:graphic>
      </p:graphicFrame>
      <p:sp>
        <p:nvSpPr>
          <p:cNvPr id="7" name="Багетная рамка 6"/>
          <p:cNvSpPr/>
          <p:nvPr/>
        </p:nvSpPr>
        <p:spPr>
          <a:xfrm>
            <a:off x="1" y="15273"/>
            <a:ext cx="8594260" cy="82143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dirty="0">
                <a:solidFill>
                  <a:schemeClr val="tx2"/>
                </a:solidFill>
              </a:rPr>
              <a:t>Обеспечение населения </a:t>
            </a:r>
            <a:r>
              <a:rPr lang="ru-RU" dirty="0" err="1">
                <a:solidFill>
                  <a:schemeClr val="tx2"/>
                </a:solidFill>
              </a:rPr>
              <a:t>Добринского</a:t>
            </a:r>
            <a:r>
              <a:rPr lang="ru-RU" dirty="0">
                <a:solidFill>
                  <a:schemeClr val="tx2"/>
                </a:solidFill>
              </a:rPr>
              <a:t> муниципального района качественной инфраструктурой и услугами ЖКХ </a:t>
            </a:r>
            <a:endParaRPr lang="ru-RU" sz="1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3" y="1342668"/>
            <a:ext cx="1940354" cy="11087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21" y="2529630"/>
            <a:ext cx="1935186" cy="7705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53" y="3455070"/>
            <a:ext cx="1930554" cy="9867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56" y="4797152"/>
            <a:ext cx="1975951" cy="148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4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694" y="15273"/>
            <a:ext cx="518307" cy="676182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547664" y="15273"/>
            <a:ext cx="6552728" cy="533407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687290"/>
              </p:ext>
            </p:extLst>
          </p:nvPr>
        </p:nvGraphicFramePr>
        <p:xfrm>
          <a:off x="1" y="691456"/>
          <a:ext cx="9144000" cy="61665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77856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443675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678660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899593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99914">
                <a:tc gridSpan="2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2023 год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2024 год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2025 год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59991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транспортного обслуживания населения автомобильным транспортом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  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  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  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894755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деятельность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дорог общего пользования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содержание дорог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81 106,0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57 524,9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61 254,3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692778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поддержке малого и среднего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предпринимательства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и установка теплиц и проведение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мероприятий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950,0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950,0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950,0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118959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потребительского рынка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условий для обеспечения услугами торговли и бытового обслуживания поселений</a:t>
                      </a:r>
                    </a:p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автолавок для организации развозной торговли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2 447,0</a:t>
                      </a:r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3 977,0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2 691,1</a:t>
                      </a:r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2 875,1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  <a:tr h="118959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кооперации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 на поддержку осуществления деятельности сельскохозяйственных кредитных потребительских кооперативов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1 402,1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1 384,1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628609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082" y="1328600"/>
            <a:ext cx="1191718" cy="5684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70" y="1920514"/>
            <a:ext cx="1169650" cy="7806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-4094" y="3429000"/>
            <a:ext cx="1175024" cy="78375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70" y="4717499"/>
            <a:ext cx="1090645" cy="7269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74" y="5929687"/>
            <a:ext cx="1167259" cy="68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0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013" y="15273"/>
            <a:ext cx="491987" cy="641845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763688" y="15273"/>
            <a:ext cx="6336704" cy="533407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87696"/>
              </p:ext>
            </p:extLst>
          </p:nvPr>
        </p:nvGraphicFramePr>
        <p:xfrm>
          <a:off x="0" y="657118"/>
          <a:ext cx="9201752" cy="62008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85294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29847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07356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7431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80145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866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396201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2023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2024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2025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71474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районе функционирует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детских садов, которые посещают 405 детей дошкольного возраста в 21 группе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59 460,9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63 649,3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59 449,3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956196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общеобразовательного процесса проходит в 11 школах и 14 филиалах в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автотранспорта для подвоза детей 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условий для инклюзивного образования детей-инвалидов в МБОУ СОШ №2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п.Добринка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выполнение требований антитеррористической защищенности для замены ограждения территорий МБОУ СОШ №2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п.Добринка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МБОУ СШ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с.Талицкий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Чамлык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выполнение требований пожарной безопасности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460 685,1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2 354,8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837,8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1 728,7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6 128,0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375 930,7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2 451,5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381 208,4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15 106,4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419003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района 4 учреждения представляю услуги по дополнительному образованию детей: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ДЮЦ «Ритм»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школа искусств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Бассейн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«Жемчужина»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детско-юношеская спортивная школа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46 422,7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51 03,4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45 912,4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71474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Оздоровление детей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оздоровительной компании детей в 14 лагерях с дневным пребыванием, 8 палаточных лагерях и в 2 лагерях труда и отдыха.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4 886,4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4 886,4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4 886,4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52736"/>
            <a:ext cx="1187624" cy="6480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08920"/>
            <a:ext cx="1210547" cy="11521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63" y="5074426"/>
            <a:ext cx="1117898" cy="8384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64" y="6205146"/>
            <a:ext cx="1169160" cy="61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013" y="15273"/>
            <a:ext cx="491987" cy="641845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763688" y="15273"/>
            <a:ext cx="6336704" cy="533407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40214"/>
              </p:ext>
            </p:extLst>
          </p:nvPr>
        </p:nvGraphicFramePr>
        <p:xfrm>
          <a:off x="0" y="657118"/>
          <a:ext cx="9201752" cy="62351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85294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452793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919242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7431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80145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866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36362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2023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2024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2025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74891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Государственная поддержка культуры из них: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рамках регионального проекта «Творческие люди» на повышение квалификации работников культуры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организацию библиотечного обслуживания населения в части комплектования книжных фондов библиотек муниципального района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централизованная клубная система»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МБУК "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ЦБС"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71 646,9 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37,1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350,9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42 034,4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28 348,6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67 495,2</a:t>
                      </a: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37,4 </a:t>
                      </a: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350,9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38 458,3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28 348,6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66 959,0 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44,2 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38 566,2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28 348,6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308834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мероприятия в сфере культуры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 них: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районных мероприятий, фестивалей, конкурсов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бюджетного учреждения «Центр обслуживания учреждений культуры»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26 809,4</a:t>
                      </a: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1 620,4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21 881,2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26 489,4</a:t>
                      </a: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1 620,4</a:t>
                      </a: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21 561,2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26 589,4 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1 620,4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21 661,2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57192"/>
            <a:ext cx="1187624" cy="9124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2034086"/>
            <a:ext cx="1062496" cy="99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937" y="15273"/>
            <a:ext cx="569163" cy="742529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763688" y="15273"/>
            <a:ext cx="6336704" cy="908719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Указа Президента РФ №597 в сфере </a:t>
            </a:r>
          </a:p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образования и культуры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20774147"/>
              </p:ext>
            </p:extLst>
          </p:nvPr>
        </p:nvGraphicFramePr>
        <p:xfrm>
          <a:off x="114665" y="1033863"/>
          <a:ext cx="8978198" cy="56656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86621">
                  <a:extLst>
                    <a:ext uri="{9D8B030D-6E8A-4147-A177-3AD203B41FA5}">
                      <a16:colId xmlns:a16="http://schemas.microsoft.com/office/drawing/2014/main" val="1701069721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2778125726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1687235653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3918767568"/>
                    </a:ext>
                  </a:extLst>
                </a:gridCol>
                <a:gridCol w="2229201">
                  <a:extLst>
                    <a:ext uri="{9D8B030D-6E8A-4147-A177-3AD203B41FA5}">
                      <a16:colId xmlns:a16="http://schemas.microsoft.com/office/drawing/2014/main" val="1588340637"/>
                    </a:ext>
                  </a:extLst>
                </a:gridCol>
              </a:tblGrid>
              <a:tr h="234026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 01.09.2021</a:t>
                      </a:r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202</a:t>
                      </a:r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202</a:t>
                      </a:r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</a:t>
                      </a:r>
                      <a:r>
                        <a:rPr lang="en-US" sz="1600" dirty="0" smtClean="0"/>
                        <a:t>2</a:t>
                      </a:r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Цель </a:t>
                      </a:r>
                      <a:r>
                        <a:rPr lang="ru-RU" sz="1000" dirty="0" smtClean="0"/>
                        <a:t>(достигнута</a:t>
                      </a:r>
                      <a:r>
                        <a:rPr lang="ru-RU" sz="1000" baseline="0" dirty="0" smtClean="0"/>
                        <a:t> в январе 2018г)</a:t>
                      </a:r>
                      <a:endParaRPr lang="ru-RU" sz="10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50003239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Педагогические работники общеобразовательных организаций</a:t>
                      </a:r>
                      <a:endParaRPr lang="ru-RU" sz="16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53336658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46</a:t>
                      </a:r>
                      <a:r>
                        <a:rPr lang="ru-RU" sz="1400" baseline="0" dirty="0" smtClean="0"/>
                        <a:t> 429 </a:t>
                      </a:r>
                      <a:r>
                        <a:rPr lang="ru-RU" sz="1400" dirty="0" smtClean="0"/>
                        <a:t>руб.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51612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43 595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+6.5%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290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40 743руб.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+7.1%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34818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37 500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+8.5%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29425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22754132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Педагогические работники дошкольных организаций</a:t>
                      </a:r>
                      <a:endParaRPr lang="ru-RU" sz="16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38742353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43 640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9853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</a:t>
                      </a:r>
                      <a:r>
                        <a:rPr lang="ru-RU" sz="1400" baseline="0" dirty="0" smtClean="0"/>
                        <a:t> 970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+6.5%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15709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38 260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+7.1%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93248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35 250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+8.5%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40193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13766291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Педагогические работники дополнительного образования</a:t>
                      </a:r>
                      <a:endParaRPr lang="ru-RU" sz="16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44364761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46</a:t>
                      </a:r>
                      <a:r>
                        <a:rPr lang="ru-RU" sz="1400" baseline="0" dirty="0" smtClean="0"/>
                        <a:t> 429 </a:t>
                      </a:r>
                      <a:r>
                        <a:rPr lang="ru-RU" sz="1400" dirty="0" smtClean="0"/>
                        <a:t>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28144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43</a:t>
                      </a:r>
                      <a:r>
                        <a:rPr lang="ru-RU" sz="1400" baseline="0" dirty="0" smtClean="0"/>
                        <a:t> 595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+6.5%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01868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40 743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+7.1%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33389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37</a:t>
                      </a:r>
                      <a:r>
                        <a:rPr lang="ru-RU" sz="1400" baseline="0" dirty="0" smtClean="0"/>
                        <a:t> 50</a:t>
                      </a:r>
                      <a:r>
                        <a:rPr lang="ru-RU" sz="1400" dirty="0" smtClean="0"/>
                        <a:t>0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+8.5%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59907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5459388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Работники учреждений культуры</a:t>
                      </a:r>
                      <a:endParaRPr lang="ru-RU" sz="16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07716398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46 429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6864976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43 595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+6.5%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8589431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40 743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+7.1%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2440762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37 500</a:t>
                      </a:r>
                      <a:r>
                        <a:rPr lang="ru-RU" sz="1400" baseline="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+8.5%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05234343"/>
                  </a:ext>
                </a:extLst>
              </a:tr>
            </a:tbl>
          </a:graphicData>
        </a:graphic>
      </p:graphicFrame>
      <p:sp>
        <p:nvSpPr>
          <p:cNvPr id="13" name="Стрелка вверх 12"/>
          <p:cNvSpPr/>
          <p:nvPr/>
        </p:nvSpPr>
        <p:spPr>
          <a:xfrm>
            <a:off x="6943251" y="1396686"/>
            <a:ext cx="2021237" cy="1009070"/>
          </a:xfrm>
          <a:prstGeom prst="upArrow">
            <a:avLst>
              <a:gd name="adj1" fmla="val 85629"/>
              <a:gd name="adj2" fmla="val 2263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100% среднемесячного дохода от трудовой деятельности в регионе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4" name="Стрелка вверх 13"/>
          <p:cNvSpPr/>
          <p:nvPr/>
        </p:nvSpPr>
        <p:spPr>
          <a:xfrm>
            <a:off x="6998403" y="2774680"/>
            <a:ext cx="2134114" cy="1029874"/>
          </a:xfrm>
          <a:prstGeom prst="upArrow">
            <a:avLst>
              <a:gd name="adj1" fmla="val 8339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</a:t>
            </a:r>
            <a:r>
              <a:rPr lang="ru-RU" sz="1400" dirty="0" smtClean="0"/>
              <a:t> к средней </a:t>
            </a:r>
            <a:r>
              <a:rPr lang="ru-RU" sz="1400" dirty="0"/>
              <a:t>заработной </a:t>
            </a:r>
            <a:r>
              <a:rPr lang="ru-RU" sz="1400" dirty="0" smtClean="0"/>
              <a:t>плате </a:t>
            </a:r>
            <a:r>
              <a:rPr lang="ru-RU" sz="1400" dirty="0"/>
              <a:t>в </a:t>
            </a:r>
            <a:r>
              <a:rPr lang="ru-RU" sz="1400" dirty="0" smtClean="0"/>
              <a:t>общем образовании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5" name="Стрелка вверх 14"/>
          <p:cNvSpPr/>
          <p:nvPr/>
        </p:nvSpPr>
        <p:spPr>
          <a:xfrm>
            <a:off x="6941349" y="4173478"/>
            <a:ext cx="2255272" cy="1044472"/>
          </a:xfrm>
          <a:prstGeom prst="upArrow">
            <a:avLst>
              <a:gd name="adj1" fmla="val 86094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средней заработной платы </a:t>
            </a:r>
            <a:r>
              <a:rPr lang="ru-RU" sz="1400" dirty="0" smtClean="0"/>
              <a:t>учителей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6" name="Стрелка вверх 15"/>
          <p:cNvSpPr/>
          <p:nvPr/>
        </p:nvSpPr>
        <p:spPr>
          <a:xfrm>
            <a:off x="6943251" y="5638869"/>
            <a:ext cx="2228920" cy="1060688"/>
          </a:xfrm>
          <a:prstGeom prst="upArrow">
            <a:avLst>
              <a:gd name="adj1" fmla="val 8437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</a:t>
            </a:r>
            <a:r>
              <a:rPr lang="ru-RU" sz="1400" dirty="0" smtClean="0"/>
              <a:t>среднемесячного дохода от трудовой деятельности в регионе</a:t>
            </a:r>
            <a:endParaRPr lang="ru-RU" sz="1400" dirty="0"/>
          </a:p>
          <a:p>
            <a:pPr algn="ctr"/>
            <a:endParaRPr lang="ru-RU" sz="14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837" y="1482431"/>
            <a:ext cx="1296144" cy="120783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723" y="3032297"/>
            <a:ext cx="1360780" cy="92745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665" y="4478421"/>
            <a:ext cx="1412896" cy="86343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897" y="5754489"/>
            <a:ext cx="1168025" cy="94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013" y="15273"/>
            <a:ext cx="491987" cy="641845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763688" y="15273"/>
            <a:ext cx="6336704" cy="533407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73807"/>
              </p:ext>
            </p:extLst>
          </p:nvPr>
        </p:nvGraphicFramePr>
        <p:xfrm>
          <a:off x="0" y="657118"/>
          <a:ext cx="9201752" cy="620088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7784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27336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7431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80145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866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624329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2023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2024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2025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44219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 лиц, получающих доплату к пенсии по старости и выслуге лет муниципальных служащих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9 630,0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9 630,0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9 630,0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25868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Социальные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выплаты на обеспечение питания учащихся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21 382,8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21 726,7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21 274,7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875675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Материальная  поддержка  ребенка  в  семье  опекуна  (попечителя)  и  приемной а  также  вознаграждение,  причитающееся  приемному  родителю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11 517,9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11 517,9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11 517,9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462332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32" y="1254059"/>
            <a:ext cx="2592288" cy="14548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" y="2852936"/>
            <a:ext cx="2597510" cy="17784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5" y="5023752"/>
            <a:ext cx="2562363" cy="18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013" y="15273"/>
            <a:ext cx="491987" cy="641845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763688" y="15273"/>
            <a:ext cx="6336704" cy="533407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777136"/>
              </p:ext>
            </p:extLst>
          </p:nvPr>
        </p:nvGraphicFramePr>
        <p:xfrm>
          <a:off x="0" y="657118"/>
          <a:ext cx="9201752" cy="333618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7784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27336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7431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80145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866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5297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2023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2024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2025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578944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массового спорта в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создание площадок, на которых возможно проводить тестирование населения в соответствии со Всероссийским физкультурно-спортивным комплексом "Готов к труду и обороне" (ГТО)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4 149,3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2 345,1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1 804,1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1 570,0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3993301"/>
            <a:ext cx="6408712" cy="28646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90524"/>
            <a:ext cx="2603982" cy="280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5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620688"/>
            <a:ext cx="7920880" cy="5400600"/>
          </a:xfrm>
          <a:solidFill>
            <a:schemeClr val="accent6">
              <a:lumMod val="20000"/>
              <a:lumOff val="80000"/>
              <a:alpha val="64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финансов Администрации </a:t>
            </a:r>
            <a:r>
              <a:rPr lang="ru-RU" sz="22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Липецкой области </a:t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презентация </a:t>
            </a: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 к проекту решения «О районном бюджете на 2023 год и плановый период 2024 и 2025 годов». </a:t>
            </a:r>
            <a:b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контактов: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  399430, Липецкая область,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Добринка,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Октябрьская, д.25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47462 (2-17-58)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dobrinka@fin.lipetsk.ru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</a:t>
            </a:r>
            <a:br>
              <a:rPr lang="ru-RU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</a:t>
            </a:r>
            <a:br>
              <a:rPr lang="ru-RU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О.А.Быкова</a:t>
            </a:r>
            <a:r>
              <a:rPr lang="en-US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840" y="0"/>
            <a:ext cx="586160" cy="764704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20533</TotalTime>
  <Words>2630</Words>
  <Application>Microsoft Office PowerPoint</Application>
  <PresentationFormat>Экран (4:3)</PresentationFormat>
  <Paragraphs>692</Paragraphs>
  <Slides>28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宋体</vt:lpstr>
      <vt:lpstr>Arial</vt:lpstr>
      <vt:lpstr>Book Antiqua</vt:lpstr>
      <vt:lpstr>Century Schoolbook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Управлением финансов Администрации Добринского муниципального района  Липецкой области   подготовлена презентация   «Бюджет для граждан к проекту решения «О районном бюджете на 2023 год и плановый период 2024 и 2025 годов».   Информация для контактов: Адрес:   399430, Липецкая область,  п. Добринка,  ул. Октябрьская, д.25 Телефон: 47462 (2-17-58) E-mail: dobrinka@fin.lipetsk.ru      Начальник управления  финансов О.А.Быкова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Крюкова Людмила Петровна</dc:creator>
  <cp:lastModifiedBy>Вера</cp:lastModifiedBy>
  <cp:revision>1674</cp:revision>
  <cp:lastPrinted>2022-11-30T08:44:48Z</cp:lastPrinted>
  <dcterms:created xsi:type="dcterms:W3CDTF">1601-01-01T00:00:00Z</dcterms:created>
  <dcterms:modified xsi:type="dcterms:W3CDTF">2023-01-16T12:13:20Z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