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93" r:id="rId3"/>
    <p:sldId id="296" r:id="rId4"/>
    <p:sldId id="297" r:id="rId5"/>
    <p:sldId id="298" r:id="rId6"/>
    <p:sldId id="299" r:id="rId7"/>
    <p:sldId id="300" r:id="rId8"/>
    <p:sldId id="288" r:id="rId9"/>
    <p:sldId id="272" r:id="rId10"/>
    <p:sldId id="274" r:id="rId11"/>
    <p:sldId id="271" r:id="rId12"/>
    <p:sldId id="289" r:id="rId13"/>
    <p:sldId id="301" r:id="rId14"/>
    <p:sldId id="302" r:id="rId15"/>
    <p:sldId id="303" r:id="rId16"/>
    <p:sldId id="267" r:id="rId17"/>
    <p:sldId id="266" r:id="rId18"/>
    <p:sldId id="304" r:id="rId19"/>
    <p:sldId id="276" r:id="rId20"/>
    <p:sldId id="283" r:id="rId21"/>
    <p:sldId id="284" r:id="rId22"/>
    <p:sldId id="258" r:id="rId23"/>
    <p:sldId id="260" r:id="rId24"/>
    <p:sldId id="291" r:id="rId25"/>
    <p:sldId id="292" r:id="rId26"/>
    <p:sldId id="270" r:id="rId27"/>
    <p:sldId id="262" r:id="rId28"/>
    <p:sldId id="286" r:id="rId29"/>
    <p:sldId id="264" r:id="rId30"/>
    <p:sldId id="268" r:id="rId31"/>
    <p:sldId id="269" r:id="rId32"/>
    <p:sldId id="295" r:id="rId33"/>
  </p:sldIdLst>
  <p:sldSz cx="12192000" cy="6858000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A97F93A-A341-472D-800E-CC6357C2CFC0}">
          <p14:sldIdLst>
            <p14:sldId id="256"/>
            <p14:sldId id="293"/>
            <p14:sldId id="296"/>
            <p14:sldId id="297"/>
            <p14:sldId id="298"/>
            <p14:sldId id="299"/>
            <p14:sldId id="300"/>
            <p14:sldId id="288"/>
            <p14:sldId id="272"/>
            <p14:sldId id="274"/>
            <p14:sldId id="271"/>
            <p14:sldId id="289"/>
            <p14:sldId id="301"/>
            <p14:sldId id="302"/>
            <p14:sldId id="303"/>
            <p14:sldId id="267"/>
            <p14:sldId id="266"/>
            <p14:sldId id="304"/>
            <p14:sldId id="276"/>
            <p14:sldId id="283"/>
            <p14:sldId id="284"/>
            <p14:sldId id="258"/>
            <p14:sldId id="260"/>
            <p14:sldId id="291"/>
            <p14:sldId id="292"/>
            <p14:sldId id="270"/>
            <p14:sldId id="262"/>
            <p14:sldId id="286"/>
            <p14:sldId id="264"/>
            <p14:sldId id="268"/>
            <p14:sldId id="269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AF47"/>
    <a:srgbClr val="A9D18E"/>
    <a:srgbClr val="EBF1E9"/>
    <a:srgbClr val="FFCCCB"/>
    <a:srgbClr val="E5F3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94" d="100"/>
          <a:sy n="94" d="100"/>
        </p:scale>
        <p:origin x="14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2.xlsx"/><Relationship Id="rId1" Type="http://schemas.openxmlformats.org/officeDocument/2006/relationships/image" Target="../media/image12.jpeg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643E65F-CC79-475B-8BDE-9C416E70CF3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F758F1B-EC59-4CE7-8E20-35097AB977B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234-48C1-BC7F-53D072CE46E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1B930C7-8FC5-4093-AD95-5BDCE6B9798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CFCE1AD-FF47-46A9-B9C6-D12D1D5E80A4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E234-48C1-BC7F-53D072CE46E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BDC3888-8993-4D7D-B1BC-FD1FFA78126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B03AD56A-5326-41A7-8455-CE078439F5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234-48C1-BC7F-53D072CE46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проект</c:v>
                </c:pt>
                <c:pt idx="1">
                  <c:v>2024 проект</c:v>
                </c:pt>
                <c:pt idx="2">
                  <c:v>2025 проект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283527.8</c:v>
                </c:pt>
                <c:pt idx="1">
                  <c:v>296043.59999999998</c:v>
                </c:pt>
                <c:pt idx="2">
                  <c:v>309893.7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Лист1!$E$2:$E$4</c15:f>
                <c15:dlblRangeCache>
                  <c:ptCount val="3"/>
                  <c:pt idx="0">
                    <c:v>28,0%</c:v>
                  </c:pt>
                  <c:pt idx="1">
                    <c:v>29,4%</c:v>
                  </c:pt>
                  <c:pt idx="2">
                    <c:v>29,5%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3D65-4996-B85E-75F7CF84C8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55DF84A-698D-4BF0-8C41-88CA4D7D414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661686DE-F3E2-4766-928E-2836B0C1D67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234-48C1-BC7F-53D072CE46E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1CFF574-2E92-439B-BC73-60C34022547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E9BF7753-2226-4A8F-BA30-F6A780E9048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234-48C1-BC7F-53D072CE46E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90E81775-E010-4F6E-AA0E-26FDBCAEEFD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0DF604E-B375-47E8-A467-E4F62C90DC1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E234-48C1-BC7F-53D072CE46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проект</c:v>
                </c:pt>
                <c:pt idx="1">
                  <c:v>2024 проект</c:v>
                </c:pt>
                <c:pt idx="2">
                  <c:v>2025 проект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144073</c:v>
                </c:pt>
                <c:pt idx="1">
                  <c:v>143064</c:v>
                </c:pt>
                <c:pt idx="2">
                  <c:v>143026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Лист1!$F$2:$F$4</c15:f>
                <c15:dlblRangeCache>
                  <c:ptCount val="3"/>
                  <c:pt idx="0">
                    <c:v>14,2%</c:v>
                  </c:pt>
                  <c:pt idx="1">
                    <c:v>14,2%</c:v>
                  </c:pt>
                  <c:pt idx="2">
                    <c:v>13,6%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3D65-4996-B85E-75F7CF84C87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60415AB9-A83F-4571-A9B4-09351EC9700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76E788A-2AA9-410B-BFF4-67802DBD68C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E234-48C1-BC7F-53D072CE46E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3C5507FC-1918-4B29-8E1B-C098E8423598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3770434-FF71-44B8-9946-DAB109E1E59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E234-48C1-BC7F-53D072CE46E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AED45527-ABCA-4197-89EF-9A03E987FEC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99D0780-92C0-48B0-971A-336DE0A6C01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E234-48C1-BC7F-53D072CE46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проект</c:v>
                </c:pt>
                <c:pt idx="1">
                  <c:v>2024 проект</c:v>
                </c:pt>
                <c:pt idx="2">
                  <c:v>2025 проект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584887.69999999995</c:v>
                </c:pt>
                <c:pt idx="1">
                  <c:v>567283.9</c:v>
                </c:pt>
                <c:pt idx="2">
                  <c:v>598096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57,8%</c:v>
                  </c:pt>
                  <c:pt idx="1">
                    <c:v>56,4%</c:v>
                  </c:pt>
                  <c:pt idx="2">
                    <c:v>56,9%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2-3D65-4996-B85E-75F7CF84C8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gapDepth val="6"/>
        <c:shape val="cylinder"/>
        <c:axId val="-1697009424"/>
        <c:axId val="-1697013776"/>
        <c:axId val="0"/>
      </c:bar3DChart>
      <c:catAx>
        <c:axId val="-16970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697013776"/>
        <c:crosses val="autoZero"/>
        <c:auto val="1"/>
        <c:lblAlgn val="ctr"/>
        <c:lblOffset val="100"/>
        <c:noMultiLvlLbl val="0"/>
      </c:catAx>
      <c:valAx>
        <c:axId val="-169701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6970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3003003003003E-2"/>
          <c:y val="0.11993828183806733"/>
          <c:w val="0.96996996996996976"/>
          <c:h val="0.78443068399616445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доходов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5-1539-435F-8EC4-B4F2C19397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6-1539-435F-8EC4-B4F2C19397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7-1539-435F-8EC4-B4F2C19397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8-1539-435F-8EC4-B4F2C19397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9-1539-435F-8EC4-B4F2C193976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A-1539-435F-8EC4-B4F2C193976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4-1539-435F-8EC4-B4F2C193976D}"/>
              </c:ext>
            </c:extLst>
          </c:dPt>
          <c:dLbls>
            <c:dLbl>
              <c:idx val="0"/>
              <c:layout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1539-435F-8EC4-B4F2C193976D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30F7A5-A399-4F3A-B427-D1EF187526C5}" type="CATEGORYNAME">
                      <a:rPr lang="ru-RU" sz="2000" b="1"/>
                      <a:pPr>
                        <a:defRPr sz="20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sz="2000" b="1" baseline="0" dirty="0"/>
                      <a:t>
</a:t>
                    </a:r>
                    <a:fld id="{1442176D-1967-4A9F-9FEB-584CB5FB66B0}" type="VALUE">
                      <a:rPr lang="ru-RU" sz="2000" b="1" baseline="0"/>
                      <a:pPr>
                        <a:defRPr sz="20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sz="2000" b="1" baseline="0" dirty="0"/>
                      <a:t>
</a:t>
                    </a:r>
                    <a:fld id="{6F953EFC-9DFA-4B6A-99B5-1EDC8C360669}" type="CELLREF">
                      <a:rPr lang="ru-RU" sz="2000" b="1" baseline="0" smtClean="0"/>
                      <a:pPr>
                        <a:defRPr sz="20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sz="2000" b="1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>
                    <c15:dlblFTEntry>
                      <c15:txfldGUID>{6F953EFC-9DFA-4B6A-99B5-1EDC8C360669}</c15:txfldGUID>
                      <c15:f>Лист1!$D$3</c15:f>
                      <c15:dlblFieldTableCache>
                        <c:ptCount val="1"/>
                        <c:pt idx="0">
                          <c:v>49,5%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1539-435F-8EC4-B4F2C193976D}"/>
                </c:ext>
              </c:extLst>
            </c:dLbl>
            <c:dLbl>
              <c:idx val="2"/>
              <c:layout>
                <c:manualLayout>
                  <c:x val="-3.6900462900755153E-2"/>
                  <c:y val="4.95943139177697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1F4A67-FED9-413F-862C-5DC5E8D52B8A}" type="CATEGORYNAME">
                      <a:rPr lang="ru-RU" sz="160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17C2DD95-C829-4830-8215-625924383CCE}" type="VALUE">
                      <a:rPr lang="ru-RU" sz="1600" baseline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sz="1600" baseline="0" dirty="0"/>
                      <a:t>
</a:t>
                    </a:r>
                    <a:fld id="{BE4845DF-38FE-4052-B28C-C73B557DFC46}" type="CELLREF">
                      <a:rPr lang="ru-RU" sz="1600" baseline="0" smtClean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sz="1600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916022815834027"/>
                      <c:h val="0.27736060731207451"/>
                    </c:manualLayout>
                  </c15:layout>
                  <c15:dlblFieldTable>
                    <c15:dlblFTEntry>
                      <c15:txfldGUID>{BE4845DF-38FE-4052-B28C-C73B557DFC46}</c15:txfldGUID>
                      <c15:f>Лист1!$D$4</c15:f>
                      <c15:dlblFieldTableCache>
                        <c:ptCount val="1"/>
                        <c:pt idx="0">
                          <c:v>12,8%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1539-435F-8EC4-B4F2C193976D}"/>
                </c:ext>
              </c:extLst>
            </c:dLbl>
            <c:dLbl>
              <c:idx val="3"/>
              <c:layout>
                <c:manualLayout>
                  <c:x val="3.9456074816586494E-2"/>
                  <c:y val="1.3626414547783755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04BFAE5-A3E9-4769-A32F-2C2766243708}" type="CATEGORYNAME">
                      <a:rPr lang="ru-RU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8244117E-419D-4A6F-8DA7-C15E08F4FA51}" type="VALUE">
                      <a:rPr lang="ru-RU" baseline="0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baseline="0" dirty="0"/>
                      <a:t>
</a:t>
                    </a:r>
                    <a:fld id="{D6C9D07E-B2D9-48F0-927D-9E5D753C13C8}" type="CELLREF">
                      <a:rPr lang="ru-RU" baseline="0" smtClean="0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xfrm>
                  <a:off x="10530952" y="7215"/>
                  <a:ext cx="1358403" cy="1278929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98365"/>
                        <a:gd name="adj2" fmla="val 5713"/>
                      </a:avLst>
                    </a:prstGeom>
                  </c15:spPr>
                  <c15:layout>
                    <c:manualLayout>
                      <c:w val="0.11407942207949262"/>
                      <c:h val="0.24150799239443635"/>
                    </c:manualLayout>
                  </c15:layout>
                  <c15:dlblFieldTable>
                    <c15:dlblFTEntry>
                      <c15:txfldGUID>{D6C9D07E-B2D9-48F0-927D-9E5D753C13C8}</c15:txfldGUID>
                      <c15:f>Лист1!$D$5</c15:f>
                      <c15:dlblFieldTableCache>
                        <c:ptCount val="1"/>
                        <c:pt idx="0">
                          <c:v>2,6%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1539-435F-8EC4-B4F2C193976D}"/>
                </c:ext>
              </c:extLst>
            </c:dLbl>
            <c:dLbl>
              <c:idx val="4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CA8C441-5D27-4BA6-AAA2-528B180076F6}" type="CATEGORYNAME">
                      <a:rPr lang="ru-RU" sz="160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fld id="{61359295-A631-4340-8E4F-6D076FFABA74}" type="VALUE">
                      <a:rPr lang="ru-RU" sz="1600" baseline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sz="1600" baseline="0" dirty="0"/>
                      <a:t>
</a:t>
                    </a:r>
                    <a:fld id="{2B7FB19D-E476-4596-B9A5-44EF9B5F9ACE}" type="CELLREF">
                      <a:rPr lang="ru-RU" sz="1600" baseline="0" smtClean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sz="1600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{2B7FB19D-E476-4596-B9A5-44EF9B5F9ACE}</c15:txfldGUID>
                      <c15:f>Лист1!$D$6</c15:f>
                      <c15:dlblFieldTableCache>
                        <c:ptCount val="1"/>
                        <c:pt idx="0">
                          <c:v>33,1%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1539-435F-8EC4-B4F2C193976D}"/>
                </c:ext>
              </c:extLst>
            </c:dLbl>
            <c:dLbl>
              <c:idx val="5"/>
              <c:layout>
                <c:manualLayout>
                  <c:x val="0.10472825352303065"/>
                  <c:y val="-1.3022892625245829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0CCAFB-9F5C-4831-B99D-9092773F9274}" type="CATEGORYNAME">
                      <a:rPr lang="ru-RU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F69390B5-04F8-48D1-B4A1-61F09190CB41}" type="VALUE">
                      <a:rPr lang="ru-RU" baseline="0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baseline="0" dirty="0"/>
                      <a:t>
</a:t>
                    </a:r>
                    <a:fld id="{E192F4C6-7230-4434-9143-A6E0FBB93BA7}" type="CELLREF">
                      <a:rPr lang="ru-RU" baseline="0" smtClean="0"/>
                      <a:pPr>
                        <a:defRPr sz="1197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xfrm>
                  <a:off x="10588203" y="4535813"/>
                  <a:ext cx="1248196" cy="1239259"/>
                </a:xfrm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50000"/>
                      <a:lumOff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146363"/>
                        <a:gd name="adj2" fmla="val 25556"/>
                      </a:avLst>
                    </a:prstGeom>
                  </c15:spPr>
                  <c15:layout>
                    <c:manualLayout>
                      <c:w val="0.10545410766787197"/>
                      <c:h val="0.21179305768163612"/>
                    </c:manualLayout>
                  </c15:layout>
                  <c15:dlblFieldTable>
                    <c15:dlblFTEntry>
                      <c15:txfldGUID>{E192F4C6-7230-4434-9143-A6E0FBB93BA7}</c15:txfldGUID>
                      <c15:f>Лист1!$D$7</c15:f>
                      <c15:dlblFieldTableCache>
                        <c:ptCount val="1"/>
                        <c:pt idx="0">
                          <c:v>2,0%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1539-435F-8EC4-B4F2C193976D}"/>
                </c:ext>
              </c:extLst>
            </c:dLbl>
            <c:dLbl>
              <c:idx val="6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11DEFF-BA21-4199-A737-6C4C41F40F78}" type="CELLREF">
                      <a:rPr lang="ru-RU" sz="1600" smtClean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[ССЫЛКА НА ЯЧЕЙКУ]</a:t>
                    </a:fld>
                    <a:endParaRPr lang="ru-RU" sz="1600" baseline="0" dirty="0"/>
                  </a:p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58CB467-5B1E-4434-AF1E-9D31607C4239}" type="VALUE">
                      <a:rPr lang="ru-RU" sz="1600" smtClean="0"/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 sz="1600" dirty="0"/>
                  </a:p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0D2B213-9384-47BE-BCCB-CD8CC9BED66A}" type="PERCENTAGE">
                      <a:rPr lang="ru-RU" sz="1600" b="0" i="0" u="none" strike="noStrike" kern="1200" baseline="0" smtClean="0">
                        <a:solidFill>
                          <a:prstClr val="white"/>
                        </a:solidFill>
                      </a:rPr>
                      <a:pPr>
                        <a:defRPr sz="16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sz="1600" dirty="0"/>
                  </a:p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RU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>
                    <c15:dlblFTEntry>
                      <c15:txfldGUID>{1311DEFF-BA21-4199-A737-6C4C41F40F78}</c15:txfldGUID>
                      <c15:f>Лист1!$C$2</c15:f>
                      <c15:dlblFieldTableCache>
                        <c:ptCount val="1"/>
                        <c:pt idx="0">
                          <c:v>Налоговые и неналоговые доходы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1539-435F-8EC4-B4F2C193976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Безвозмездные поступления</c:v>
                </c:pt>
                <c:pt idx="1">
                  <c:v>НДФЛ</c:v>
                </c:pt>
                <c:pt idx="2">
                  <c:v>Акцизы по подакцизным товарам</c:v>
                </c:pt>
                <c:pt idx="3">
                  <c:v>Налоги на совокупный доход</c:v>
                </c:pt>
                <c:pt idx="4">
                  <c:v>Доходы от муниципального имущества</c:v>
                </c:pt>
                <c:pt idx="5">
                  <c:v>Прочие доходы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584887.69999999995</c:v>
                </c:pt>
                <c:pt idx="1">
                  <c:v>211743.6</c:v>
                </c:pt>
                <c:pt idx="2">
                  <c:v>54544.9</c:v>
                </c:pt>
                <c:pt idx="3">
                  <c:v>11330</c:v>
                </c:pt>
                <c:pt idx="4">
                  <c:v>141511</c:v>
                </c:pt>
                <c:pt idx="5">
                  <c:v>8471.2999999999993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9-435F-8EC4-B4F2C193976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0"/>
        <c:splitType val="pos"/>
        <c:splitPos val="5"/>
        <c:secondPieSize val="122"/>
        <c:serLines>
          <c:spPr>
            <a:ln w="349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  <c:spPr>
        <a:noFill/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3725809783981078E-2"/>
          <c:y val="3.3979766875580512E-2"/>
          <c:w val="0.74763053422739911"/>
          <c:h val="0.8345077694193645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 с дивидендов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905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Проект 2023г.</c:v>
                </c:pt>
                <c:pt idx="1">
                  <c:v>Проект 2024г.</c:v>
                </c:pt>
                <c:pt idx="2">
                  <c:v>Проект 2025г.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105.1</c:v>
                </c:pt>
                <c:pt idx="1">
                  <c:v>110.3</c:v>
                </c:pt>
                <c:pt idx="2">
                  <c:v>115.8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4-4DFD-ADF2-ACC7497CF58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НДФЛ налоговых агентов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46000">
                  <a:schemeClr val="accent6">
                    <a:lumMod val="95000"/>
                    <a:lumOff val="5000"/>
                  </a:schemeClr>
                </a:gs>
                <a:gs pos="100000">
                  <a:schemeClr val="accent6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19050"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Проект 2023г.</c:v>
                </c:pt>
                <c:pt idx="1">
                  <c:v>Проект 2024г.</c:v>
                </c:pt>
                <c:pt idx="2">
                  <c:v>Проект 2025г.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396.1</c:v>
                </c:pt>
                <c:pt idx="1">
                  <c:v>423.9</c:v>
                </c:pt>
                <c:pt idx="2">
                  <c:v>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04-4DFD-ADF2-ACC7497CF5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shape val="box"/>
        <c:axId val="-1697020304"/>
        <c:axId val="-1697010512"/>
        <c:axId val="0"/>
      </c:bar3DChart>
      <c:catAx>
        <c:axId val="-169702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697010512"/>
        <c:crosses val="autoZero"/>
        <c:auto val="1"/>
        <c:lblAlgn val="ctr"/>
        <c:lblOffset val="100"/>
        <c:noMultiLvlLbl val="0"/>
      </c:catAx>
      <c:valAx>
        <c:axId val="-1697010512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crossAx val="-1697020304"/>
        <c:crosses val="autoZero"/>
        <c:crossBetween val="between"/>
      </c:valAx>
      <c:spPr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712979890310786E-3"/>
                  <c:y val="-6.6454384733561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3C1-44FD-8F9B-583048EA2F2D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3"/>
                <c:pt idx="0">
                  <c:v>0.18896482179399568</c:v>
                </c:pt>
                <c:pt idx="1">
                  <c:v>0.19435083562216379</c:v>
                </c:pt>
                <c:pt idx="2">
                  <c:v>0.23676500093630456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C1-44FD-8F9B-583048EA2F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3C1-44FD-8F9B-583048EA2F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3C1-44FD-8F9B-583048EA2F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3C1-44FD-8F9B-583048EA2F2D}"/>
              </c:ext>
            </c:extLst>
          </c:dPt>
          <c:dLbls>
            <c:dLbl>
              <c:idx val="0"/>
              <c:layout>
                <c:manualLayout>
                  <c:x val="0"/>
                  <c:y val="-6.6454384733561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3C1-44FD-8F9B-583048EA2F2D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Лист1!$C$2:$C$5</c:f>
              <c:numCache>
                <c:formatCode>0.0%</c:formatCode>
                <c:ptCount val="3"/>
                <c:pt idx="0">
                  <c:v>0.70691484878208244</c:v>
                </c:pt>
                <c:pt idx="1">
                  <c:v>0.72877037405785705</c:v>
                </c:pt>
                <c:pt idx="2">
                  <c:v>0.69055419196918222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C1-44FD-8F9B-583048EA2F2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Лист1!$D$2:$D$5</c:f>
              <c:numCache>
                <c:formatCode>0.0%</c:formatCode>
                <c:ptCount val="3"/>
                <c:pt idx="0">
                  <c:v>1.7426251227372368E-2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3C1-44FD-8F9B-583048EA2F2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C40-4D7C-A228-0E1B7565CFA1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Лист1!$E$2:$E$5</c:f>
              <c:numCache>
                <c:formatCode>0.0%</c:formatCode>
                <c:ptCount val="3"/>
                <c:pt idx="0">
                  <c:v>8.6693907223557617E-2</c:v>
                </c:pt>
                <c:pt idx="1">
                  <c:v>7.679082730886598E-2</c:v>
                </c:pt>
                <c:pt idx="2">
                  <c:v>7.2680807094513258E-2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3C1-44FD-8F9B-583048EA2F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-1697008880"/>
        <c:axId val="-1697014864"/>
        <c:axId val="0"/>
      </c:bar3DChart>
      <c:catAx>
        <c:axId val="-169700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697014864"/>
        <c:crosses val="autoZero"/>
        <c:auto val="1"/>
        <c:lblAlgn val="ctr"/>
        <c:lblOffset val="100"/>
        <c:noMultiLvlLbl val="0"/>
      </c:catAx>
      <c:valAx>
        <c:axId val="-169701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69700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  <a:alpha val="6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008400579123225E-3"/>
          <c:y val="0.24891960207461508"/>
          <c:w val="0.87806493094330673"/>
          <c:h val="0.7510804660488348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B8C-4DF2-92F9-BCC3D6BD9C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B8C-4DF2-92F9-BCC3D6BD9C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B8C-4DF2-92F9-BCC3D6BD9C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B8C-4DF2-92F9-BCC3D6BD9C3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B8C-4DF2-92F9-BCC3D6BD9C3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B8C-4DF2-92F9-BCC3D6BD9C3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B8C-4DF2-92F9-BCC3D6BD9C3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B8C-4DF2-92F9-BCC3D6BD9C3D}"/>
              </c:ext>
            </c:extLst>
          </c:dPt>
          <c:dLbls>
            <c:dLbl>
              <c:idx val="0"/>
              <c:layout>
                <c:manualLayout>
                  <c:x val="8.8782087201412563E-2"/>
                  <c:y val="-9.6656480533085405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5500234594289"/>
                      <c:h val="3.8368654078364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B8C-4DF2-92F9-BCC3D6BD9C3D}"/>
                </c:ext>
              </c:extLst>
            </c:dLbl>
            <c:dLbl>
              <c:idx val="6"/>
              <c:layout>
                <c:manualLayout>
                  <c:x val="-9.6471259378249893E-2"/>
                  <c:y val="-1.523998464301352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B8C-4DF2-92F9-BCC3D6BD9C3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B8C-4DF2-92F9-BCC3D6BD9C3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</c:numCache>
            </c:numRef>
          </c:cat>
          <c:val>
            <c:numRef>
              <c:f>Лист1!$B$2:$B$9</c:f>
              <c:numCache>
                <c:formatCode>#,##0.00</c:formatCode>
                <c:ptCount val="8"/>
                <c:pt idx="0">
                  <c:v>8874.2999999999993</c:v>
                </c:pt>
                <c:pt idx="1">
                  <c:v>191998</c:v>
                </c:pt>
                <c:pt idx="2">
                  <c:v>289054.3</c:v>
                </c:pt>
                <c:pt idx="3">
                  <c:v>10431.9</c:v>
                </c:pt>
                <c:pt idx="4">
                  <c:v>91937.9</c:v>
                </c:pt>
                <c:pt idx="5">
                  <c:v>509460.2</c:v>
                </c:pt>
                <c:pt idx="6">
                  <c:v>2889.5</c:v>
                </c:pt>
                <c:pt idx="7" formatCode="General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6-405D-9200-DB66E935D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083635379196747"/>
          <c:y val="3.1958123556723325E-2"/>
          <c:w val="5.5605934641025007E-2"/>
          <c:h val="0.796581391860092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376115573850486E-2"/>
          <c:y val="4.5962505942708745E-2"/>
          <c:w val="0.92179449829841176"/>
          <c:h val="0.9057524032914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C000"/>
              </a:soli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620-4E12-B529-9BD09ED0482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620-4E12-B529-9BD09ED04828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1620-4E12-B529-9BD09ED04828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1620-4E12-B529-9BD09ED04828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1620-4E12-B529-9BD09ED04828}"/>
              </c:ext>
            </c:extLst>
          </c:dPt>
          <c:dLbls>
            <c:dLbl>
              <c:idx val="1"/>
              <c:layout>
                <c:manualLayout>
                  <c:x val="0.17918078199205353"/>
                  <c:y val="-5.191384457136147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620-4E12-B529-9BD09ED0482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620-4E12-B529-9BD09ED0482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20-4E12-B529-9BD09ED0482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620-4E12-B529-9BD09ED0482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620-4E12-B529-9BD09ED0482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620-4E12-B529-9BD09ED0482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620-4E12-B529-9BD09ED0482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620-4E12-B529-9BD09ED0482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1104676.1000000001</c:v>
                </c:pt>
                <c:pt idx="1">
                  <c:v>17878.900000000001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620-4E12-B529-9BD09ED04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</c:spPr>
    </c:plotArea>
    <c:plotVisOnly val="1"/>
    <c:dispBlanksAs val="zero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9.2684883074656225E-3"/>
          <c:w val="0.6934016813888112"/>
          <c:h val="0.958474802103483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617-4218-AC98-DDE5E7E550DC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617-4218-AC98-DDE5E7E550DC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617-4218-AC98-DDE5E7E550DC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617-4218-AC98-DDE5E7E550DC}"/>
                </c:ext>
              </c:extLst>
            </c:dLbl>
            <c:dLbl>
              <c:idx val="4"/>
              <c:layout>
                <c:manualLayout>
                  <c:x val="-4.8198960446084502E-2"/>
                  <c:y val="0.12828585601901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617-4218-AC98-DDE5E7E550DC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617-4218-AC98-DDE5E7E550DC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617-4218-AC98-DDE5E7E550D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0.10227561233079896</c:v>
                </c:pt>
                <c:pt idx="1">
                  <c:v>1.0913941855855617E-2</c:v>
                </c:pt>
                <c:pt idx="2">
                  <c:v>0.10653295384190532</c:v>
                </c:pt>
                <c:pt idx="3">
                  <c:v>7.974700571464205E-2</c:v>
                </c:pt>
                <c:pt idx="4">
                  <c:v>1.3914685694687567E-3</c:v>
                </c:pt>
                <c:pt idx="5">
                  <c:v>0.54807915870491886</c:v>
                </c:pt>
                <c:pt idx="6">
                  <c:v>9.5826752364026727E-2</c:v>
                </c:pt>
                <c:pt idx="7">
                  <c:v>4.6557540610482347E-2</c:v>
                </c:pt>
                <c:pt idx="8">
                  <c:v>4.3052678933326212E-3</c:v>
                </c:pt>
                <c:pt idx="9">
                  <c:v>4.3702981145689974E-3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17-4218-AC98-DDE5E7E550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114810</c:v>
                </c:pt>
                <c:pt idx="1">
                  <c:v>12251.5</c:v>
                </c:pt>
                <c:pt idx="2">
                  <c:v>119589.1</c:v>
                </c:pt>
                <c:pt idx="3">
                  <c:v>89520.4</c:v>
                </c:pt>
                <c:pt idx="4">
                  <c:v>1562</c:v>
                </c:pt>
                <c:pt idx="5">
                  <c:v>615249</c:v>
                </c:pt>
                <c:pt idx="6">
                  <c:v>107570.8</c:v>
                </c:pt>
                <c:pt idx="7">
                  <c:v>52263.4</c:v>
                </c:pt>
                <c:pt idx="8">
                  <c:v>4832.8999999999996</c:v>
                </c:pt>
                <c:pt idx="9">
                  <c:v>4905.8999999999996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17-4218-AC98-DDE5E7E55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25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r"/>
      <c:legendEntry>
        <c:idx val="10"/>
        <c:txPr>
          <a:bodyPr/>
          <a:lstStyle/>
          <a:p>
            <a:pPr>
              <a:defRPr sz="2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9646287359241377"/>
          <c:y val="8.7491183346139997E-4"/>
          <c:w val="0.29708551350436035"/>
          <c:h val="0.99912508816653856"/>
        </c:manualLayout>
      </c:layout>
      <c:overlay val="0"/>
      <c:spPr>
        <a:solidFill>
          <a:schemeClr val="accent4">
            <a:lumMod val="20000"/>
            <a:lumOff val="80000"/>
            <a:alpha val="59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0206241208603937"/>
          <c:y val="0.5274802158357552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2856064661318625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54-46EA-A57A-7FEC308D4EFB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54-46EA-A57A-7FEC308D4EFB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54-46EA-A57A-7FEC308D4EFB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54-46EA-A57A-7FEC308D4EFB}"/>
                </c:ext>
              </c:extLst>
            </c:dLbl>
            <c:dLbl>
              <c:idx val="4"/>
              <c:layout>
                <c:manualLayout>
                  <c:x val="-3.0134392780967402E-3"/>
                  <c:y val="0.11590369132803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254-46EA-A57A-7FEC308D4EFB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254-46EA-A57A-7FEC308D4EFB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254-46EA-A57A-7FEC308D4E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0.10823415863340577</c:v>
                </c:pt>
                <c:pt idx="1">
                  <c:v>1.1656819208314396E-2</c:v>
                </c:pt>
                <c:pt idx="2">
                  <c:v>7.6756607917464983E-2</c:v>
                </c:pt>
                <c:pt idx="3">
                  <c:v>0.12877819046851535</c:v>
                </c:pt>
                <c:pt idx="4">
                  <c:v>1.486181414797134E-3</c:v>
                </c:pt>
                <c:pt idx="5">
                  <c:v>0.50249125679093087</c:v>
                </c:pt>
                <c:pt idx="6">
                  <c:v>8.9321786534682604E-2</c:v>
                </c:pt>
                <c:pt idx="7">
                  <c:v>4.9300215020574863E-2</c:v>
                </c:pt>
                <c:pt idx="8">
                  <c:v>1.4937930993799617E-3</c:v>
                </c:pt>
                <c:pt idx="9">
                  <c:v>4.62485955252619E-3</c:v>
                </c:pt>
                <c:pt idx="10">
                  <c:v>2.5856131359407859E-2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54-46EA-A57A-7FEC308D4E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113755.8</c:v>
                </c:pt>
                <c:pt idx="1">
                  <c:v>12251.5</c:v>
                </c:pt>
                <c:pt idx="2">
                  <c:v>80672.399999999994</c:v>
                </c:pt>
                <c:pt idx="3">
                  <c:v>135347.9</c:v>
                </c:pt>
                <c:pt idx="4">
                  <c:v>1562</c:v>
                </c:pt>
                <c:pt idx="5">
                  <c:v>528126.19999999995</c:v>
                </c:pt>
                <c:pt idx="6">
                  <c:v>93878.6</c:v>
                </c:pt>
                <c:pt idx="7">
                  <c:v>51815.3</c:v>
                </c:pt>
                <c:pt idx="8">
                  <c:v>1570</c:v>
                </c:pt>
                <c:pt idx="9">
                  <c:v>4860.8</c:v>
                </c:pt>
                <c:pt idx="10">
                  <c:v>27175.200000000001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54-46EA-A57A-7FEC308D4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29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980868516904917"/>
          <c:y val="0.532433081712147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5.8907904773939257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explosion val="25"/>
          <c:dPt>
            <c:idx val="11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0-7D26-4F04-A491-745F64FEB60D}"/>
              </c:ext>
            </c:extLst>
          </c:dPt>
          <c:dLbls>
            <c:dLbl>
              <c:idx val="0"/>
              <c:layout>
                <c:manualLayout>
                  <c:x val="8.728931404315958E-2"/>
                  <c:y val="-3.0179137748949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7EF-4B9A-A220-9D93D37620FD}"/>
                </c:ext>
              </c:extLst>
            </c:dLbl>
            <c:dLbl>
              <c:idx val="1"/>
              <c:layout>
                <c:manualLayout>
                  <c:x val="3.1158383687395614E-2"/>
                  <c:y val="-1.8202757069338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7EF-4B9A-A220-9D93D37620FD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7EF-4B9A-A220-9D93D37620FD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7EF-4B9A-A220-9D93D37620FD}"/>
                </c:ext>
              </c:extLst>
            </c:dLbl>
            <c:dLbl>
              <c:idx val="4"/>
              <c:layout>
                <c:manualLayout>
                  <c:x val="-1.4674218934351699E-2"/>
                  <c:y val="-0.14907463305893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7EF-4B9A-A220-9D93D37620FD}"/>
                </c:ext>
              </c:extLst>
            </c:dLbl>
            <c:dLbl>
              <c:idx val="6"/>
              <c:layout>
                <c:manualLayout>
                  <c:x val="-6.2451509060976698E-2"/>
                  <c:y val="-2.771498947808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7EF-4B9A-A220-9D93D37620FD}"/>
                </c:ext>
              </c:extLst>
            </c:dLbl>
            <c:dLbl>
              <c:idx val="7"/>
              <c:layout>
                <c:manualLayout>
                  <c:x val="-3.7898911140268159E-2"/>
                  <c:y val="-2.4712265791842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7EF-4B9A-A220-9D93D37620FD}"/>
                </c:ext>
              </c:extLst>
            </c:dLbl>
            <c:dLbl>
              <c:idx val="8"/>
              <c:layout>
                <c:manualLayout>
                  <c:x val="2.9214212654057721E-2"/>
                  <c:y val="-3.1507636773196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7EF-4B9A-A220-9D93D37620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Лист1!$A$2:$A$13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Лист1!$B$2:$B$13</c:f>
              <c:numCache>
                <c:formatCode>0.0%</c:formatCode>
                <c:ptCount val="12"/>
                <c:pt idx="0">
                  <c:v>0.11303265180598207</c:v>
                </c:pt>
                <c:pt idx="1">
                  <c:v>1.2173691848549993E-2</c:v>
                </c:pt>
                <c:pt idx="2">
                  <c:v>8.2608507722889149E-2</c:v>
                </c:pt>
                <c:pt idx="3">
                  <c:v>9.4059518586951496E-2</c:v>
                </c:pt>
                <c:pt idx="4">
                  <c:v>1.5520798814377904E-3</c:v>
                </c:pt>
                <c:pt idx="5">
                  <c:v>0.52935671654619498</c:v>
                </c:pt>
                <c:pt idx="6">
                  <c:v>9.3387712435965525E-2</c:v>
                </c:pt>
                <c:pt idx="7">
                  <c:v>5.1935355177383756E-2</c:v>
                </c:pt>
                <c:pt idx="8">
                  <c:v>1.7926423265697295E-3</c:v>
                </c:pt>
                <c:pt idx="9">
                  <c:v>4.8299295055651802E-3</c:v>
                </c:pt>
                <c:pt idx="10">
                  <c:v>1.5271194162510314E-2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EF-4B9A-A220-9D93D37620F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Лист1!$A$2:$A$13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Лист1!$C$2:$C$13</c:f>
              <c:numCache>
                <c:formatCode>#\ ##0.0</c:formatCode>
                <c:ptCount val="12"/>
                <c:pt idx="0">
                  <c:v>113755.1</c:v>
                </c:pt>
                <c:pt idx="1">
                  <c:v>12251.5</c:v>
                </c:pt>
                <c:pt idx="2">
                  <c:v>83136.5</c:v>
                </c:pt>
                <c:pt idx="3">
                  <c:v>94660.7</c:v>
                </c:pt>
                <c:pt idx="4">
                  <c:v>1562</c:v>
                </c:pt>
                <c:pt idx="5">
                  <c:v>532740.1</c:v>
                </c:pt>
                <c:pt idx="6">
                  <c:v>93984.6</c:v>
                </c:pt>
                <c:pt idx="7">
                  <c:v>52267.3</c:v>
                </c:pt>
                <c:pt idx="8">
                  <c:v>1804.1</c:v>
                </c:pt>
                <c:pt idx="9">
                  <c:v>4860.8</c:v>
                </c:pt>
                <c:pt idx="10">
                  <c:v>15368.8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7EF-4B9A-A220-9D93D3762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gradFill rotWithShape="1">
          <a:gsLst>
            <a:gs pos="0">
              <a:schemeClr val="accent6">
                <a:tint val="50000"/>
                <a:satMod val="300000"/>
                <a:alpha val="33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b"/>
      <c:legendEntry>
        <c:idx val="11"/>
        <c:txPr>
          <a:bodyPr/>
          <a:lstStyle/>
          <a:p>
            <a:pPr>
              <a:defRPr sz="23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63101344215598643"/>
          <c:w val="0.97558386533727659"/>
          <c:h val="0.36898655784401357"/>
        </c:manualLayout>
      </c:layout>
      <c:overlay val="0"/>
      <c:spPr>
        <a:solidFill>
          <a:schemeClr val="accent5">
            <a:lumMod val="20000"/>
            <a:lumOff val="80000"/>
            <a:alpha val="86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055160363477292"/>
          <c:y val="0.140954168368577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21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87878787878788E-2"/>
          <c:y val="0.21310826199741703"/>
          <c:w val="0.9242424242424242"/>
          <c:h val="0.286040243282876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6"/>
            </a:solidFill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31750">
                <a:solidFill>
                  <a:schemeClr val="lt1"/>
                </a:solidFill>
              </a:ln>
              <a:effectLst/>
              <a:sp3d contourW="317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3DE-40C6-B1AB-40AE01CCA7EB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DE-40C6-B1AB-40AE01CCA7EB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73DE-40C6-B1AB-40AE01CCA7EB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739-494E-9647-D8B26727804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Социально-значимые расходы</c:v>
                </c:pt>
                <c:pt idx="1">
                  <c:v>Расходы на поддержку реального сектора экономики</c:v>
                </c:pt>
                <c:pt idx="2">
                  <c:v>Прочие расходы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784822</c:v>
                </c:pt>
                <c:pt idx="1">
                  <c:v>210671.5</c:v>
                </c:pt>
                <c:pt idx="2">
                  <c:v>127061.5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E-40C6-B1AB-40AE01CCA7E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8.0726059810705478E-2"/>
          <c:y val="0.5745222139110312"/>
          <c:w val="0.83854788037858907"/>
          <c:h val="0.29754940744243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310520705031781"/>
          <c:y val="0.63588778873680585"/>
        </c:manualLayout>
      </c:layout>
      <c:overlay val="0"/>
    </c:title>
    <c:autoTitleDeleted val="0"/>
    <c:view3D>
      <c:rotX val="5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195812043017747E-2"/>
          <c:y val="5.2414969195413788E-3"/>
          <c:w val="0.92038067655050604"/>
          <c:h val="0.776563059802654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3913-426D-AE7B-6DF873A4C68B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913-426D-AE7B-6DF873A4C68B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4-3913-426D-AE7B-6DF873A4C68B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3913-426D-AE7B-6DF873A4C68B}"/>
              </c:ext>
            </c:extLst>
          </c:dPt>
          <c:dPt>
            <c:idx val="4"/>
            <c:bubble3D val="0"/>
            <c:spPr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23000">
                    <a:schemeClr val="tx1">
                      <a:lumMod val="75000"/>
                      <a:lumOff val="25000"/>
                    </a:schemeClr>
                  </a:gs>
                  <a:gs pos="69000">
                    <a:schemeClr val="tx1">
                      <a:lumMod val="85000"/>
                      <a:lumOff val="15000"/>
                    </a:schemeClr>
                  </a:gs>
                  <a:gs pos="97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3913-426D-AE7B-6DF873A4C68B}"/>
              </c:ext>
            </c:extLst>
          </c:dPt>
          <c:dLbls>
            <c:dLbl>
              <c:idx val="0"/>
              <c:layout>
                <c:manualLayout>
                  <c:x val="8.6553952778794546E-2"/>
                  <c:y val="-0.3017067383931217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913-426D-AE7B-6DF873A4C68B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913-426D-AE7B-6DF873A4C68B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913-426D-AE7B-6DF873A4C68B}"/>
                </c:ext>
              </c:extLst>
            </c:dLbl>
            <c:dLbl>
              <c:idx val="3"/>
              <c:layout>
                <c:manualLayout>
                  <c:x val="-0.15421361830476912"/>
                  <c:y val="-3.260878984137107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913-426D-AE7B-6DF873A4C68B}"/>
                </c:ext>
              </c:extLst>
            </c:dLbl>
            <c:dLbl>
              <c:idx val="4"/>
              <c:layout>
                <c:manualLayout>
                  <c:x val="8.545524011978349E-2"/>
                  <c:y val="-3.108471820965776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913-426D-AE7B-6DF873A4C68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Соц. политика</c:v>
                </c:pt>
                <c:pt idx="3">
                  <c:v>ФК и спорт</c:v>
                </c:pt>
                <c:pt idx="4">
                  <c:v>СМИ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615249</c:v>
                </c:pt>
                <c:pt idx="1">
                  <c:v>107570.8</c:v>
                </c:pt>
                <c:pt idx="2">
                  <c:v>52263.4</c:v>
                </c:pt>
                <c:pt idx="3">
                  <c:v>4832.8999999999996</c:v>
                </c:pt>
                <c:pt idx="4">
                  <c:v>4905.8999999999996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13-4E9A-9344-AA1226D0E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7816727878980572E-2"/>
          <c:y val="0.69547135818935557"/>
          <c:w val="0.94128159907080022"/>
          <c:h val="0.29323345941345985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906163358615076"/>
          <c:y val="0.65185969095678276"/>
        </c:manualLayout>
      </c:layout>
      <c:overlay val="0"/>
    </c:title>
    <c:autoTitleDeleted val="0"/>
    <c:view3D>
      <c:rotX val="4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8896387057181555E-3"/>
          <c:w val="1"/>
          <c:h val="0.789740764409443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DF27-4C71-B019-B3E62EB097C4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9FB-4CB6-B6B9-4952D42BDE06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A-89FB-4CB6-B6B9-4952D42BDE06}"/>
              </c:ext>
            </c:extLst>
          </c:dPt>
          <c:dLbls>
            <c:dLbl>
              <c:idx val="0"/>
              <c:layout>
                <c:manualLayout>
                  <c:x val="-9.2078126568598581E-2"/>
                  <c:y val="-7.28417754096992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F27-4C71-B019-B3E62EB097C4}"/>
                </c:ext>
              </c:extLst>
            </c:dLbl>
            <c:dLbl>
              <c:idx val="1"/>
              <c:layout>
                <c:manualLayout>
                  <c:x val="9.9828842382947036E-2"/>
                  <c:y val="-2.419625219109099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FB-4CB6-B6B9-4952D42BDE06}"/>
                </c:ext>
              </c:extLst>
            </c:dLbl>
            <c:dLbl>
              <c:idx val="2"/>
              <c:layout>
                <c:manualLayout>
                  <c:x val="0"/>
                  <c:y val="-2.6412157911429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9FB-4CB6-B6B9-4952D42BDE0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Нац. экономика</c:v>
                </c:pt>
                <c:pt idx="1">
                  <c:v>ЖКХ</c:v>
                </c:pt>
                <c:pt idx="2">
                  <c:v>Охрана окр.среды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1195.8900000000001</c:v>
                </c:pt>
                <c:pt idx="1">
                  <c:v>895.20399999999995</c:v>
                </c:pt>
                <c:pt idx="2">
                  <c:v>15.62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FB-4CB6-B6B9-4952D42BD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7.2828790054217524E-2"/>
          <c:y val="0.71586105498193586"/>
          <c:w val="0.82867214613594997"/>
          <c:h val="0.2721974564315886"/>
        </c:manualLayout>
      </c:layout>
      <c:overlay val="0"/>
      <c:txPr>
        <a:bodyPr/>
        <a:lstStyle/>
        <a:p>
          <a:pPr>
            <a:defRPr sz="3200"/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996500028737969"/>
          <c:y val="8.8040526371430498E-3"/>
        </c:manualLayout>
      </c:layout>
      <c:overlay val="0"/>
    </c:title>
    <c:autoTitleDeleted val="0"/>
    <c:view3D>
      <c:rotX val="4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1977619648610964E-2"/>
          <c:y val="2.1149293825825197E-3"/>
          <c:w val="0.93236939056612678"/>
          <c:h val="0.736916363233028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46000">
                    <a:schemeClr val="accent6">
                      <a:lumMod val="95000"/>
                      <a:lumOff val="5000"/>
                    </a:schemeClr>
                  </a:gs>
                  <a:gs pos="100000">
                    <a:schemeClr val="accent6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254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71FD-4D04-8F69-C9E341195443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381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1FD-4D04-8F69-C9E341195443}"/>
              </c:ext>
            </c:extLst>
          </c:dPt>
          <c:dLbls>
            <c:dLbl>
              <c:idx val="0"/>
              <c:layout>
                <c:manualLayout>
                  <c:x val="-8.5508978143861906E-17"/>
                  <c:y val="-0.25311651331786278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1FD-4D04-8F69-C9E341195443}"/>
                </c:ext>
              </c:extLst>
            </c:dLbl>
            <c:dLbl>
              <c:idx val="1"/>
              <c:layout>
                <c:manualLayout>
                  <c:x val="7.2546177676977547E-2"/>
                  <c:y val="7.967736959863572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FD-4D04-8F69-C9E34119544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Общегосударственные вопросы</c:v>
                </c:pt>
                <c:pt idx="1">
                  <c:v>Нац.безопасность и правохранительная деят-сть</c:v>
                </c:pt>
                <c:pt idx="2">
                  <c:v>Условно утвержденные расходы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114810</c:v>
                </c:pt>
                <c:pt idx="1">
                  <c:v>12251.5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FD-4D04-8F69-C9E341195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3"/>
        <c:txPr>
          <a:bodyPr/>
          <a:lstStyle/>
          <a:p>
            <a:pPr>
              <a:defRPr sz="3600"/>
            </a:pPr>
            <a:endParaRPr lang="ru-RU"/>
          </a:p>
        </c:txPr>
      </c:legendEntry>
      <c:layout>
        <c:manualLayout>
          <c:xMode val="edge"/>
          <c:yMode val="edge"/>
          <c:x val="1.4778472569204801E-3"/>
          <c:y val="0.72572634753476961"/>
          <c:w val="0.99704430548615908"/>
          <c:h val="0.2610674859030083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image" Target="../media/image28.png"/><Relationship Id="rId6" Type="http://schemas.openxmlformats.org/officeDocument/2006/relationships/image" Target="../media/image26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/>
      <dgm:t>
        <a:bodyPr/>
        <a:lstStyle/>
        <a:p>
          <a:pPr algn="ctr"/>
          <a:r>
            <a:rPr lang="ru-RU" sz="1200" b="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dirty="0"/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/>
      <dgm:t>
        <a:bodyPr/>
        <a:lstStyle/>
        <a:p>
          <a:endParaRPr lang="ru-RU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90B43A1C-85AB-40E4-9687-2313E85E0399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CCDC2A1-B573-48DB-AE6D-1F76901F1671}" type="parTrans" cxnId="{E3209E33-E5E7-49D7-A614-E18C032857AF}">
      <dgm:prSet/>
      <dgm:spPr/>
      <dgm:t>
        <a:bodyPr/>
        <a:lstStyle/>
        <a:p>
          <a:endParaRPr lang="ru-RU"/>
        </a:p>
      </dgm:t>
    </dgm:pt>
    <dgm:pt modelId="{E9924FC7-EF29-492B-B0FE-E3B61C99864B}" type="sibTrans" cxnId="{E3209E33-E5E7-49D7-A614-E18C032857AF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62E153EB-408C-4CB3-B6CA-2A439518E14B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/>
      <dgm:t>
        <a:bodyPr/>
        <a:lstStyle/>
        <a:p>
          <a:endParaRPr lang="ru-RU"/>
        </a:p>
      </dgm:t>
    </dgm:pt>
    <dgm:pt modelId="{9F96D360-CB55-48DB-9778-BF90DCE1129E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/>
      <dgm:t>
        <a:bodyPr/>
        <a:lstStyle/>
        <a:p>
          <a:endParaRPr lang="ru-RU"/>
        </a:p>
      </dgm:t>
    </dgm:pt>
    <dgm:pt modelId="{D2A69AB7-A0A6-4501-95CD-2902A3384DE3}">
      <dgm:prSet phldrT="[Текст]"/>
      <dgm:spPr>
        <a:blipFill rotWithShape="0">
          <a:blip xmlns:r="http://schemas.openxmlformats.org/officeDocument/2006/relationships" r:embed="rId6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/>
      <dgm:t>
        <a:bodyPr/>
        <a:lstStyle/>
        <a:p>
          <a:endParaRPr lang="ru-RU"/>
        </a:p>
      </dgm:t>
    </dgm:pt>
    <dgm:pt modelId="{637E412C-91EE-486E-8354-15F2384BE3EA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/>
      <dgm:t>
        <a:bodyPr/>
        <a:lstStyle/>
        <a:p>
          <a:endParaRPr lang="ru-RU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blipFill rotWithShape="0">
          <a:blip xmlns:r="http://schemas.openxmlformats.org/officeDocument/2006/relationships" r:embed="rId7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/>
      <dgm:t>
        <a:bodyPr/>
        <a:lstStyle/>
        <a:p>
          <a:endParaRPr lang="ru-RU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blipFill rotWithShape="0">
          <a:blip xmlns:r="http://schemas.openxmlformats.org/officeDocument/2006/relationships" r:embed="rId8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blipFill rotWithShape="0">
          <a:blip xmlns:r="http://schemas.openxmlformats.org/officeDocument/2006/relationships" r:embed="rId9"/>
          <a:stretch>
            <a:fillRect/>
          </a:stretch>
        </a:blip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 smtClean="0"/>
        </a:p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66E51CD7-05D6-4658-BDAA-92C6F3E19708}" type="parTrans" cxnId="{4A189105-0239-4451-ACE0-D31E9CBF66B8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72936" custScaleY="164604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81485E-E38C-4518-A609-8D1D62CF917B}" type="pres">
      <dgm:prSet presAssocID="{CCCDC2A1-B573-48DB-AE6D-1F76901F1671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DB024BEC-8C88-4F07-BCA5-811E266A083B}" type="pres">
      <dgm:prSet presAssocID="{CCCDC2A1-B573-48DB-AE6D-1F76901F1671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0A6C1809-69AA-4BA6-8257-5A11C3557B45}" type="pres">
      <dgm:prSet presAssocID="{90B43A1C-85AB-40E4-9687-2313E85E0399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B9F278FC-68AF-45C0-BE64-CF77589ACBCF}" type="presOf" srcId="{3BA0FA79-0F0A-4F39-8C6F-85BF113366C3}" destId="{E0AC84DD-2093-416F-85DE-E547FE520660}" srcOrd="0" destOrd="0" presId="urn:microsoft.com/office/officeart/2005/8/layout/radial5"/>
    <dgm:cxn modelId="{753DF301-E51C-4695-8BFB-8DF8B52A678E}" type="presOf" srcId="{8D513BD1-7137-4BB2-A1F4-1B02EFB0F34F}" destId="{8D15C70B-27DC-4BC4-8B54-1A6B8CC1DBC1}" srcOrd="1" destOrd="0" presId="urn:microsoft.com/office/officeart/2005/8/layout/radial5"/>
    <dgm:cxn modelId="{990C633B-A782-4CC2-B182-7B214B8FDB6F}" type="presOf" srcId="{62E153EB-408C-4CB3-B6CA-2A439518E14B}" destId="{83F11675-07D9-406F-853D-13FD28BBB805}" srcOrd="0" destOrd="0" presId="urn:microsoft.com/office/officeart/2005/8/layout/radial5"/>
    <dgm:cxn modelId="{2ABE9789-F038-4F91-B74A-DFC4131EFD32}" type="presOf" srcId="{08170AFC-8E89-4179-A96D-636AFFD8C3F3}" destId="{DF27FC25-052B-426A-9E06-117E992234F6}" srcOrd="0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73FEB8F0-EA29-4F81-86EE-CC9D0C88FF31}" type="presOf" srcId="{D2A69AB7-A0A6-4501-95CD-2902A3384DE3}" destId="{FED909B6-8F19-4D98-AAC2-EBEEF4830C2B}" srcOrd="0" destOrd="0" presId="urn:microsoft.com/office/officeart/2005/8/layout/radial5"/>
    <dgm:cxn modelId="{BD225FB5-22FF-451B-8E77-D004CBD6DBA1}" type="presOf" srcId="{6F647F05-65E5-443B-9310-4AF895EEC1B0}" destId="{ED72E44C-8498-48F8-9652-E5DD6AC5818D}" srcOrd="0" destOrd="0" presId="urn:microsoft.com/office/officeart/2005/8/layout/radial5"/>
    <dgm:cxn modelId="{6052EF0A-2157-4C69-9F6A-D72E41F1A13C}" type="presOf" srcId="{8D513BD1-7137-4BB2-A1F4-1B02EFB0F34F}" destId="{4731EA70-1FA8-49F5-A6BF-4AE9CB97C303}" srcOrd="0" destOrd="0" presId="urn:microsoft.com/office/officeart/2005/8/layout/radial5"/>
    <dgm:cxn modelId="{5DC2A138-C175-4283-A5BC-5306EE5EC91D}" type="presOf" srcId="{08170AFC-8E89-4179-A96D-636AFFD8C3F3}" destId="{53D78D63-5F88-4163-9535-46A64127BD3A}" srcOrd="1" destOrd="0" presId="urn:microsoft.com/office/officeart/2005/8/layout/radial5"/>
    <dgm:cxn modelId="{94B5920E-2B1B-482F-ADD5-5B6D86464BEE}" type="presOf" srcId="{BC4B6763-2F33-4CCB-B9CC-377BBD0F0800}" destId="{A0B7EB92-DF16-476D-BB87-6C0D26E26F61}" srcOrd="0" destOrd="0" presId="urn:microsoft.com/office/officeart/2005/8/layout/radial5"/>
    <dgm:cxn modelId="{420E5929-73A4-4A38-8264-96367E09F888}" srcId="{6F647F05-65E5-443B-9310-4AF895EEC1B0}" destId="{420BA717-63F2-4ED1-9193-BDF0AD7BC7EB}" srcOrd="2" destOrd="0" parTransId="{A8FC0520-4E1C-47C9-9459-5A566E2A3269}" sibTransId="{93B10FAD-F9FB-447F-AB26-67CC3C3A8B52}"/>
    <dgm:cxn modelId="{9EED7D0A-2C74-40B4-BAF6-91834E4C50B4}" type="presOf" srcId="{A8FC0520-4E1C-47C9-9459-5A566E2A3269}" destId="{47F0322C-5978-482D-A409-1280E22C6D82}" srcOrd="1" destOrd="0" presId="urn:microsoft.com/office/officeart/2005/8/layout/radial5"/>
    <dgm:cxn modelId="{DF32B5F3-F9C3-44AB-AA6F-F65BE003B6EF}" type="presOf" srcId="{CCCDC2A1-B573-48DB-AE6D-1F76901F1671}" destId="{C481485E-E38C-4518-A609-8D1D62CF917B}" srcOrd="0" destOrd="0" presId="urn:microsoft.com/office/officeart/2005/8/layout/radial5"/>
    <dgm:cxn modelId="{8FD82C8C-A9EC-4D41-9434-7B016342BA1C}" type="presOf" srcId="{420BA717-63F2-4ED1-9193-BDF0AD7BC7EB}" destId="{FFE63D16-C443-42C8-BB30-4CA61876A647}" srcOrd="0" destOrd="0" presId="urn:microsoft.com/office/officeart/2005/8/layout/radial5"/>
    <dgm:cxn modelId="{7F1A0752-06B2-4E07-8CB4-A7004006411C}" type="presOf" srcId="{77DF95E1-3397-43CE-99EF-E82D1E9B2066}" destId="{4273F29E-B93C-44D6-A671-FCDC77ED9BA3}" srcOrd="1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E3209E33-E5E7-49D7-A614-E18C032857AF}" srcId="{6F647F05-65E5-443B-9310-4AF895EEC1B0}" destId="{90B43A1C-85AB-40E4-9687-2313E85E0399}" srcOrd="3" destOrd="0" parTransId="{CCCDC2A1-B573-48DB-AE6D-1F76901F1671}" sibTransId="{E9924FC7-EF29-492B-B0FE-E3B61C99864B}"/>
    <dgm:cxn modelId="{41BF3EA1-F9CF-4D2D-B468-C8C9C23EEC99}" type="presOf" srcId="{77DF95E1-3397-43CE-99EF-E82D1E9B2066}" destId="{7A035AEB-3A20-4DC3-9A60-032AB2743B03}" srcOrd="0" destOrd="0" presId="urn:microsoft.com/office/officeart/2005/8/layout/radial5"/>
    <dgm:cxn modelId="{BC3266BC-2C1E-4506-9C32-07F4055290D8}" type="presOf" srcId="{C021BE46-16AF-4372-B2A0-67875E2C82CF}" destId="{DA660ED5-C4B7-4208-928A-B8DD66837486}" srcOrd="1" destOrd="0" presId="urn:microsoft.com/office/officeart/2005/8/layout/radial5"/>
    <dgm:cxn modelId="{EA60BD94-54CE-450D-A117-19A3057D3DE3}" srcId="{6F647F05-65E5-443B-9310-4AF895EEC1B0}" destId="{637E412C-91EE-486E-8354-15F2384BE3EA}" srcOrd="1" destOrd="0" parTransId="{C021BE46-16AF-4372-B2A0-67875E2C82CF}" sibTransId="{6923DAD3-03A3-4184-9D76-6CCF9386A60A}"/>
    <dgm:cxn modelId="{D7F45A13-491C-4466-AE5D-205E9C0C8E9A}" type="presOf" srcId="{9DEE7B50-C1CB-48D2-999B-DF1098A88396}" destId="{2F5553CB-2478-4421-B002-5FA728364A78}" srcOrd="0" destOrd="0" presId="urn:microsoft.com/office/officeart/2005/8/layout/radial5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0643C22E-4FF2-4968-B5FB-0856BF893D6E}" type="presOf" srcId="{9F96D360-CB55-48DB-9778-BF90DCE1129E}" destId="{69EA0517-EDCB-4CEB-899F-D56DCF7B4404}" srcOrd="0" destOrd="0" presId="urn:microsoft.com/office/officeart/2005/8/layout/radial5"/>
    <dgm:cxn modelId="{D4EC8B87-0023-465C-B9A7-7B2D424D029E}" type="presOf" srcId="{9DEE7B50-C1CB-48D2-999B-DF1098A88396}" destId="{881BA4B6-6173-4BE7-ACB0-127409627ABA}" srcOrd="1" destOrd="0" presId="urn:microsoft.com/office/officeart/2005/8/layout/radial5"/>
    <dgm:cxn modelId="{08C74E0D-61BC-42D7-8AFC-B8BDF9F49EA9}" type="presOf" srcId="{90B43A1C-85AB-40E4-9687-2313E85E0399}" destId="{0A6C1809-69AA-4BA6-8257-5A11C3557B45}" srcOrd="0" destOrd="0" presId="urn:microsoft.com/office/officeart/2005/8/layout/radial5"/>
    <dgm:cxn modelId="{085010F7-B21F-4E73-A219-6000CFFD80EF}" type="presOf" srcId="{66E51CD7-05D6-4658-BDAA-92C6F3E19708}" destId="{C47D9E4B-AD47-4E79-B529-9B264E8F4F6B}" srcOrd="1" destOrd="0" presId="urn:microsoft.com/office/officeart/2005/8/layout/radial5"/>
    <dgm:cxn modelId="{1E192411-D85C-4495-B14B-EAD28A03EE22}" type="presOf" srcId="{6598F354-400C-439C-BDD5-729D663E252E}" destId="{FA950D33-9BD9-4D37-A533-789F5554AFB5}" srcOrd="0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1B658386-408D-4E45-B22C-0A2A333A652F}" type="presOf" srcId="{D63A74EC-A1EC-4823-AB28-835C2DE63D58}" destId="{E2EC1D87-F728-458A-8AB1-7A3D78F9D25E}" srcOrd="0" destOrd="0" presId="urn:microsoft.com/office/officeart/2005/8/layout/radial5"/>
    <dgm:cxn modelId="{2E2D3371-2438-4FC1-A999-3380F88C1625}" type="presOf" srcId="{A8FC0520-4E1C-47C9-9459-5A566E2A3269}" destId="{E7EAB10C-E176-4610-B2C6-BE8F83AD0F9B}" srcOrd="0" destOrd="0" presId="urn:microsoft.com/office/officeart/2005/8/layout/radial5"/>
    <dgm:cxn modelId="{4D3E7728-901F-44D2-976F-7F24D9DA9BD5}" type="presOf" srcId="{C021BE46-16AF-4372-B2A0-67875E2C82CF}" destId="{06F93DE9-E67A-4CE1-BC6B-5C458B1137B0}" srcOrd="0" destOrd="0" presId="urn:microsoft.com/office/officeart/2005/8/layout/radial5"/>
    <dgm:cxn modelId="{E3910576-5876-4207-A3C7-0D372B10477F}" type="presOf" srcId="{66E51CD7-05D6-4658-BDAA-92C6F3E19708}" destId="{553B84E4-4A31-43DB-B3BF-8E8EF2B79F2D}" srcOrd="0" destOrd="0" presId="urn:microsoft.com/office/officeart/2005/8/layout/radial5"/>
    <dgm:cxn modelId="{1F2ECD23-845C-463D-9B39-54AB6340D984}" type="presOf" srcId="{CCCDC2A1-B573-48DB-AE6D-1F76901F1671}" destId="{DB024BEC-8C88-4F07-BCA5-811E266A083B}" srcOrd="1" destOrd="0" presId="urn:microsoft.com/office/officeart/2005/8/layout/radial5"/>
    <dgm:cxn modelId="{15A2E183-D5C0-4425-A89F-5100D3860E2D}" type="presOf" srcId="{D78F1D4C-A2EF-4C56-940B-FB3F18A7298D}" destId="{EDA34655-9131-4731-957F-5382F53A0660}" srcOrd="0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EFC690C9-9419-43C4-A2D6-D55A72854D7D}" type="presOf" srcId="{6598F354-400C-439C-BDD5-729D663E252E}" destId="{F326903B-AF5C-41D9-A950-9DE60C069BDF}" srcOrd="1" destOrd="0" presId="urn:microsoft.com/office/officeart/2005/8/layout/radial5"/>
    <dgm:cxn modelId="{57D21343-6115-4E44-9294-6965BA136C55}" type="presOf" srcId="{637E412C-91EE-486E-8354-15F2384BE3EA}" destId="{D8B200F5-4D07-49B2-A587-C2FE6CEC49F8}" srcOrd="0" destOrd="0" presId="urn:microsoft.com/office/officeart/2005/8/layout/radial5"/>
    <dgm:cxn modelId="{8EC16F80-9EC5-46B3-BB1D-E917085847B4}" type="presOf" srcId="{BC4B6763-2F33-4CCB-B9CC-377BBD0F0800}" destId="{E3A5A4EE-729B-477E-AEA8-7FC61FA6B941}" srcOrd="1" destOrd="0" presId="urn:microsoft.com/office/officeart/2005/8/layout/radial5"/>
    <dgm:cxn modelId="{62C32164-1E38-4A91-90AC-AC9B2A6A9E42}" type="presOf" srcId="{6B4A9C71-5243-4375-98C7-BA189146832B}" destId="{8B82EA68-B59A-424E-9756-C221A13DB47F}" srcOrd="0" destOrd="0" presId="urn:microsoft.com/office/officeart/2005/8/layout/radial5"/>
    <dgm:cxn modelId="{096D4B5D-1050-4FC6-9FC4-FDC99FDA901F}" type="presOf" srcId="{AA0A2BD5-A368-4F17-8E9D-23F1FC377812}" destId="{EB1C3899-7B42-47CD-912B-DD035472498D}" srcOrd="0" destOrd="0" presId="urn:microsoft.com/office/officeart/2005/8/layout/radial5"/>
    <dgm:cxn modelId="{8D1AAC62-D4C9-48E4-AA9D-51B409298DBA}" type="presParOf" srcId="{8B82EA68-B59A-424E-9756-C221A13DB47F}" destId="{ED72E44C-8498-48F8-9652-E5DD6AC5818D}" srcOrd="0" destOrd="0" presId="urn:microsoft.com/office/officeart/2005/8/layout/radial5"/>
    <dgm:cxn modelId="{604E4AC8-D05E-4969-89B7-3670D5910E3E}" type="presParOf" srcId="{8B82EA68-B59A-424E-9756-C221A13DB47F}" destId="{4731EA70-1FA8-49F5-A6BF-4AE9CB97C303}" srcOrd="1" destOrd="0" presId="urn:microsoft.com/office/officeart/2005/8/layout/radial5"/>
    <dgm:cxn modelId="{E13EE073-BA41-4680-A533-AD31D2DE4C3A}" type="presParOf" srcId="{4731EA70-1FA8-49F5-A6BF-4AE9CB97C303}" destId="{8D15C70B-27DC-4BC4-8B54-1A6B8CC1DBC1}" srcOrd="0" destOrd="0" presId="urn:microsoft.com/office/officeart/2005/8/layout/radial5"/>
    <dgm:cxn modelId="{6E5D59EB-EBFF-48F1-9ED0-5D8EC557C6BD}" type="presParOf" srcId="{8B82EA68-B59A-424E-9756-C221A13DB47F}" destId="{E2EC1D87-F728-458A-8AB1-7A3D78F9D25E}" srcOrd="2" destOrd="0" presId="urn:microsoft.com/office/officeart/2005/8/layout/radial5"/>
    <dgm:cxn modelId="{85D7B451-2405-4E0A-8324-CCA3132F6366}" type="presParOf" srcId="{8B82EA68-B59A-424E-9756-C221A13DB47F}" destId="{06F93DE9-E67A-4CE1-BC6B-5C458B1137B0}" srcOrd="3" destOrd="0" presId="urn:microsoft.com/office/officeart/2005/8/layout/radial5"/>
    <dgm:cxn modelId="{12C50047-4FB3-4634-B355-2AC1462DF1EF}" type="presParOf" srcId="{06F93DE9-E67A-4CE1-BC6B-5C458B1137B0}" destId="{DA660ED5-C4B7-4208-928A-B8DD66837486}" srcOrd="0" destOrd="0" presId="urn:microsoft.com/office/officeart/2005/8/layout/radial5"/>
    <dgm:cxn modelId="{BAD8F798-EF3C-4B97-AB82-7E63EE778CB1}" type="presParOf" srcId="{8B82EA68-B59A-424E-9756-C221A13DB47F}" destId="{D8B200F5-4D07-49B2-A587-C2FE6CEC49F8}" srcOrd="4" destOrd="0" presId="urn:microsoft.com/office/officeart/2005/8/layout/radial5"/>
    <dgm:cxn modelId="{FFFC64D5-FFD6-4164-87DA-214A19D40B26}" type="presParOf" srcId="{8B82EA68-B59A-424E-9756-C221A13DB47F}" destId="{E7EAB10C-E176-4610-B2C6-BE8F83AD0F9B}" srcOrd="5" destOrd="0" presId="urn:microsoft.com/office/officeart/2005/8/layout/radial5"/>
    <dgm:cxn modelId="{849A3AAC-5216-48E0-853E-EC02947FE496}" type="presParOf" srcId="{E7EAB10C-E176-4610-B2C6-BE8F83AD0F9B}" destId="{47F0322C-5978-482D-A409-1280E22C6D82}" srcOrd="0" destOrd="0" presId="urn:microsoft.com/office/officeart/2005/8/layout/radial5"/>
    <dgm:cxn modelId="{EC706DBC-AD3E-442F-889A-531A12037177}" type="presParOf" srcId="{8B82EA68-B59A-424E-9756-C221A13DB47F}" destId="{FFE63D16-C443-42C8-BB30-4CA61876A647}" srcOrd="6" destOrd="0" presId="urn:microsoft.com/office/officeart/2005/8/layout/radial5"/>
    <dgm:cxn modelId="{C7AAD2A1-8184-413F-A484-09B3FD97F2C7}" type="presParOf" srcId="{8B82EA68-B59A-424E-9756-C221A13DB47F}" destId="{C481485E-E38C-4518-A609-8D1D62CF917B}" srcOrd="7" destOrd="0" presId="urn:microsoft.com/office/officeart/2005/8/layout/radial5"/>
    <dgm:cxn modelId="{DC5AE0A3-123B-4E23-8F64-13F7774702C3}" type="presParOf" srcId="{C481485E-E38C-4518-A609-8D1D62CF917B}" destId="{DB024BEC-8C88-4F07-BCA5-811E266A083B}" srcOrd="0" destOrd="0" presId="urn:microsoft.com/office/officeart/2005/8/layout/radial5"/>
    <dgm:cxn modelId="{98A91351-B742-4CEA-81EA-2D890B39B958}" type="presParOf" srcId="{8B82EA68-B59A-424E-9756-C221A13DB47F}" destId="{0A6C1809-69AA-4BA6-8257-5A11C3557B45}" srcOrd="8" destOrd="0" presId="urn:microsoft.com/office/officeart/2005/8/layout/radial5"/>
    <dgm:cxn modelId="{9EB148BA-6698-48C0-A8D9-D75C30879701}" type="presParOf" srcId="{8B82EA68-B59A-424E-9756-C221A13DB47F}" destId="{FA950D33-9BD9-4D37-A533-789F5554AFB5}" srcOrd="9" destOrd="0" presId="urn:microsoft.com/office/officeart/2005/8/layout/radial5"/>
    <dgm:cxn modelId="{FCAF8C6C-A787-4F56-AD84-5635865AA29F}" type="presParOf" srcId="{FA950D33-9BD9-4D37-A533-789F5554AFB5}" destId="{F326903B-AF5C-41D9-A950-9DE60C069BDF}" srcOrd="0" destOrd="0" presId="urn:microsoft.com/office/officeart/2005/8/layout/radial5"/>
    <dgm:cxn modelId="{59AB1557-31A7-46FF-834B-2C5FB5839340}" type="presParOf" srcId="{8B82EA68-B59A-424E-9756-C221A13DB47F}" destId="{EB1C3899-7B42-47CD-912B-DD035472498D}" srcOrd="10" destOrd="0" presId="urn:microsoft.com/office/officeart/2005/8/layout/radial5"/>
    <dgm:cxn modelId="{AAECDC99-3C03-4C06-82C1-D54EDDE402D4}" type="presParOf" srcId="{8B82EA68-B59A-424E-9756-C221A13DB47F}" destId="{2F5553CB-2478-4421-B002-5FA728364A78}" srcOrd="11" destOrd="0" presId="urn:microsoft.com/office/officeart/2005/8/layout/radial5"/>
    <dgm:cxn modelId="{689585E4-3FBB-4C3B-8335-6421D4A865F3}" type="presParOf" srcId="{2F5553CB-2478-4421-B002-5FA728364A78}" destId="{881BA4B6-6173-4BE7-ACB0-127409627ABA}" srcOrd="0" destOrd="0" presId="urn:microsoft.com/office/officeart/2005/8/layout/radial5"/>
    <dgm:cxn modelId="{1F949200-E862-4EAB-A830-376272EB258F}" type="presParOf" srcId="{8B82EA68-B59A-424E-9756-C221A13DB47F}" destId="{FED909B6-8F19-4D98-AAC2-EBEEF4830C2B}" srcOrd="12" destOrd="0" presId="urn:microsoft.com/office/officeart/2005/8/layout/radial5"/>
    <dgm:cxn modelId="{84F1DDC7-2834-4FE6-8C1D-49421E3817A3}" type="presParOf" srcId="{8B82EA68-B59A-424E-9756-C221A13DB47F}" destId="{A0B7EB92-DF16-476D-BB87-6C0D26E26F61}" srcOrd="13" destOrd="0" presId="urn:microsoft.com/office/officeart/2005/8/layout/radial5"/>
    <dgm:cxn modelId="{78B4EECD-7E66-40C1-8B18-D644BF69F235}" type="presParOf" srcId="{A0B7EB92-DF16-476D-BB87-6C0D26E26F61}" destId="{E3A5A4EE-729B-477E-AEA8-7FC61FA6B941}" srcOrd="0" destOrd="0" presId="urn:microsoft.com/office/officeart/2005/8/layout/radial5"/>
    <dgm:cxn modelId="{839E1090-DE76-4644-B4EF-B011C1CFE024}" type="presParOf" srcId="{8B82EA68-B59A-424E-9756-C221A13DB47F}" destId="{69EA0517-EDCB-4CEB-899F-D56DCF7B4404}" srcOrd="14" destOrd="0" presId="urn:microsoft.com/office/officeart/2005/8/layout/radial5"/>
    <dgm:cxn modelId="{06EC152D-94C7-40A5-85CB-10BFEA85F9F9}" type="presParOf" srcId="{8B82EA68-B59A-424E-9756-C221A13DB47F}" destId="{7A035AEB-3A20-4DC3-9A60-032AB2743B03}" srcOrd="15" destOrd="0" presId="urn:microsoft.com/office/officeart/2005/8/layout/radial5"/>
    <dgm:cxn modelId="{2CE6C749-9328-476B-969D-AC0A3589D544}" type="presParOf" srcId="{7A035AEB-3A20-4DC3-9A60-032AB2743B03}" destId="{4273F29E-B93C-44D6-A671-FCDC77ED9BA3}" srcOrd="0" destOrd="0" presId="urn:microsoft.com/office/officeart/2005/8/layout/radial5"/>
    <dgm:cxn modelId="{DB9B99E9-263F-4A8B-A06B-3523E442B0C1}" type="presParOf" srcId="{8B82EA68-B59A-424E-9756-C221A13DB47F}" destId="{83F11675-07D9-406F-853D-13FD28BBB805}" srcOrd="16" destOrd="0" presId="urn:microsoft.com/office/officeart/2005/8/layout/radial5"/>
    <dgm:cxn modelId="{525D9952-D758-454C-9D2A-7463E2A0828A}" type="presParOf" srcId="{8B82EA68-B59A-424E-9756-C221A13DB47F}" destId="{DF27FC25-052B-426A-9E06-117E992234F6}" srcOrd="17" destOrd="0" presId="urn:microsoft.com/office/officeart/2005/8/layout/radial5"/>
    <dgm:cxn modelId="{C5AEBBDF-5EBA-4010-A975-CADC0E27B097}" type="presParOf" srcId="{DF27FC25-052B-426A-9E06-117E992234F6}" destId="{53D78D63-5F88-4163-9535-46A64127BD3A}" srcOrd="0" destOrd="0" presId="urn:microsoft.com/office/officeart/2005/8/layout/radial5"/>
    <dgm:cxn modelId="{47A4A7FB-9E73-48EB-BE14-D3662753DD63}" type="presParOf" srcId="{8B82EA68-B59A-424E-9756-C221A13DB47F}" destId="{EDA34655-9131-4731-957F-5382F53A0660}" srcOrd="18" destOrd="0" presId="urn:microsoft.com/office/officeart/2005/8/layout/radial5"/>
    <dgm:cxn modelId="{DCFC9B91-8024-421A-9AAE-BFA671A63A74}" type="presParOf" srcId="{8B82EA68-B59A-424E-9756-C221A13DB47F}" destId="{553B84E4-4A31-43DB-B3BF-8E8EF2B79F2D}" srcOrd="19" destOrd="0" presId="urn:microsoft.com/office/officeart/2005/8/layout/radial5"/>
    <dgm:cxn modelId="{F3F191FB-DA72-4FC9-8BDE-EDE3201BFEF9}" type="presParOf" srcId="{553B84E4-4A31-43DB-B3BF-8E8EF2B79F2D}" destId="{C47D9E4B-AD47-4E79-B529-9B264E8F4F6B}" srcOrd="0" destOrd="0" presId="urn:microsoft.com/office/officeart/2005/8/layout/radial5"/>
    <dgm:cxn modelId="{EFB142C4-9F42-4828-9B05-39FFC373A1F1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2E44C-8498-48F8-9652-E5DD6AC5818D}">
      <dsp:nvSpPr>
        <dsp:cNvPr id="0" name=""/>
        <dsp:cNvSpPr/>
      </dsp:nvSpPr>
      <dsp:spPr>
        <a:xfrm>
          <a:off x="4005001" y="1712335"/>
          <a:ext cx="2242048" cy="21340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</a:r>
          <a:endParaRPr lang="ru-RU" sz="1200" b="0" kern="1200" dirty="0"/>
        </a:p>
      </dsp:txBody>
      <dsp:txXfrm>
        <a:off x="4333341" y="2024856"/>
        <a:ext cx="1585368" cy="1508985"/>
      </dsp:txXfrm>
    </dsp:sp>
    <dsp:sp modelId="{4731EA70-1FA8-49F5-A6BF-4AE9CB97C303}">
      <dsp:nvSpPr>
        <dsp:cNvPr id="0" name=""/>
        <dsp:cNvSpPr/>
      </dsp:nvSpPr>
      <dsp:spPr>
        <a:xfrm rot="16260366">
          <a:off x="4972386" y="1166183"/>
          <a:ext cx="356196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024877" y="1307763"/>
        <a:ext cx="249337" cy="264478"/>
      </dsp:txXfrm>
    </dsp:sp>
    <dsp:sp modelId="{E2EC1D87-F728-458A-8AB1-7A3D78F9D25E}">
      <dsp:nvSpPr>
        <dsp:cNvPr id="0" name=""/>
        <dsp:cNvSpPr/>
      </dsp:nvSpPr>
      <dsp:spPr>
        <a:xfrm>
          <a:off x="4647082" y="3430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798972" y="155320"/>
        <a:ext cx="733389" cy="733389"/>
      </dsp:txXfrm>
    </dsp:sp>
    <dsp:sp modelId="{06F93DE9-E67A-4CE1-BC6B-5C458B1137B0}">
      <dsp:nvSpPr>
        <dsp:cNvPr id="0" name=""/>
        <dsp:cNvSpPr/>
      </dsp:nvSpPr>
      <dsp:spPr>
        <a:xfrm rot="18342319">
          <a:off x="5770947" y="1417036"/>
          <a:ext cx="351575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792905" y="1548018"/>
        <a:ext cx="246103" cy="264478"/>
      </dsp:txXfrm>
    </dsp:sp>
    <dsp:sp modelId="{D8B200F5-4D07-49B2-A587-C2FE6CEC49F8}">
      <dsp:nvSpPr>
        <dsp:cNvPr id="0" name=""/>
        <dsp:cNvSpPr/>
      </dsp:nvSpPr>
      <dsp:spPr>
        <a:xfrm>
          <a:off x="5930182" y="420334"/>
          <a:ext cx="1037169" cy="103716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6082072" y="572224"/>
        <a:ext cx="733389" cy="733389"/>
      </dsp:txXfrm>
    </dsp:sp>
    <dsp:sp modelId="{E7EAB10C-E176-4610-B2C6-BE8F83AD0F9B}">
      <dsp:nvSpPr>
        <dsp:cNvPr id="0" name=""/>
        <dsp:cNvSpPr/>
      </dsp:nvSpPr>
      <dsp:spPr>
        <a:xfrm rot="20430380">
          <a:off x="6294209" y="2088084"/>
          <a:ext cx="323940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6296994" y="2192458"/>
        <a:ext cx="226758" cy="264478"/>
      </dsp:txXfrm>
    </dsp:sp>
    <dsp:sp modelId="{FFE63D16-C443-42C8-BB30-4CA61876A647}">
      <dsp:nvSpPr>
        <dsp:cNvPr id="0" name=""/>
        <dsp:cNvSpPr/>
      </dsp:nvSpPr>
      <dsp:spPr>
        <a:xfrm>
          <a:off x="6723182" y="1511804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6875072" y="1663694"/>
        <a:ext cx="733389" cy="733389"/>
      </dsp:txXfrm>
    </dsp:sp>
    <dsp:sp modelId="{C481485E-E38C-4518-A609-8D1D62CF917B}">
      <dsp:nvSpPr>
        <dsp:cNvPr id="0" name=""/>
        <dsp:cNvSpPr/>
      </dsp:nvSpPr>
      <dsp:spPr>
        <a:xfrm rot="950221">
          <a:off x="6314033" y="2938343"/>
          <a:ext cx="298876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6315735" y="3014267"/>
        <a:ext cx="209213" cy="264478"/>
      </dsp:txXfrm>
    </dsp:sp>
    <dsp:sp modelId="{0A6C1809-69AA-4BA6-8257-5A11C3557B45}">
      <dsp:nvSpPr>
        <dsp:cNvPr id="0" name=""/>
        <dsp:cNvSpPr/>
      </dsp:nvSpPr>
      <dsp:spPr>
        <a:xfrm>
          <a:off x="6723182" y="2860935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6875072" y="3012825"/>
        <a:ext cx="733389" cy="733389"/>
      </dsp:txXfrm>
    </dsp:sp>
    <dsp:sp modelId="{FA950D33-9BD9-4D37-A533-789F5554AFB5}">
      <dsp:nvSpPr>
        <dsp:cNvPr id="0" name=""/>
        <dsp:cNvSpPr/>
      </dsp:nvSpPr>
      <dsp:spPr>
        <a:xfrm rot="3118628">
          <a:off x="5813628" y="3622085"/>
          <a:ext cx="287383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830182" y="3676285"/>
        <a:ext cx="201168" cy="264478"/>
      </dsp:txXfrm>
    </dsp:sp>
    <dsp:sp modelId="{EB1C3899-7B42-47CD-912B-DD035472498D}">
      <dsp:nvSpPr>
        <dsp:cNvPr id="0" name=""/>
        <dsp:cNvSpPr/>
      </dsp:nvSpPr>
      <dsp:spPr>
        <a:xfrm>
          <a:off x="5930182" y="3952405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6082072" y="4104295"/>
        <a:ext cx="733389" cy="733389"/>
      </dsp:txXfrm>
    </dsp:sp>
    <dsp:sp modelId="{2F5553CB-2478-4421-B002-5FA728364A78}">
      <dsp:nvSpPr>
        <dsp:cNvPr id="0" name=""/>
        <dsp:cNvSpPr/>
      </dsp:nvSpPr>
      <dsp:spPr>
        <a:xfrm rot="5335375">
          <a:off x="5012178" y="3879550"/>
          <a:ext cx="277350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052998" y="3926114"/>
        <a:ext cx="194145" cy="264478"/>
      </dsp:txXfrm>
    </dsp:sp>
    <dsp:sp modelId="{FED909B6-8F19-4D98-AAC2-EBEEF4830C2B}">
      <dsp:nvSpPr>
        <dsp:cNvPr id="0" name=""/>
        <dsp:cNvSpPr/>
      </dsp:nvSpPr>
      <dsp:spPr>
        <a:xfrm>
          <a:off x="4647082" y="4369310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798972" y="4521200"/>
        <a:ext cx="733389" cy="733389"/>
      </dsp:txXfrm>
    </dsp:sp>
    <dsp:sp modelId="{A0B7EB92-DF16-476D-BB87-6C0D26E26F61}">
      <dsp:nvSpPr>
        <dsp:cNvPr id="0" name=""/>
        <dsp:cNvSpPr/>
      </dsp:nvSpPr>
      <dsp:spPr>
        <a:xfrm rot="7579087">
          <a:off x="4209551" y="3626995"/>
          <a:ext cx="262795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4272317" y="3683392"/>
        <a:ext cx="183957" cy="264478"/>
      </dsp:txXfrm>
    </dsp:sp>
    <dsp:sp modelId="{69EA0517-EDCB-4CEB-899F-D56DCF7B4404}">
      <dsp:nvSpPr>
        <dsp:cNvPr id="0" name=""/>
        <dsp:cNvSpPr/>
      </dsp:nvSpPr>
      <dsp:spPr>
        <a:xfrm>
          <a:off x="3363983" y="3952405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515873" y="4104295"/>
        <a:ext cx="733389" cy="733389"/>
      </dsp:txXfrm>
    </dsp:sp>
    <dsp:sp modelId="{7A035AEB-3A20-4DC3-9A60-032AB2743B03}">
      <dsp:nvSpPr>
        <dsp:cNvPr id="0" name=""/>
        <dsp:cNvSpPr/>
      </dsp:nvSpPr>
      <dsp:spPr>
        <a:xfrm rot="9814743">
          <a:off x="3698764" y="2941466"/>
          <a:ext cx="258675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3774783" y="3018656"/>
        <a:ext cx="181073" cy="264478"/>
      </dsp:txXfrm>
    </dsp:sp>
    <dsp:sp modelId="{83F11675-07D9-406F-853D-13FD28BBB805}">
      <dsp:nvSpPr>
        <dsp:cNvPr id="0" name=""/>
        <dsp:cNvSpPr/>
      </dsp:nvSpPr>
      <dsp:spPr>
        <a:xfrm>
          <a:off x="2570983" y="2860935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722873" y="3012825"/>
        <a:ext cx="733389" cy="733389"/>
      </dsp:txXfrm>
    </dsp:sp>
    <dsp:sp modelId="{DF27FC25-052B-426A-9E06-117E992234F6}">
      <dsp:nvSpPr>
        <dsp:cNvPr id="0" name=""/>
        <dsp:cNvSpPr/>
      </dsp:nvSpPr>
      <dsp:spPr>
        <a:xfrm rot="12011539">
          <a:off x="3693549" y="2084464"/>
          <a:ext cx="284649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3776320" y="2187361"/>
        <a:ext cx="199254" cy="264478"/>
      </dsp:txXfrm>
    </dsp:sp>
    <dsp:sp modelId="{EDA34655-9131-4731-957F-5382F53A0660}">
      <dsp:nvSpPr>
        <dsp:cNvPr id="0" name=""/>
        <dsp:cNvSpPr/>
      </dsp:nvSpPr>
      <dsp:spPr>
        <a:xfrm>
          <a:off x="2570983" y="1511804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722873" y="1663694"/>
        <a:ext cx="733389" cy="733389"/>
      </dsp:txXfrm>
    </dsp:sp>
    <dsp:sp modelId="{553B84E4-4A31-43DB-B3BF-8E8EF2B79F2D}">
      <dsp:nvSpPr>
        <dsp:cNvPr id="0" name=""/>
        <dsp:cNvSpPr/>
      </dsp:nvSpPr>
      <dsp:spPr>
        <a:xfrm rot="14157341">
          <a:off x="4187330" y="1412557"/>
          <a:ext cx="328303" cy="44079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4264145" y="1541521"/>
        <a:ext cx="229812" cy="264478"/>
      </dsp:txXfrm>
    </dsp:sp>
    <dsp:sp modelId="{E0AC84DD-2093-416F-85DE-E547FE520660}">
      <dsp:nvSpPr>
        <dsp:cNvPr id="0" name=""/>
        <dsp:cNvSpPr/>
      </dsp:nvSpPr>
      <dsp:spPr>
        <a:xfrm>
          <a:off x="3363983" y="420334"/>
          <a:ext cx="1037169" cy="1037169"/>
        </a:xfrm>
        <a:prstGeom prst="ellipse">
          <a:avLst/>
        </a:prstGeom>
        <a:blipFill rotWithShape="0">
          <a:blip xmlns:r="http://schemas.openxmlformats.org/officeDocument/2006/relationships" r:embed="rId9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515873" y="572224"/>
        <a:ext cx="733389" cy="733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0.06652</cdr:x>
      <cdr:y>0</cdr:y>
    </cdr:from>
    <cdr:to>
      <cdr:x>0.36996</cdr:x>
      <cdr:y>0.11807</cdr:y>
    </cdr:to>
    <cdr:sp macro="" textlink="">
      <cdr:nvSpPr>
        <cdr:cNvPr id="2" name="Выноска со стрелкой вниз 1"/>
        <cdr:cNvSpPr/>
      </cdr:nvSpPr>
      <cdr:spPr>
        <a:xfrm xmlns:a="http://schemas.openxmlformats.org/drawingml/2006/main">
          <a:off x="787400" y="0"/>
          <a:ext cx="3591560" cy="690880"/>
        </a:xfrm>
        <a:prstGeom xmlns:a="http://schemas.openxmlformats.org/drawingml/2006/main" prst="downArrowCallout">
          <a:avLst/>
        </a:prstGeom>
        <a:solidFill xmlns:a="http://schemas.openxmlformats.org/drawingml/2006/main">
          <a:schemeClr val="accent6">
            <a:lumMod val="60000"/>
            <a:lumOff val="40000"/>
          </a:schemeClr>
        </a:solidFill>
        <a:ln xmlns:a="http://schemas.openxmlformats.org/drawingml/2006/main" w="28575">
          <a:solidFill>
            <a:srgbClr val="71AF47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400" dirty="0"/>
            <a:t>Доходы всего: </a:t>
          </a:r>
          <a:r>
            <a:rPr lang="ru-RU" sz="2400" dirty="0" smtClean="0"/>
            <a:t>1 012 488,5</a:t>
          </a:r>
          <a:endParaRPr lang="ru-RU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0.78061</cdr:x>
      <cdr:y>0</cdr:y>
    </cdr:from>
    <cdr:to>
      <cdr:x>0.90744</cdr:x>
      <cdr:y>0.04531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800850" y="-577850"/>
          <a:ext cx="1104968" cy="266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dirty="0"/>
            <a:t>Млн.руб</a:t>
          </a:r>
          <a:r>
            <a:rPr lang="ru-RU" dirty="0"/>
            <a:t>.</a:t>
          </a:r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0.61207</cdr:x>
      <cdr:y>0.86667</cdr:y>
    </cdr:from>
    <cdr:to>
      <cdr:x>0.72414</cdr:x>
      <cdr:y>0.93333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C1EA4CFA-7712-4778-8A3F-27711497B203}"/>
            </a:ext>
          </a:extLst>
        </cdr:cNvPr>
        <cdr:cNvCxnSpPr/>
      </cdr:nvCxnSpPr>
      <cdr:spPr>
        <a:xfrm xmlns:a="http://schemas.openxmlformats.org/drawingml/2006/main" flipH="1" flipV="1">
          <a:off x="5410200" y="4953001"/>
          <a:ext cx="990600" cy="3810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61481" cy="500684"/>
          </a:xfrm>
          <a:prstGeom prst="rect">
            <a:avLst/>
          </a:prstGeom>
        </p:spPr>
        <p:txBody>
          <a:bodyPr vert="horz" lIns="91415" tIns="45706" rIns="91415" bIns="4570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126" y="0"/>
            <a:ext cx="2961481" cy="500684"/>
          </a:xfrm>
          <a:prstGeom prst="rect">
            <a:avLst/>
          </a:prstGeom>
        </p:spPr>
        <p:txBody>
          <a:bodyPr vert="horz" lIns="91415" tIns="45706" rIns="91415" bIns="45706" rtlCol="0"/>
          <a:lstStyle>
            <a:lvl1pPr algn="r">
              <a:defRPr sz="1200"/>
            </a:lvl1pPr>
          </a:lstStyle>
          <a:p>
            <a:fld id="{F3016B1C-632B-4238-825E-E83E96FCFD27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7775"/>
            <a:ext cx="5984875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6" rIns="91415" bIns="4570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3420" y="4802407"/>
            <a:ext cx="5467350" cy="3929241"/>
          </a:xfrm>
          <a:prstGeom prst="rect">
            <a:avLst/>
          </a:prstGeom>
        </p:spPr>
        <p:txBody>
          <a:bodyPr vert="horz" lIns="91415" tIns="45706" rIns="91415" bIns="4570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78343"/>
            <a:ext cx="2961481" cy="500683"/>
          </a:xfrm>
          <a:prstGeom prst="rect">
            <a:avLst/>
          </a:prstGeom>
        </p:spPr>
        <p:txBody>
          <a:bodyPr vert="horz" lIns="91415" tIns="45706" rIns="91415" bIns="4570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126" y="9478343"/>
            <a:ext cx="2961481" cy="500683"/>
          </a:xfrm>
          <a:prstGeom prst="rect">
            <a:avLst/>
          </a:prstGeom>
        </p:spPr>
        <p:txBody>
          <a:bodyPr vert="horz" lIns="91415" tIns="45706" rIns="91415" bIns="45706" rtlCol="0" anchor="b"/>
          <a:lstStyle>
            <a:lvl1pPr algn="r">
              <a:defRPr sz="1200"/>
            </a:lvl1pPr>
          </a:lstStyle>
          <a:p>
            <a:fld id="{822C2B31-1E29-4B1E-AC1E-2DDE31FE2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326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7F792-8F13-4BB6-B6C7-82F381E816D6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4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F979F-9FC0-4190-883C-191A6EC39E78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935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EE300-D029-444B-9F78-96CDF4C56F46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33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B22F1-7BA2-4522-95FC-64FF9D611DC9}" type="datetime1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86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3F890-E6A2-40AF-9CC0-B29352C82D81}" type="datetime1">
              <a:rPr lang="ru-RU" smtClean="0"/>
              <a:t>17.01.2023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00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6F28-1E90-490D-96AB-27E78DD98036}" type="datetime1">
              <a:rPr lang="ru-RU" smtClean="0"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28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335A0-C65C-40A4-B65E-DDF376679E09}" type="datetime1">
              <a:rPr lang="ru-RU" smtClean="0"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2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5BA7-86C7-48E7-96F9-9CC69104170C}" type="datetime1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1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066C3-8F08-4B3E-8825-303954B26978}" type="datetime1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6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B7BB8-7AF8-4971-9728-F1DD7C674502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94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5D964-2D66-4DB8-A626-9772B82992D1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8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86B42-2432-436D-84EE-92F1B3BBA09E}" type="datetime1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C115-4BC4-4E49-BE61-0B5946FA30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762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865762" y="5434491"/>
            <a:ext cx="10836611" cy="136532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>
                <a:solidFill>
                  <a:srgbClr val="C00000"/>
                </a:solidFill>
              </a:rPr>
              <a:t/>
            </a:r>
            <a:br>
              <a:rPr lang="ru-RU" sz="2800" b="1" i="1" dirty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к </a:t>
            </a:r>
            <a:r>
              <a:rPr lang="ru-RU" sz="2800" b="1" i="1" dirty="0">
                <a:solidFill>
                  <a:srgbClr val="C00000"/>
                </a:solidFill>
              </a:rPr>
              <a:t>решению </a:t>
            </a:r>
            <a:r>
              <a:rPr lang="ru-RU" sz="2800" b="1" i="1" dirty="0" err="1">
                <a:solidFill>
                  <a:srgbClr val="C00000"/>
                </a:solidFill>
              </a:rPr>
              <a:t>Добринского</a:t>
            </a:r>
            <a:r>
              <a:rPr lang="ru-RU" sz="2800" b="1" i="1" dirty="0">
                <a:solidFill>
                  <a:srgbClr val="C00000"/>
                </a:solidFill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</a:rPr>
              <a:t>районного </a:t>
            </a:r>
            <a:r>
              <a:rPr lang="ru-RU" sz="2800" b="1" i="1" dirty="0">
                <a:solidFill>
                  <a:srgbClr val="C00000"/>
                </a:solidFill>
              </a:rPr>
              <a:t>Совета депутатов  «О районном бюджете на </a:t>
            </a:r>
            <a:r>
              <a:rPr lang="ru-RU" sz="2800" b="1" i="1" dirty="0" smtClean="0">
                <a:solidFill>
                  <a:srgbClr val="C00000"/>
                </a:solidFill>
              </a:rPr>
              <a:t>2023 </a:t>
            </a:r>
            <a:r>
              <a:rPr lang="ru-RU" sz="2800" b="1" i="1" dirty="0">
                <a:solidFill>
                  <a:srgbClr val="C00000"/>
                </a:solidFill>
              </a:rPr>
              <a:t>год и на плановый период </a:t>
            </a:r>
            <a:r>
              <a:rPr lang="ru-RU" sz="2800" b="1" i="1" dirty="0" smtClean="0">
                <a:solidFill>
                  <a:srgbClr val="C00000"/>
                </a:solidFill>
              </a:rPr>
              <a:t>2024 </a:t>
            </a:r>
            <a:r>
              <a:rPr lang="ru-RU" sz="2800" b="1" i="1" dirty="0">
                <a:solidFill>
                  <a:srgbClr val="C00000"/>
                </a:solidFill>
              </a:rPr>
              <a:t>и </a:t>
            </a:r>
            <a:r>
              <a:rPr lang="ru-RU" sz="2800" b="1" i="1" dirty="0" smtClean="0">
                <a:solidFill>
                  <a:srgbClr val="C00000"/>
                </a:solidFill>
              </a:rPr>
              <a:t>2025 </a:t>
            </a:r>
            <a:r>
              <a:rPr lang="ru-RU" sz="2800" b="1" i="1" dirty="0">
                <a:solidFill>
                  <a:srgbClr val="C00000"/>
                </a:solidFill>
              </a:rPr>
              <a:t>годов» от </a:t>
            </a:r>
            <a:r>
              <a:rPr lang="ru-RU" sz="2800" b="1" i="1" dirty="0" smtClean="0">
                <a:solidFill>
                  <a:srgbClr val="C00000"/>
                </a:solidFill>
              </a:rPr>
              <a:t>20.12.2022 </a:t>
            </a:r>
            <a:r>
              <a:rPr lang="ru-RU" sz="2800" b="1" i="1" dirty="0">
                <a:solidFill>
                  <a:srgbClr val="C00000"/>
                </a:solidFill>
              </a:rPr>
              <a:t>г. №</a:t>
            </a:r>
            <a:r>
              <a:rPr lang="ru-RU" sz="2800" b="1" i="1" dirty="0" smtClean="0">
                <a:solidFill>
                  <a:srgbClr val="C00000"/>
                </a:solidFill>
              </a:rPr>
              <a:t>188-рс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sz="2800" b="1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79280" y="4807143"/>
            <a:ext cx="2426196" cy="1752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36127" y="-61845"/>
            <a:ext cx="4739640" cy="68580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3033" y="-1920"/>
            <a:ext cx="7618967" cy="5295207"/>
          </a:xfrm>
          <a:prstGeom prst="rect">
            <a:avLst/>
          </a:prstGeom>
          <a:blipFill dpi="0" rotWithShape="1">
            <a:blip r:embed="rId3">
              <a:alphaModFix amt="3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90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480" y="111761"/>
            <a:ext cx="10114280" cy="63410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Глоссарий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244702" y="643302"/>
            <a:ext cx="10391753" cy="83218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9"/>
          <p:cNvSpPr/>
          <p:nvPr/>
        </p:nvSpPr>
        <p:spPr>
          <a:xfrm>
            <a:off x="1274467" y="1512498"/>
            <a:ext cx="10391753" cy="4830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1238750" y="2001454"/>
            <a:ext cx="10427470" cy="430254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1"/>
          <p:cNvSpPr/>
          <p:nvPr/>
        </p:nvSpPr>
        <p:spPr>
          <a:xfrm>
            <a:off x="1244702" y="2457227"/>
            <a:ext cx="10391753" cy="7074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圆角矩形 10"/>
          <p:cNvSpPr/>
          <p:nvPr/>
        </p:nvSpPr>
        <p:spPr>
          <a:xfrm>
            <a:off x="1262565" y="3201691"/>
            <a:ext cx="10391753" cy="611419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圆角矩形 10"/>
          <p:cNvSpPr/>
          <p:nvPr/>
        </p:nvSpPr>
        <p:spPr>
          <a:xfrm>
            <a:off x="1244701" y="3851630"/>
            <a:ext cx="10367943" cy="72103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圆角矩形 10"/>
          <p:cNvSpPr/>
          <p:nvPr/>
        </p:nvSpPr>
        <p:spPr>
          <a:xfrm>
            <a:off x="1248547" y="4609671"/>
            <a:ext cx="10336440" cy="40085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圆角矩形 10"/>
          <p:cNvSpPr/>
          <p:nvPr/>
        </p:nvSpPr>
        <p:spPr>
          <a:xfrm>
            <a:off x="1226844" y="5077882"/>
            <a:ext cx="10403655" cy="4926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圆角矩形 10"/>
          <p:cNvSpPr/>
          <p:nvPr/>
        </p:nvSpPr>
        <p:spPr>
          <a:xfrm>
            <a:off x="1244702" y="5615931"/>
            <a:ext cx="10367942" cy="111963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480" y="111761"/>
            <a:ext cx="10114280" cy="63410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ЧТО ТАКОЕ «БЮДЖЕТ ДЛЯ ГРАЖДАН»?</a:t>
            </a:r>
            <a:endParaRPr lang="ru-RU" altLang="ru-RU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438643" y="914399"/>
            <a:ext cx="10292913" cy="3970318"/>
          </a:xfrm>
          <a:prstGeom prst="rect">
            <a:avLst/>
          </a:prstGeom>
          <a:solidFill>
            <a:schemeClr val="accent2">
              <a:lumMod val="20000"/>
              <a:lumOff val="80000"/>
              <a:alpha val="72000"/>
            </a:schemeClr>
          </a:solidFill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муниципального района в формате, доступном для широкого круга пользователей. В представленной информации отражены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показатели бюджета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муниципального района на предстоящие три года: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2023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2024-20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5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FontTx/>
              <a:buNone/>
            </a:pPr>
            <a:endParaRPr lang="en-US" altLang="zh-CN" b="1" i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endParaRPr lang="ru-RU" b="1" i="1" dirty="0" smtClean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Каждый житель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  <a:p>
            <a:pPr algn="just">
              <a:buNone/>
            </a:pPr>
            <a:endParaRPr lang="ru-RU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2050" name="Picture 2" descr="https://rk.karelia.ru/wp-content/uploads/2019/06/nkc37zcva9wgo8s40o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0344"/>
            <a:ext cx="4151598" cy="248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1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480" y="111761"/>
            <a:ext cx="10114280" cy="63410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alt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979" y="32413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3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grpSp>
        <p:nvGrpSpPr>
          <p:cNvPr id="9" name="Группа 10"/>
          <p:cNvGrpSpPr/>
          <p:nvPr/>
        </p:nvGrpSpPr>
        <p:grpSpPr>
          <a:xfrm>
            <a:off x="1529542" y="873712"/>
            <a:ext cx="9442251" cy="4566088"/>
            <a:chOff x="827584" y="1916832"/>
            <a:chExt cx="7416824" cy="4179168"/>
          </a:xfrm>
        </p:grpSpPr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827584" y="2368550"/>
              <a:ext cx="2479179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899592" y="2376488"/>
              <a:ext cx="2375421" cy="2803525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899592" y="4440238"/>
              <a:ext cx="2364308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AutoShape 7"/>
            <p:cNvSpPr>
              <a:spLocks noChangeArrowheads="1"/>
            </p:cNvSpPr>
            <p:nvPr/>
          </p:nvSpPr>
          <p:spPr bwMode="gray">
            <a:xfrm>
              <a:off x="899592" y="2398713"/>
              <a:ext cx="2364308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gray">
            <a:xfrm>
              <a:off x="1149350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gray">
            <a:xfrm>
              <a:off x="961220" y="5249863"/>
              <a:ext cx="2302679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gray">
            <a:xfrm>
              <a:off x="1403648" y="1988840"/>
              <a:ext cx="1297856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400" dirty="0" smtClean="0">
                  <a:solidFill>
                    <a:srgbClr val="000000"/>
                  </a:solidFill>
                </a:rPr>
                <a:t>Бюджет</a:t>
              </a:r>
              <a:endParaRPr lang="en-US" dirty="0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gray">
            <a:xfrm>
              <a:off x="827584" y="2564904"/>
              <a:ext cx="2448272" cy="24006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(от </a:t>
              </a:r>
              <a:r>
                <a:rPr lang="ru-RU" sz="1500" dirty="0" err="1" smtClean="0">
                  <a:latin typeface="Times New Roman" pitchFamily="18" charset="0"/>
                  <a:cs typeface="Times New Roman" pitchFamily="18" charset="0"/>
                </a:rPr>
                <a:t>старонормандского</a:t>
              </a:r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i="1" dirty="0" err="1" smtClean="0">
                  <a:latin typeface="Times New Roman" pitchFamily="18" charset="0"/>
                  <a:cs typeface="Times New Roman" pitchFamily="18" charset="0"/>
                </a:rPr>
                <a:t>bougette</a:t>
              </a:r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 — кошель, сумка, кожаный мешок) —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  </a:r>
              <a:endParaRPr lang="en-US" sz="1500" dirty="0"/>
            </a:p>
          </p:txBody>
        </p:sp>
        <p:sp>
          <p:nvSpPr>
            <p:cNvPr id="18" name="AutoShape 19"/>
            <p:cNvSpPr>
              <a:spLocks noChangeArrowheads="1"/>
            </p:cNvSpPr>
            <p:nvPr/>
          </p:nvSpPr>
          <p:spPr bwMode="gray">
            <a:xfrm>
              <a:off x="3505200" y="2368550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gray">
            <a:xfrm>
              <a:off x="3538538" y="2376488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AutoShape 21"/>
            <p:cNvSpPr>
              <a:spLocks noChangeArrowheads="1"/>
            </p:cNvSpPr>
            <p:nvPr/>
          </p:nvSpPr>
          <p:spPr bwMode="gray">
            <a:xfrm>
              <a:off x="3556000" y="4440238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AutoShape 22"/>
            <p:cNvSpPr>
              <a:spLocks noChangeArrowheads="1"/>
            </p:cNvSpPr>
            <p:nvPr/>
          </p:nvSpPr>
          <p:spPr bwMode="gray">
            <a:xfrm>
              <a:off x="3573464" y="2544531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AutoShape 30"/>
            <p:cNvSpPr>
              <a:spLocks noChangeArrowheads="1"/>
            </p:cNvSpPr>
            <p:nvPr/>
          </p:nvSpPr>
          <p:spPr bwMode="gray">
            <a:xfrm>
              <a:off x="3508375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AutoShape 31"/>
            <p:cNvSpPr>
              <a:spLocks noChangeArrowheads="1"/>
            </p:cNvSpPr>
            <p:nvPr/>
          </p:nvSpPr>
          <p:spPr bwMode="gray">
            <a:xfrm>
              <a:off x="3552825" y="5249863"/>
              <a:ext cx="2070100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AutoShape 33"/>
            <p:cNvSpPr>
              <a:spLocks noChangeArrowheads="1"/>
            </p:cNvSpPr>
            <p:nvPr/>
          </p:nvSpPr>
          <p:spPr bwMode="gray">
            <a:xfrm>
              <a:off x="5867400" y="2368550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AutoShape 34"/>
            <p:cNvSpPr>
              <a:spLocks noChangeArrowheads="1"/>
            </p:cNvSpPr>
            <p:nvPr/>
          </p:nvSpPr>
          <p:spPr bwMode="gray">
            <a:xfrm>
              <a:off x="5900738" y="2376488"/>
              <a:ext cx="2343670" cy="2803525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AutoShape 35"/>
            <p:cNvSpPr>
              <a:spLocks noChangeArrowheads="1"/>
            </p:cNvSpPr>
            <p:nvPr/>
          </p:nvSpPr>
          <p:spPr bwMode="gray">
            <a:xfrm>
              <a:off x="5918200" y="4440238"/>
              <a:ext cx="22542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AutoShape 36"/>
            <p:cNvSpPr>
              <a:spLocks noChangeArrowheads="1"/>
            </p:cNvSpPr>
            <p:nvPr/>
          </p:nvSpPr>
          <p:spPr bwMode="gray">
            <a:xfrm>
              <a:off x="5918200" y="2398713"/>
              <a:ext cx="22542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9" name="Group 37"/>
            <p:cNvGrpSpPr>
              <a:grpSpLocks/>
            </p:cNvGrpSpPr>
            <p:nvPr/>
          </p:nvGrpSpPr>
          <p:grpSpPr bwMode="auto">
            <a:xfrm>
              <a:off x="6012160" y="1988840"/>
              <a:ext cx="2016224" cy="642938"/>
              <a:chOff x="1289" y="582"/>
              <a:chExt cx="668" cy="668"/>
            </a:xfrm>
          </p:grpSpPr>
          <p:sp>
            <p:nvSpPr>
              <p:cNvPr id="45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6" name="Oval 39"/>
              <p:cNvSpPr>
                <a:spLocks noChangeArrowheads="1"/>
              </p:cNvSpPr>
              <p:nvPr/>
            </p:nvSpPr>
            <p:spPr bwMode="gray">
              <a:xfrm>
                <a:off x="1298" y="582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7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8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9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30" name="Text Box 43"/>
            <p:cNvSpPr txBox="1">
              <a:spLocks noChangeArrowheads="1"/>
            </p:cNvSpPr>
            <p:nvPr/>
          </p:nvSpPr>
          <p:spPr bwMode="gray">
            <a:xfrm>
              <a:off x="6372200" y="1988840"/>
              <a:ext cx="1296144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Times New Roman" pitchFamily="18" charset="0"/>
                  <a:cs typeface="Times New Roman" pitchFamily="18" charset="0"/>
                </a:rPr>
                <a:t>Расходы </a:t>
              </a:r>
            </a:p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Times New Roman" pitchFamily="18" charset="0"/>
                  <a:cs typeface="Times New Roman" pitchFamily="18" charset="0"/>
                </a:rPr>
                <a:t>бюджета</a:t>
              </a:r>
              <a:endPara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 Box 44"/>
            <p:cNvSpPr txBox="1">
              <a:spLocks noChangeArrowheads="1"/>
            </p:cNvSpPr>
            <p:nvPr/>
          </p:nvSpPr>
          <p:spPr bwMode="gray">
            <a:xfrm>
              <a:off x="5943600" y="2822575"/>
              <a:ext cx="2228800" cy="24006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выплачиваемые из бюджета денежные средства (социальные выплаты населению, содержание муниципальных учреждений (образование, здравоохранение и другие), капитальное строительство и другие)                                                          </a:t>
              </a:r>
            </a:p>
          </p:txBody>
        </p:sp>
        <p:sp>
          <p:nvSpPr>
            <p:cNvPr id="32" name="AutoShape 45"/>
            <p:cNvSpPr>
              <a:spLocks noChangeArrowheads="1"/>
            </p:cNvSpPr>
            <p:nvPr/>
          </p:nvSpPr>
          <p:spPr bwMode="gray">
            <a:xfrm>
              <a:off x="5861050" y="5226050"/>
              <a:ext cx="2163763" cy="869950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AutoShape 46"/>
            <p:cNvSpPr>
              <a:spLocks noChangeArrowheads="1"/>
            </p:cNvSpPr>
            <p:nvPr/>
          </p:nvSpPr>
          <p:spPr bwMode="gray">
            <a:xfrm>
              <a:off x="5905499" y="5249863"/>
              <a:ext cx="2272090" cy="7731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38"/>
            <p:cNvSpPr>
              <a:spLocks noChangeArrowheads="1"/>
            </p:cNvSpPr>
            <p:nvPr/>
          </p:nvSpPr>
          <p:spPr bwMode="gray">
            <a:xfrm>
              <a:off x="971600" y="1916832"/>
              <a:ext cx="2160240" cy="64293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Oval 39"/>
            <p:cNvSpPr>
              <a:spLocks noChangeArrowheads="1"/>
            </p:cNvSpPr>
            <p:nvPr/>
          </p:nvSpPr>
          <p:spPr bwMode="gray">
            <a:xfrm>
              <a:off x="994237" y="1921644"/>
              <a:ext cx="2089094" cy="6227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36" name="Oval 40"/>
            <p:cNvSpPr>
              <a:spLocks noChangeArrowheads="1"/>
            </p:cNvSpPr>
            <p:nvPr/>
          </p:nvSpPr>
          <p:spPr bwMode="gray">
            <a:xfrm>
              <a:off x="1020108" y="1925494"/>
              <a:ext cx="2040586" cy="6073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37" name="Oval 41"/>
            <p:cNvSpPr>
              <a:spLocks noChangeArrowheads="1"/>
            </p:cNvSpPr>
            <p:nvPr/>
          </p:nvSpPr>
          <p:spPr bwMode="gray">
            <a:xfrm>
              <a:off x="1042746" y="1931269"/>
              <a:ext cx="1940335" cy="56690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38" name="Oval 42"/>
            <p:cNvSpPr>
              <a:spLocks noChangeArrowheads="1"/>
            </p:cNvSpPr>
            <p:nvPr/>
          </p:nvSpPr>
          <p:spPr bwMode="gray">
            <a:xfrm>
              <a:off x="1155932" y="1946669"/>
              <a:ext cx="1723665" cy="46102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gray">
            <a:xfrm>
              <a:off x="3635896" y="1916832"/>
              <a:ext cx="1872208" cy="642938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gray">
            <a:xfrm>
              <a:off x="3655515" y="1921644"/>
              <a:ext cx="1810548" cy="6227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gray">
            <a:xfrm>
              <a:off x="3677937" y="1925494"/>
              <a:ext cx="1768508" cy="6073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gray">
            <a:xfrm>
              <a:off x="3697556" y="1931269"/>
              <a:ext cx="1681624" cy="56690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gray">
            <a:xfrm>
              <a:off x="3795650" y="1946669"/>
              <a:ext cx="1493843" cy="461029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4" name="Text Box 29"/>
            <p:cNvSpPr txBox="1">
              <a:spLocks noChangeArrowheads="1"/>
            </p:cNvSpPr>
            <p:nvPr/>
          </p:nvSpPr>
          <p:spPr bwMode="gray">
            <a:xfrm>
              <a:off x="3549560" y="2789780"/>
              <a:ext cx="2057400" cy="19389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1500" dirty="0" smtClean="0">
                  <a:latin typeface="Times New Roman" pitchFamily="18" charset="0"/>
                  <a:cs typeface="Times New Roman" pitchFamily="18" charset="0"/>
                </a:rPr>
                <a:t>поступающие в бюджет денежные средства (налоги юридических и физических лиц, штрафы, административные платежи и сборы, финансовая помощь)</a:t>
              </a:r>
              <a:endParaRPr lang="en-US" sz="1500" dirty="0"/>
            </a:p>
          </p:txBody>
        </p:sp>
      </p:grpSp>
      <p:sp>
        <p:nvSpPr>
          <p:cNvPr id="50" name="Text Box 43"/>
          <p:cNvSpPr txBox="1">
            <a:spLocks noChangeArrowheads="1"/>
          </p:cNvSpPr>
          <p:nvPr/>
        </p:nvSpPr>
        <p:spPr bwMode="gray">
          <a:xfrm>
            <a:off x="2478125" y="1017094"/>
            <a:ext cx="129614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 Box 43"/>
          <p:cNvSpPr txBox="1">
            <a:spLocks noChangeArrowheads="1"/>
          </p:cNvSpPr>
          <p:nvPr/>
        </p:nvSpPr>
        <p:spPr bwMode="gray">
          <a:xfrm>
            <a:off x="5520972" y="886582"/>
            <a:ext cx="158417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endParaRPr lang="en-US" b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116595" y="4341715"/>
            <a:ext cx="81464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расходная часть бюджета превышает доходную, то бюджет формируется с </a:t>
            </a:r>
            <a:r>
              <a:rPr lang="ru-RU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дефицитом</a:t>
            </a:r>
            <a:endParaRPr lang="ru-RU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Превышение доходов над расходами  образует положительный остаток бюджета </a:t>
            </a:r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833313" y="5690998"/>
            <a:ext cx="8712968" cy="923330"/>
          </a:xfrm>
          <a:prstGeom prst="rect">
            <a:avLst/>
          </a:prstGeom>
          <a:solidFill>
            <a:srgbClr val="FDFDC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gradFill flip="none" rotWithShape="1">
                  <a:gsLst>
                    <a:gs pos="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Сбалансированность бюджета по доходам и расходам —</a:t>
            </a:r>
          </a:p>
          <a:p>
            <a:pPr algn="ctr"/>
            <a:r>
              <a:rPr lang="ru-RU" b="1" i="1" dirty="0" smtClean="0">
                <a:gradFill flip="none" rotWithShape="1">
                  <a:gsLst>
                    <a:gs pos="0">
                      <a:schemeClr val="accent3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3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3">
                        <a:lumMod val="7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 основополагающее требование, предъявляемое к органам, составляющим и утверждающим бюджет</a:t>
            </a:r>
          </a:p>
        </p:txBody>
      </p:sp>
    </p:spTree>
    <p:extLst>
      <p:ext uri="{BB962C8B-B14F-4D97-AF65-F5344CB8AC3E}">
        <p14:creationId xmlns:p14="http://schemas.microsoft.com/office/powerpoint/2010/main" val="173265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480" y="111761"/>
            <a:ext cx="10114280" cy="63410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alt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26" y="48869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4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838098" y="650587"/>
            <a:ext cx="8608189" cy="13431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rgbClr val="07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</a:t>
            </a:r>
            <a:r>
              <a:rPr lang="ru-RU" sz="1600" dirty="0">
                <a:solidFill>
                  <a:srgbClr val="07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4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012476" y="2455884"/>
            <a:ext cx="2184593" cy="86359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Разработка и составление </a:t>
            </a: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проекта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122046" y="3241662"/>
            <a:ext cx="2184593" cy="86359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Рассмотрение </a:t>
            </a:r>
          </a:p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и утверждение бюджета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306639" y="4105261"/>
            <a:ext cx="2184593" cy="688064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 defTabSz="8890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 Schoolbook"/>
              </a:rPr>
              <a:t>Исполнение бюджета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8408058" y="4793325"/>
            <a:ext cx="2188498" cy="1636279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 defTabSz="8890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 Schoolbook"/>
              </a:rPr>
              <a:t>Контроль за исполнением бюджета и утверждение отчета об исполнении бюджета</a:t>
            </a:r>
          </a:p>
        </p:txBody>
      </p:sp>
      <p:sp>
        <p:nvSpPr>
          <p:cNvPr id="59" name="Скругленный прямоугольник 4"/>
          <p:cNvSpPr/>
          <p:nvPr/>
        </p:nvSpPr>
        <p:spPr>
          <a:xfrm>
            <a:off x="1838098" y="5611464"/>
            <a:ext cx="6183118" cy="10441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ctr"/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Ежегодно решением </a:t>
            </a:r>
            <a:r>
              <a:rPr lang="ru-RU" sz="1400" dirty="0" err="1">
                <a:solidFill>
                  <a:schemeClr val="accent6">
                    <a:lumMod val="50000"/>
                  </a:schemeClr>
                </a:solidFill>
              </a:rPr>
              <a:t>Добринского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 районного Совета депутатов Липецкой области утверждается бюджет муниципального образования </a:t>
            </a:r>
            <a:r>
              <a:rPr lang="ru-RU" sz="1400" dirty="0" err="1">
                <a:solidFill>
                  <a:schemeClr val="accent6">
                    <a:lumMod val="50000"/>
                  </a:schemeClr>
                </a:solidFill>
              </a:rPr>
              <a:t>Добринский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 муниципальный район Липецкой области.</a:t>
            </a:r>
          </a:p>
        </p:txBody>
      </p:sp>
      <p:pic>
        <p:nvPicPr>
          <p:cNvPr id="3074" name="Picture 2" descr="https://azsiyaset.com/images/article/239/thu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323" y="2143266"/>
            <a:ext cx="3334074" cy="250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67" y="3499966"/>
            <a:ext cx="2718118" cy="203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480" y="111761"/>
            <a:ext cx="10114280" cy="63410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Гражданин, его участие в бюджетном процессе</a:t>
            </a:r>
            <a:endParaRPr lang="ru-RU" alt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26" y="48869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5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pic>
        <p:nvPicPr>
          <p:cNvPr id="5124" name="Picture 4" descr="https://cf.ppt-online.org/files/slide/q/qEkwMlpKndo820SBINVDW7Pm5f94YiULatcrug/slide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26" y="48869"/>
            <a:ext cx="10367334" cy="665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1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314" y="0"/>
            <a:ext cx="10100445" cy="778213"/>
          </a:xfrm>
        </p:spPr>
        <p:txBody>
          <a:bodyPr>
            <a:noAutofit/>
          </a:bodyPr>
          <a:lstStyle/>
          <a:p>
            <a:pPr algn="ctr"/>
            <a:r>
              <a:rPr lang="ru-RU" alt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alt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altLang="ru-RU" sz="3200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altLang="ru-RU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3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26" y="48869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6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793426" y="1357043"/>
            <a:ext cx="2480377" cy="992151"/>
            <a:chOff x="2029" y="496529"/>
            <a:chExt cx="2480377" cy="992151"/>
          </a:xfrm>
          <a:scene3d>
            <a:camera prst="orthographicFront"/>
            <a:lightRig rig="threePt" dir="t"/>
          </a:scene3d>
        </p:grpSpPr>
        <p:sp>
          <p:nvSpPr>
            <p:cNvPr id="10" name="Прямоугольник 9"/>
            <p:cNvSpPr/>
            <p:nvPr/>
          </p:nvSpPr>
          <p:spPr>
            <a:xfrm>
              <a:off x="2029" y="496529"/>
              <a:ext cx="2480377" cy="99215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sp3d>
              <a:bevelT w="152400" h="50800" prst="softRound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2029" y="496529"/>
              <a:ext cx="2480377" cy="9921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Налоговые доходы</a:t>
              </a:r>
              <a:endParaRPr lang="ru-RU" sz="1800" b="1" kern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436425" y="1357043"/>
            <a:ext cx="2618757" cy="992151"/>
            <a:chOff x="2857514" y="548855"/>
            <a:chExt cx="2618757" cy="992151"/>
          </a:xfrm>
          <a:scene3d>
            <a:camera prst="orthographicFront"/>
            <a:lightRig rig="threePt" dir="t"/>
          </a:scene3d>
        </p:grpSpPr>
        <p:sp>
          <p:nvSpPr>
            <p:cNvPr id="13" name="Прямоугольник 12"/>
            <p:cNvSpPr/>
            <p:nvPr/>
          </p:nvSpPr>
          <p:spPr>
            <a:xfrm>
              <a:off x="2857514" y="548855"/>
              <a:ext cx="2618757" cy="992151"/>
            </a:xfrm>
            <a:prstGeom prst="rect">
              <a:avLst/>
            </a:prstGeom>
            <a:solidFill>
              <a:schemeClr val="accent2">
                <a:alpha val="82000"/>
              </a:schemeClr>
            </a:solidFill>
            <a:sp3d>
              <a:bevelT w="152400" h="50800" prst="softRound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2857514" y="548855"/>
              <a:ext cx="2618757" cy="9921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Неналоговые доходы</a:t>
              </a:r>
              <a:endParaRPr lang="ru-RU" sz="1800" b="1" kern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554720" y="1357043"/>
            <a:ext cx="2480377" cy="992151"/>
            <a:chOff x="5804401" y="496529"/>
            <a:chExt cx="2480377" cy="992151"/>
          </a:xfrm>
          <a:scene3d>
            <a:camera prst="orthographicFront"/>
            <a:lightRig rig="threePt" dir="t"/>
          </a:scene3d>
        </p:grpSpPr>
        <p:sp>
          <p:nvSpPr>
            <p:cNvPr id="16" name="Прямоугольник 15"/>
            <p:cNvSpPr/>
            <p:nvPr/>
          </p:nvSpPr>
          <p:spPr>
            <a:xfrm>
              <a:off x="5804401" y="496529"/>
              <a:ext cx="2480377" cy="992151"/>
            </a:xfrm>
            <a:prstGeom prst="rect">
              <a:avLst/>
            </a:prstGeom>
            <a:solidFill>
              <a:schemeClr val="accent3"/>
            </a:solidFill>
            <a:sp3d>
              <a:bevelT w="152400" h="50800" prst="softRound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5804401" y="496529"/>
              <a:ext cx="2480377" cy="9921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Безвозмездные поступления</a:t>
              </a:r>
              <a:endParaRPr lang="ru-RU" sz="1800" b="1" kern="12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554720" y="2453105"/>
            <a:ext cx="2494912" cy="2944012"/>
            <a:chOff x="5804401" y="1488680"/>
            <a:chExt cx="2494912" cy="3140112"/>
          </a:xfrm>
          <a:solidFill>
            <a:schemeClr val="bg1">
              <a:lumMod val="85000"/>
            </a:schemeClr>
          </a:solidFill>
        </p:grpSpPr>
        <p:sp>
          <p:nvSpPr>
            <p:cNvPr id="19" name="Прямоугольник 18"/>
            <p:cNvSpPr/>
            <p:nvPr/>
          </p:nvSpPr>
          <p:spPr>
            <a:xfrm>
              <a:off x="5804401" y="1488680"/>
              <a:ext cx="2480377" cy="2944012"/>
            </a:xfrm>
            <a:prstGeom prst="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/>
            <p:cNvSpPr txBox="1"/>
            <p:nvPr/>
          </p:nvSpPr>
          <p:spPr>
            <a:xfrm>
              <a:off x="5818936" y="1684780"/>
              <a:ext cx="2480377" cy="2944012"/>
            </a:xfrm>
            <a:prstGeom prst="rect">
              <a:avLst/>
            </a:prstGeom>
            <a:grpFill/>
            <a:effectLst>
              <a:reflection endPos="0" dir="5400000" sy="-100000" algn="bl" rotWithShape="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smtClean="0">
                  <a:latin typeface="Times New Roman" pitchFamily="18" charset="0"/>
                  <a:cs typeface="Times New Roman" pitchFamily="18" charset="0"/>
                </a:rPr>
                <a:t>поступления </a:t>
              </a:r>
              <a:r>
                <a:rPr lang="ru-RU" sz="1600" b="1" kern="1200" dirty="0" smtClean="0">
                  <a:latin typeface="Times New Roman" pitchFamily="18" charset="0"/>
                  <a:cs typeface="Times New Roman" pitchFamily="18" charset="0"/>
                </a:rPr>
                <a:t>от других бюджетов бюджетной системы (межбюджетные трансферты), организаций, граждан (кроме налоговых и неналоговых доходов</a:t>
              </a:r>
              <a:r>
                <a:rPr lang="ru-RU" sz="1600" b="1" kern="1200" dirty="0" smtClean="0"/>
                <a:t>).</a:t>
              </a:r>
              <a:endParaRPr lang="ru-RU" sz="16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415026" y="2453105"/>
            <a:ext cx="2627488" cy="2944012"/>
            <a:chOff x="2829659" y="1488680"/>
            <a:chExt cx="2627488" cy="294401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829659" y="1488680"/>
              <a:ext cx="2627488" cy="294401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/>
            <p:cNvSpPr txBox="1"/>
            <p:nvPr/>
          </p:nvSpPr>
          <p:spPr>
            <a:xfrm>
              <a:off x="2829659" y="1488680"/>
              <a:ext cx="2627488" cy="29440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доходы от использования муниципального имущества;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доходы от продажи муниципального имущества;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плата за негативное воздействие на окружающую среду;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штрафные санкции;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другие.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93426" y="2550381"/>
            <a:ext cx="2480377" cy="2846736"/>
            <a:chOff x="2029" y="1488680"/>
            <a:chExt cx="2480377" cy="294401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029" y="1488680"/>
              <a:ext cx="2480377" cy="294401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TextBox 25"/>
            <p:cNvSpPr txBox="1"/>
            <p:nvPr/>
          </p:nvSpPr>
          <p:spPr>
            <a:xfrm>
              <a:off x="2029" y="1488680"/>
              <a:ext cx="2480377" cy="29440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налог на доходы физических лиц;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акцизы на нефтепродукты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налоги на совокупный доход;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Times New Roman" pitchFamily="18" charset="0"/>
                  <a:cs typeface="Times New Roman" pitchFamily="18" charset="0"/>
                </a:rPr>
                <a:t>другие налоги.</a:t>
              </a:r>
              <a:endParaRPr lang="ru-RU" sz="16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Прямоугольник 3"/>
          <p:cNvSpPr>
            <a:spLocks noChangeArrowheads="1"/>
          </p:cNvSpPr>
          <p:nvPr/>
        </p:nvSpPr>
        <p:spPr bwMode="auto">
          <a:xfrm>
            <a:off x="2254961" y="767976"/>
            <a:ext cx="741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</a:t>
            </a:r>
          </a:p>
        </p:txBody>
      </p:sp>
      <p:pic>
        <p:nvPicPr>
          <p:cNvPr id="28" name="Рисунок 27" descr="images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24600" y="4699000"/>
            <a:ext cx="2159000" cy="2159000"/>
          </a:xfrm>
          <a:prstGeom prst="rect">
            <a:avLst/>
          </a:prstGeom>
        </p:spPr>
      </p:pic>
      <p:pic>
        <p:nvPicPr>
          <p:cNvPr id="29" name="Рисунок 28" descr="images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6567" y="4534352"/>
            <a:ext cx="2159000" cy="2159000"/>
          </a:xfrm>
          <a:prstGeom prst="rect">
            <a:avLst/>
          </a:prstGeom>
        </p:spPr>
      </p:pic>
      <p:pic>
        <p:nvPicPr>
          <p:cNvPr id="30" name="Рисунок 29" descr="images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423" y="4873595"/>
            <a:ext cx="2159000" cy="2159000"/>
          </a:xfrm>
          <a:prstGeom prst="rect">
            <a:avLst/>
          </a:prstGeom>
        </p:spPr>
      </p:pic>
      <p:pic>
        <p:nvPicPr>
          <p:cNvPr id="32" name="Рисунок 31" descr="images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5160" y="4906902"/>
            <a:ext cx="2159000" cy="2159000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41890" y="5933872"/>
            <a:ext cx="1018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Налоги на совокупный доход</a:t>
            </a:r>
            <a:endParaRPr lang="ru-RU" sz="1200" b="1" dirty="0"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27583" y="6021288"/>
            <a:ext cx="1260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cs typeface="Times New Roman" pitchFamily="18" charset="0"/>
              </a:rPr>
              <a:t>Налог на </a:t>
            </a:r>
          </a:p>
          <a:p>
            <a:pPr algn="ctr"/>
            <a:r>
              <a:rPr lang="ru-RU" sz="1200" b="1" dirty="0" smtClean="0">
                <a:cs typeface="Times New Roman" pitchFamily="18" charset="0"/>
              </a:rPr>
              <a:t>доходы </a:t>
            </a:r>
            <a:endParaRPr lang="ru-RU" sz="1200" b="1" dirty="0">
              <a:cs typeface="Times New Roman" pitchFamily="18" charset="0"/>
            </a:endParaRPr>
          </a:p>
          <a:p>
            <a:pPr algn="ctr"/>
            <a:r>
              <a:rPr lang="ru-RU" sz="1200" b="1" dirty="0">
                <a:cs typeface="Times New Roman" pitchFamily="18" charset="0"/>
              </a:rPr>
              <a:t>физических </a:t>
            </a:r>
          </a:p>
          <a:p>
            <a:pPr algn="ctr"/>
            <a:r>
              <a:rPr lang="ru-RU" sz="1200" b="1" dirty="0">
                <a:cs typeface="Times New Roman" pitchFamily="18" charset="0"/>
              </a:rPr>
              <a:t>лиц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011044" y="5830587"/>
            <a:ext cx="989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cs typeface="Times New Roman" pitchFamily="18" charset="0"/>
              </a:rPr>
              <a:t>Земельный налог</a:t>
            </a:r>
            <a:endParaRPr lang="ru-RU" sz="1200" b="1" dirty="0"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6067" y="6233219"/>
            <a:ext cx="81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 другие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fr.gov.ru/files/branches/kostroma/fotografii/2019/Oktyabr_-_dekabr/shutterstock_5771665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571" y="5397118"/>
            <a:ext cx="2452518" cy="136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Параметры районного бюджета на 2023 год </a:t>
            </a:r>
            <a:br>
              <a:rPr lang="ru-RU" sz="2400" b="1" dirty="0"/>
            </a:br>
            <a:r>
              <a:rPr lang="ru-RU" sz="2400" b="1" dirty="0"/>
              <a:t>и плановый период 2024-2025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7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60480" y="560298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103426"/>
              </p:ext>
            </p:extLst>
          </p:nvPr>
        </p:nvGraphicFramePr>
        <p:xfrm>
          <a:off x="3147701" y="883920"/>
          <a:ext cx="8951373" cy="577505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383304">
                  <a:extLst>
                    <a:ext uri="{9D8B030D-6E8A-4147-A177-3AD203B41FA5}">
                      <a16:colId xmlns:a16="http://schemas.microsoft.com/office/drawing/2014/main" val="878478226"/>
                    </a:ext>
                  </a:extLst>
                </a:gridCol>
                <a:gridCol w="2219093">
                  <a:extLst>
                    <a:ext uri="{9D8B030D-6E8A-4147-A177-3AD203B41FA5}">
                      <a16:colId xmlns:a16="http://schemas.microsoft.com/office/drawing/2014/main" val="3645884079"/>
                    </a:ext>
                  </a:extLst>
                </a:gridCol>
                <a:gridCol w="2219092">
                  <a:extLst>
                    <a:ext uri="{9D8B030D-6E8A-4147-A177-3AD203B41FA5}">
                      <a16:colId xmlns:a16="http://schemas.microsoft.com/office/drawing/2014/main" val="1180932271"/>
                    </a:ext>
                  </a:extLst>
                </a:gridCol>
                <a:gridCol w="2129884">
                  <a:extLst>
                    <a:ext uri="{9D8B030D-6E8A-4147-A177-3AD203B41FA5}">
                      <a16:colId xmlns:a16="http://schemas.microsoft.com/office/drawing/2014/main" val="3629328581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895018"/>
                  </a:ext>
                </a:extLst>
              </a:tr>
              <a:tr h="173197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Доходы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1 012 488,5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1 006 391,5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1 051 015,7</a:t>
                      </a:r>
                      <a:endParaRPr lang="ru-RU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761244"/>
                  </a:ext>
                </a:extLst>
              </a:tr>
              <a:tr h="173197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1 122 555,0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1 006 391,5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1 051 015,7</a:t>
                      </a:r>
                      <a:endParaRPr lang="ru-RU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7293270"/>
                  </a:ext>
                </a:extLst>
              </a:tr>
              <a:tr h="173197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Дефицит/ Профицит (+/-)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-110 </a:t>
                      </a:r>
                      <a:r>
                        <a:rPr lang="ru-RU" sz="3200" dirty="0" smtClean="0"/>
                        <a:t>066,</a:t>
                      </a:r>
                      <a:r>
                        <a:rPr lang="en-US" sz="3200" dirty="0" smtClean="0"/>
                        <a:t>5</a:t>
                      </a:r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591828"/>
                  </a:ext>
                </a:extLst>
              </a:tr>
            </a:tbl>
          </a:graphicData>
        </a:graphic>
      </p:graphicFrame>
      <p:pic>
        <p:nvPicPr>
          <p:cNvPr id="15" name="Рисунок 14" descr="16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1" y="1560985"/>
            <a:ext cx="3056260" cy="2495626"/>
          </a:xfrm>
          <a:prstGeom prst="rect">
            <a:avLst/>
          </a:prstGeom>
        </p:spPr>
      </p:pic>
      <p:pic>
        <p:nvPicPr>
          <p:cNvPr id="16" name="Рисунок 15" descr="1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811" y="3965897"/>
            <a:ext cx="2867890" cy="269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2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доходов бюджета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на 2023 год и плановый период 2024-2025гг.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8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37240" y="498901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20840301"/>
              </p:ext>
            </p:extLst>
          </p:nvPr>
        </p:nvGraphicFramePr>
        <p:xfrm>
          <a:off x="156117" y="719666"/>
          <a:ext cx="11887200" cy="5900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17841"/>
              </p:ext>
            </p:extLst>
          </p:nvPr>
        </p:nvGraphicFramePr>
        <p:xfrm>
          <a:off x="1346200" y="1071246"/>
          <a:ext cx="963676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451">
                  <a:extLst>
                    <a:ext uri="{9D8B030D-6E8A-4147-A177-3AD203B41FA5}">
                      <a16:colId xmlns:a16="http://schemas.microsoft.com/office/drawing/2014/main" val="590939298"/>
                    </a:ext>
                  </a:extLst>
                </a:gridCol>
                <a:gridCol w="1765572">
                  <a:extLst>
                    <a:ext uri="{9D8B030D-6E8A-4147-A177-3AD203B41FA5}">
                      <a16:colId xmlns:a16="http://schemas.microsoft.com/office/drawing/2014/main" val="3941462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747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549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1457417"/>
                    </a:ext>
                  </a:extLst>
                </a:gridCol>
                <a:gridCol w="2969528">
                  <a:extLst>
                    <a:ext uri="{9D8B030D-6E8A-4147-A177-3AD203B41FA5}">
                      <a16:colId xmlns:a16="http://schemas.microsoft.com/office/drawing/2014/main" val="1743152992"/>
                    </a:ext>
                  </a:extLst>
                </a:gridCol>
                <a:gridCol w="340469">
                  <a:extLst>
                    <a:ext uri="{9D8B030D-6E8A-4147-A177-3AD203B41FA5}">
                      <a16:colId xmlns:a16="http://schemas.microsoft.com/office/drawing/2014/main" val="1522371587"/>
                    </a:ext>
                  </a:extLst>
                </a:gridCol>
                <a:gridCol w="2626900">
                  <a:extLst>
                    <a:ext uri="{9D8B030D-6E8A-4147-A177-3AD203B41FA5}">
                      <a16:colId xmlns:a16="http://schemas.microsoft.com/office/drawing/2014/main" val="116758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ВСЕГО: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1 012 488,5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1 006 391,5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051 015,7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155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Доходы районного бюджета </a:t>
            </a:r>
            <a:r>
              <a:rPr lang="ru-RU" sz="2400" b="1" dirty="0" smtClean="0"/>
              <a:t>на </a:t>
            </a:r>
            <a:r>
              <a:rPr lang="ru-RU" sz="2400" b="1" dirty="0"/>
              <a:t>2023-2025 годы.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6096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9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53800" y="552380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610476"/>
              </p:ext>
            </p:extLst>
          </p:nvPr>
        </p:nvGraphicFramePr>
        <p:xfrm>
          <a:off x="0" y="970682"/>
          <a:ext cx="12192000" cy="5956093"/>
        </p:xfrm>
        <a:graphic>
          <a:graphicData uri="http://schemas.openxmlformats.org/drawingml/2006/table">
            <a:tbl>
              <a:tblPr bandRow="1">
                <a:tableStyleId>{35758FB7-9AC5-4552-8A53-C91805E547FA}</a:tableStyleId>
              </a:tblPr>
              <a:tblGrid>
                <a:gridCol w="728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593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3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283 527,8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296 043,6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309 893,7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211 743,6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220 749,2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230 340,0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5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54 544,8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57 524,9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61 254,3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1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330 0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12 270,0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58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5 909,4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5 969,4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6 029,4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692865"/>
                  </a:ext>
                </a:extLst>
              </a:tr>
              <a:tr h="3225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144 073,0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143 064,0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143 026,0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3097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141 350,0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6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562 0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562,0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556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383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584 887,7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567 283,9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598 096,0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03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1 012 488,5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1 006 391,5</a:t>
                      </a:r>
                    </a:p>
                    <a:p>
                      <a:pPr algn="r" fontAlgn="t"/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1 051 015,7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0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Структура собственных доходов районного бюджета 2023г.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10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6800" y="294323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654777201"/>
              </p:ext>
            </p:extLst>
          </p:nvPr>
        </p:nvGraphicFramePr>
        <p:xfrm>
          <a:off x="142240" y="1301540"/>
          <a:ext cx="11907520" cy="529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Шеврон 19"/>
          <p:cNvSpPr/>
          <p:nvPr/>
        </p:nvSpPr>
        <p:spPr>
          <a:xfrm rot="10800000">
            <a:off x="5547360" y="1757680"/>
            <a:ext cx="619760" cy="4480560"/>
          </a:xfrm>
          <a:prstGeom prst="chevron">
            <a:avLst>
              <a:gd name="adj" fmla="val 5983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1A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6939280" y="729592"/>
            <a:ext cx="3606800" cy="696856"/>
          </a:xfrm>
          <a:prstGeom prst="downArrowCallout">
            <a:avLst/>
          </a:prstGeom>
          <a:solidFill>
            <a:srgbClr val="A9D18E"/>
          </a:solidFill>
          <a:ln w="19050">
            <a:solidFill>
              <a:srgbClr val="71AF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Налоговые и неналоговые доходы всего: 427 600,8</a:t>
            </a:r>
          </a:p>
        </p:txBody>
      </p:sp>
    </p:spTree>
    <p:extLst>
      <p:ext uri="{BB962C8B-B14F-4D97-AF65-F5344CB8AC3E}">
        <p14:creationId xmlns:p14="http://schemas.microsoft.com/office/powerpoint/2010/main" val="3668122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Налог на доходы физических лиц на </a:t>
            </a:r>
            <a:r>
              <a:rPr lang="ru-RU" sz="2400" b="1" dirty="0" smtClean="0"/>
              <a:t>2023-2025годы</a:t>
            </a:r>
            <a:r>
              <a:rPr lang="ru-RU" sz="2400" b="1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6096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11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996146196"/>
              </p:ext>
            </p:extLst>
          </p:nvPr>
        </p:nvGraphicFramePr>
        <p:xfrm>
          <a:off x="186690" y="690880"/>
          <a:ext cx="11844020" cy="597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Штриховая стрелка вправо 12"/>
          <p:cNvSpPr/>
          <p:nvPr/>
        </p:nvSpPr>
        <p:spPr>
          <a:xfrm rot="19667047">
            <a:off x="2617642" y="2233393"/>
            <a:ext cx="1402872" cy="7112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116</a:t>
            </a:r>
            <a:r>
              <a:rPr lang="ru-RU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4" name="Штриховая стрелка вправо 13"/>
          <p:cNvSpPr/>
          <p:nvPr/>
        </p:nvSpPr>
        <p:spPr>
          <a:xfrm rot="20539488">
            <a:off x="4560541" y="1781573"/>
            <a:ext cx="1402872" cy="7112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106,6</a:t>
            </a:r>
            <a:r>
              <a:rPr lang="ru-RU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15" name="Штриховая стрелка вправо 14"/>
          <p:cNvSpPr/>
          <p:nvPr/>
        </p:nvSpPr>
        <p:spPr>
          <a:xfrm rot="20987203">
            <a:off x="6750464" y="1705034"/>
            <a:ext cx="1402872" cy="711200"/>
          </a:xfrm>
          <a:prstGeom prst="strip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105,7</a:t>
            </a:r>
            <a:r>
              <a:rPr lang="ru-RU" dirty="0">
                <a:solidFill>
                  <a:schemeClr val="tx1"/>
                </a:solidFill>
              </a:rPr>
              <a:t>%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054385"/>
              </p:ext>
            </p:extLst>
          </p:nvPr>
        </p:nvGraphicFramePr>
        <p:xfrm>
          <a:off x="423948" y="739835"/>
          <a:ext cx="830441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3374">
                  <a:extLst>
                    <a:ext uri="{9D8B030D-6E8A-4147-A177-3AD203B41FA5}">
                      <a16:colId xmlns:a16="http://schemas.microsoft.com/office/drawing/2014/main" val="328650975"/>
                    </a:ext>
                  </a:extLst>
                </a:gridCol>
                <a:gridCol w="3041115">
                  <a:extLst>
                    <a:ext uri="{9D8B030D-6E8A-4147-A177-3AD203B41FA5}">
                      <a16:colId xmlns:a16="http://schemas.microsoft.com/office/drawing/2014/main" val="4047954023"/>
                    </a:ext>
                  </a:extLst>
                </a:gridCol>
                <a:gridCol w="1675086">
                  <a:extLst>
                    <a:ext uri="{9D8B030D-6E8A-4147-A177-3AD203B41FA5}">
                      <a16:colId xmlns:a16="http://schemas.microsoft.com/office/drawing/2014/main" val="2420521954"/>
                    </a:ext>
                  </a:extLst>
                </a:gridCol>
                <a:gridCol w="299753">
                  <a:extLst>
                    <a:ext uri="{9D8B030D-6E8A-4147-A177-3AD203B41FA5}">
                      <a16:colId xmlns:a16="http://schemas.microsoft.com/office/drawing/2014/main" val="130047921"/>
                    </a:ext>
                  </a:extLst>
                </a:gridCol>
                <a:gridCol w="1675089">
                  <a:extLst>
                    <a:ext uri="{9D8B030D-6E8A-4147-A177-3AD203B41FA5}">
                      <a16:colId xmlns:a16="http://schemas.microsoft.com/office/drawing/2014/main" val="707089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контингенте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501,2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534,2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564,8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9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В отчислениях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211,7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220,7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230,3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658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53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6096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pic>
        <p:nvPicPr>
          <p:cNvPr id="1026" name="Picture 2" descr="https://cf2.ppt-online.org/files2/slide/u/UG3eLlrTRVS7KAvnxyj9JZHd8chwk4u0i5fambCOE/slide-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19" y="690880"/>
            <a:ext cx="10186481" cy="601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2"/>
            <a:ext cx="10114280" cy="802638"/>
          </a:xfrm>
        </p:spPr>
        <p:txBody>
          <a:bodyPr>
            <a:noAutofit/>
          </a:bodyPr>
          <a:lstStyle/>
          <a:p>
            <a:pPr algn="ctr" fontAlgn="t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 бюджета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2023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 2024-2025гг.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6096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13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18446665"/>
              </p:ext>
            </p:extLst>
          </p:nvPr>
        </p:nvGraphicFramePr>
        <p:xfrm>
          <a:off x="726440" y="914400"/>
          <a:ext cx="1111504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69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9643" y="28121"/>
            <a:ext cx="10099041" cy="935643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В целях повышения эффективности и результативности бюджетных расходов бюджет района формируется через реализацию муниципальных программ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14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9" name="Овал 8"/>
          <p:cNvSpPr/>
          <p:nvPr/>
        </p:nvSpPr>
        <p:spPr>
          <a:xfrm>
            <a:off x="4471521" y="822678"/>
            <a:ext cx="2304256" cy="1313107"/>
          </a:xfrm>
          <a:prstGeom prst="ellipse">
            <a:avLst/>
          </a:prstGeom>
          <a:solidFill>
            <a:srgbClr val="53B18F"/>
          </a:solidFill>
          <a:ln w="15875" cap="flat" cmpd="sng" algn="ctr">
            <a:solidFill>
              <a:srgbClr val="0066FF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Программный бюджет , это</a:t>
            </a:r>
          </a:p>
        </p:txBody>
      </p:sp>
      <p:sp>
        <p:nvSpPr>
          <p:cNvPr id="11" name="Левая фигурная скобка 10"/>
          <p:cNvSpPr/>
          <p:nvPr/>
        </p:nvSpPr>
        <p:spPr>
          <a:xfrm>
            <a:off x="5581206" y="1170386"/>
            <a:ext cx="371472" cy="2664296"/>
          </a:xfrm>
          <a:prstGeom prst="leftBrace">
            <a:avLst/>
          </a:prstGeom>
          <a:ln w="57150">
            <a:solidFill>
              <a:srgbClr val="0066FF"/>
            </a:solidFill>
          </a:ln>
          <a:scene3d>
            <a:camera prst="orthographicFront">
              <a:rot lat="21299999" lon="0" rev="16200000"/>
            </a:camera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4"/>
          <p:cNvSpPr/>
          <p:nvPr/>
        </p:nvSpPr>
        <p:spPr>
          <a:xfrm>
            <a:off x="2244146" y="2898578"/>
            <a:ext cx="3238427" cy="187220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just"/>
            <a:r>
              <a:rPr lang="ru-RU" sz="1200" b="1" dirty="0">
                <a:solidFill>
                  <a:srgbClr val="000099"/>
                </a:solidFill>
                <a:latin typeface="Book Antiqua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2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6167929" y="2898578"/>
            <a:ext cx="2965563" cy="18942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just"/>
            <a:r>
              <a:rPr lang="ru-RU" sz="1200" b="1" dirty="0">
                <a:solidFill>
                  <a:srgbClr val="000099"/>
                </a:solidFill>
                <a:latin typeface="Book Antiqua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</a:r>
            <a:endParaRPr lang="ru-RU" sz="12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4234305" y="4855413"/>
            <a:ext cx="3238427" cy="187220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231470" tIns="0" rIns="231470" bIns="0" numCol="1" spcCol="1270" anchor="ctr" anchorCtr="0">
            <a:noAutofit/>
          </a:bodyPr>
          <a:lstStyle/>
          <a:p>
            <a:pPr algn="just"/>
            <a:r>
              <a:rPr lang="ru-RU" sz="1200" b="1" dirty="0">
                <a:solidFill>
                  <a:srgbClr val="000099"/>
                </a:solidFill>
                <a:latin typeface="Book Antiqua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  </a:r>
            <a:endParaRPr lang="ru-RU" sz="12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pic>
        <p:nvPicPr>
          <p:cNvPr id="1026" name="Picture 2" descr="https://www.ustland.ru/media/k2/items/cache/89c5cd1cedd4a96c5d7ba82f5a019257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212" y="721110"/>
            <a:ext cx="2932788" cy="242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hepresentation.ru/img/tmb/2/113058/76e1d0bc86e06bddc301df09145d4d61-800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4" y="4792806"/>
            <a:ext cx="2686229" cy="201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8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Расходы районного бюджета в программах на 2023 год </a:t>
            </a:r>
            <a:br>
              <a:rPr lang="ru-RU" sz="2400" b="1" dirty="0"/>
            </a:br>
            <a:r>
              <a:rPr lang="ru-RU" sz="2400" b="1" dirty="0"/>
              <a:t>и плановый период 2024 и 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15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72700" y="443695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pic>
        <p:nvPicPr>
          <p:cNvPr id="8194" name="Picture 2" descr="Экспертиза муниципальных программ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637" y="5986899"/>
            <a:ext cx="993142" cy="8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212539"/>
              </p:ext>
            </p:extLst>
          </p:nvPr>
        </p:nvGraphicFramePr>
        <p:xfrm>
          <a:off x="3800779" y="720696"/>
          <a:ext cx="8284540" cy="6029503"/>
        </p:xfrm>
        <a:graphic>
          <a:graphicData uri="http://schemas.openxmlformats.org/drawingml/2006/table">
            <a:tbl>
              <a:tblPr firstRow="1" lastRow="1" bandRow="1">
                <a:tableStyleId>{93296810-A885-4BE3-A3E7-6D5BEEA58F35}</a:tableStyleId>
              </a:tblPr>
              <a:tblGrid>
                <a:gridCol w="314021">
                  <a:extLst>
                    <a:ext uri="{9D8B030D-6E8A-4147-A177-3AD203B41FA5}">
                      <a16:colId xmlns:a16="http://schemas.microsoft.com/office/drawing/2014/main" val="1837471848"/>
                    </a:ext>
                  </a:extLst>
                </a:gridCol>
                <a:gridCol w="4739640">
                  <a:extLst>
                    <a:ext uri="{9D8B030D-6E8A-4147-A177-3AD203B41FA5}">
                      <a16:colId xmlns:a16="http://schemas.microsoft.com/office/drawing/2014/main" val="191148425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28458308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425416250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4293130751"/>
                    </a:ext>
                  </a:extLst>
                </a:gridCol>
              </a:tblGrid>
              <a:tr h="265024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муниципальной программы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Сумма по годам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78853"/>
                  </a:ext>
                </a:extLst>
              </a:tr>
              <a:tr h="26502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2023 год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2024 год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2025 год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2830361499"/>
                  </a:ext>
                </a:extLst>
              </a:tr>
              <a:tr h="73891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«Создание условий для развития экономики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2019-2025 годы»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8 </a:t>
                      </a:r>
                      <a:r>
                        <a:rPr lang="ru-RU" sz="1600" u="none" strike="noStrike" dirty="0" smtClean="0">
                          <a:effectLst/>
                        </a:rPr>
                        <a:t>874,3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5 </a:t>
                      </a:r>
                      <a:r>
                        <a:rPr lang="ru-RU" sz="1600" u="none" strike="noStrike" dirty="0" smtClean="0">
                          <a:effectLst/>
                        </a:rPr>
                        <a:t>043,2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5 </a:t>
                      </a:r>
                      <a:r>
                        <a:rPr lang="ru-RU" sz="1600" u="none" strike="noStrike" dirty="0" smtClean="0">
                          <a:effectLst/>
                        </a:rPr>
                        <a:t>209,2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503684462"/>
                  </a:ext>
                </a:extLst>
              </a:tr>
              <a:tr h="73962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«Развитие социальной сферы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2019-2025 годы»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</a:rPr>
                        <a:t>191 998,0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179 </a:t>
                      </a:r>
                      <a:r>
                        <a:rPr lang="ru-RU" sz="1600" u="none" strike="noStrike" dirty="0" smtClean="0">
                          <a:effectLst/>
                        </a:rPr>
                        <a:t>923,9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173 </a:t>
                      </a:r>
                      <a:r>
                        <a:rPr lang="ru-RU" sz="1600" u="none" strike="noStrike" dirty="0" smtClean="0">
                          <a:effectLst/>
                        </a:rPr>
                        <a:t>440,9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632021714"/>
                  </a:ext>
                </a:extLst>
              </a:tr>
              <a:tr h="45588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«Обеспечение населения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качественной инфраструктурой и услугами ЖКХ на 2019-2025 годы»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</a:rPr>
                        <a:t>289 054,3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189 </a:t>
                      </a:r>
                      <a:r>
                        <a:rPr lang="ru-RU" sz="1600" u="none" strike="noStrike" dirty="0" smtClean="0">
                          <a:effectLst/>
                        </a:rPr>
                        <a:t>736,7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216 </a:t>
                      </a:r>
                      <a:r>
                        <a:rPr lang="ru-RU" sz="1600" u="none" strike="noStrike" dirty="0" smtClean="0">
                          <a:effectLst/>
                        </a:rPr>
                        <a:t>193,8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1385512981"/>
                  </a:ext>
                </a:extLst>
              </a:tr>
              <a:tr h="677085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"Создание условий для обеспечения общественной безопасности населения и территории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2019-2025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10 </a:t>
                      </a:r>
                      <a:r>
                        <a:rPr lang="ru-RU" sz="1600" u="none" strike="noStrike" dirty="0" smtClean="0">
                          <a:effectLst/>
                        </a:rPr>
                        <a:t>431,9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2974443086"/>
                  </a:ext>
                </a:extLst>
              </a:tr>
              <a:tr h="65445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"Развитие системы эффективного муниципального управления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2019-2025 годы"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</a:rPr>
                        <a:t>937,9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</a:rPr>
                        <a:t>733,0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91 </a:t>
                      </a:r>
                      <a:r>
                        <a:rPr lang="ru-RU" sz="1600" u="none" strike="noStrike" dirty="0" smtClean="0">
                          <a:effectLst/>
                        </a:rPr>
                        <a:t>733,7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1061121191"/>
                  </a:ext>
                </a:extLst>
              </a:tr>
              <a:tr h="77598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«Развитие образования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2019-2025 годы»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</a:rPr>
                        <a:t>509 460,2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</a:rPr>
                        <a:t>495 972,0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 smtClean="0">
                          <a:effectLst/>
                        </a:rPr>
                        <a:t>508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649,1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3029405177"/>
                  </a:ext>
                </a:extLst>
              </a:tr>
              <a:tr h="495776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"Профилактика терроризма на территории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2 889,50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1 123,10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1 123,10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592720319"/>
                  </a:ext>
                </a:extLst>
              </a:tr>
              <a:tr h="495776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"Профилактика экстремизма на территории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Добринского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</a:rPr>
                        <a:t>30,00 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3060616696"/>
                  </a:ext>
                </a:extLst>
              </a:tr>
              <a:tr h="272247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ВСЕГО:</a:t>
                      </a:r>
                      <a:endParaRPr lang="ru-RU" sz="16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1 104 676,1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973  993,8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1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00</a:t>
                      </a:r>
                      <a:r>
                        <a:rPr lang="ru-RU" sz="1600" u="none" strike="noStrike" dirty="0" smtClean="0">
                          <a:effectLst/>
                        </a:rPr>
                        <a:t>6 811,7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327" marR="8327" marT="8327" marB="0" anchor="ctr"/>
                </a:tc>
                <a:extLst>
                  <a:ext uri="{0D108BD9-81ED-4DB2-BD59-A6C34878D82A}">
                    <a16:rowId xmlns:a16="http://schemas.microsoft.com/office/drawing/2014/main" val="2283124175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39231705"/>
              </p:ext>
            </p:extLst>
          </p:nvPr>
        </p:nvGraphicFramePr>
        <p:xfrm>
          <a:off x="-105839" y="1246335"/>
          <a:ext cx="4373508" cy="6372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2566579"/>
              </p:ext>
            </p:extLst>
          </p:nvPr>
        </p:nvGraphicFramePr>
        <p:xfrm>
          <a:off x="-105839" y="868788"/>
          <a:ext cx="4129377" cy="2690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199977" y="3349337"/>
            <a:ext cx="1494121" cy="494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Непрограммная часть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0044" y="443695"/>
            <a:ext cx="1945888" cy="444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431804" y="878168"/>
            <a:ext cx="185323" cy="174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198" y="3411856"/>
            <a:ext cx="106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2023 год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8289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Реализация региональных проектов в 2023-2025 годах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16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74400" y="41806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653963"/>
              </p:ext>
            </p:extLst>
          </p:nvPr>
        </p:nvGraphicFramePr>
        <p:xfrm>
          <a:off x="254000" y="745863"/>
          <a:ext cx="11938001" cy="60050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6002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60024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704059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90534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7801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045346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47333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РЕГИОНАЛЬНЫЙ ПРОЕКТ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2023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2024 год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2025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Творческие люди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Подготовка кадров учреждений культуры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37,10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37,40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44,2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74459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Культурная среда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Модернизация муниципальных детских школ искусств по видам искусств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5 691,0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994168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Спорт - норма жизни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Создание на сельских территориях малых спортивных площадок, монтируемых на открытых площадках или в закрытых помещениях,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(ГТО)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3 028,7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98515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Жилье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</a:rPr>
                        <a:t>Строительство (реконструкция) объектов водоснабжения и (или) водоотведения в целях реализации проектов по развитию территорий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 </a:t>
                      </a:r>
                      <a:r>
                        <a:rPr lang="ru-RU" sz="1800" u="none" strike="noStrike" dirty="0" smtClean="0">
                          <a:effectLst/>
                        </a:rPr>
                        <a:t>261,0   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985152"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Успех каждого ребенка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в общеобразовательных организациях,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расположенных в сельской местности, условий для занятий физической культурой и спортом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2 634,7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47480403"/>
                  </a:ext>
                </a:extLst>
              </a:tr>
            </a:tbl>
          </a:graphicData>
        </a:graphic>
      </p:graphicFrame>
      <p:pic>
        <p:nvPicPr>
          <p:cNvPr id="6146" name="Picture 2" descr="Хореография эмблема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4" y="1087619"/>
            <a:ext cx="1258570" cy="91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Летняя культурная среда. 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1" y="1939722"/>
            <a:ext cx="811169" cy="81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Региональный национальный проект &amp;quot;Спорт - норма.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3039138"/>
            <a:ext cx="836295" cy="87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Сочи Аренда жилья без посредников.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72" y="4659558"/>
            <a:ext cx="1003950" cy="100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572" y="5714308"/>
            <a:ext cx="1059544" cy="100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9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lvl="0" algn="ctr"/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93" y="28316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17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3109289063"/>
              </p:ext>
            </p:extLst>
          </p:nvPr>
        </p:nvGraphicFramePr>
        <p:xfrm>
          <a:off x="1022464" y="1155469"/>
          <a:ext cx="10331335" cy="5409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Заголовок 1"/>
          <p:cNvSpPr txBox="1">
            <a:spLocks/>
          </p:cNvSpPr>
          <p:nvPr/>
        </p:nvSpPr>
        <p:spPr>
          <a:xfrm>
            <a:off x="4973909" y="683732"/>
            <a:ext cx="2428444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10858" y="659440"/>
            <a:ext cx="2016224" cy="971255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1579995" y="2398454"/>
            <a:ext cx="2006579" cy="5065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1826783" y="4122019"/>
            <a:ext cx="1692187" cy="46133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2291691" y="5614446"/>
            <a:ext cx="2016224" cy="371923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3653077" y="6360616"/>
            <a:ext cx="2088231" cy="430327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7953089" y="1015248"/>
            <a:ext cx="1908720" cy="621986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8829578" y="2231988"/>
            <a:ext cx="1800200" cy="67297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8907449" y="4043168"/>
            <a:ext cx="1854917" cy="46133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8094793" y="5792665"/>
            <a:ext cx="2016224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3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Структура расходов районного бюджета на 2023 год</a:t>
            </a:r>
            <a:br>
              <a:rPr lang="ru-RU" sz="2400" b="1" dirty="0"/>
            </a:br>
            <a:r>
              <a:rPr lang="ru-RU" sz="2400" b="1" dirty="0"/>
              <a:t> и плановый период 2024-2025 гг.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18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24920" y="916533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030647"/>
              </p:ext>
            </p:extLst>
          </p:nvPr>
        </p:nvGraphicFramePr>
        <p:xfrm>
          <a:off x="62564" y="1193532"/>
          <a:ext cx="12017677" cy="5567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1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5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7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6031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Раздел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2024год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ru-RU" b="1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810,0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58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12 251,5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119 589,1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83 136,5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80 672,4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16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89 520,4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94 660,7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135 347,9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1 562,0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615 249,0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532 740,1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528 126,2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107 570,8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93 984,6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52 267,3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51 815,3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1 804,1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1 570,0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1600" b="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16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4 860,8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4 860,8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447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Условно утвержденные расходы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15 368,8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27 175,2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3447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ВСЕГО: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122 555,0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1 006 391,5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</a:t>
                      </a:r>
                      <a:r>
                        <a:rPr lang="en-US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</a:t>
                      </a:r>
                      <a:r>
                        <a:rPr lang="ru-RU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b="1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67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Структура расходов </a:t>
            </a:r>
            <a:r>
              <a:rPr lang="ru-RU" sz="2400" b="1" dirty="0" err="1" smtClean="0"/>
              <a:t>Добринского</a:t>
            </a:r>
            <a:r>
              <a:rPr lang="ru-RU" sz="2400" b="1" dirty="0" smtClean="0"/>
              <a:t> муниципального </a:t>
            </a:r>
            <a:r>
              <a:rPr lang="ru-RU" sz="2400" b="1" dirty="0"/>
              <a:t>района </a:t>
            </a:r>
            <a:br>
              <a:rPr lang="ru-RU" sz="2400" b="1" dirty="0"/>
            </a:br>
            <a:r>
              <a:rPr lang="ru-RU" sz="2400" b="1" dirty="0"/>
              <a:t>по отраслям на 2023 год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19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6800" y="690880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5159447"/>
              </p:ext>
            </p:extLst>
          </p:nvPr>
        </p:nvGraphicFramePr>
        <p:xfrm>
          <a:off x="89210" y="914399"/>
          <a:ext cx="12102790" cy="5737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778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"/>
            <a:ext cx="10114280" cy="6908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Структура расходов </a:t>
            </a:r>
            <a:r>
              <a:rPr lang="ru-RU" sz="2400" b="1" dirty="0" err="1"/>
              <a:t>Добринского</a:t>
            </a:r>
            <a:r>
              <a:rPr lang="ru-RU" sz="2400" b="1" dirty="0"/>
              <a:t> </a:t>
            </a:r>
            <a:r>
              <a:rPr lang="ru-RU" sz="2400" b="1" dirty="0" smtClean="0"/>
              <a:t>муниципального района </a:t>
            </a:r>
            <a:r>
              <a:rPr lang="ru-RU" sz="2400" b="1" dirty="0"/>
              <a:t>по отраслям на плановый период </a:t>
            </a:r>
            <a:r>
              <a:rPr lang="ru-RU" sz="2400" b="1" dirty="0" smtClean="0"/>
              <a:t>2024-2025 </a:t>
            </a:r>
            <a:r>
              <a:rPr lang="ru-RU" sz="2400" b="1" dirty="0" err="1"/>
              <a:t>гг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20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613082" y="6657945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6800" y="690880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97424936"/>
              </p:ext>
            </p:extLst>
          </p:nvPr>
        </p:nvGraphicFramePr>
        <p:xfrm>
          <a:off x="731744" y="690880"/>
          <a:ext cx="10454415" cy="6167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336833760"/>
              </p:ext>
            </p:extLst>
          </p:nvPr>
        </p:nvGraphicFramePr>
        <p:xfrm>
          <a:off x="594360" y="690880"/>
          <a:ext cx="10720205" cy="6167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8831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Объем расходов районного бюджета </a:t>
            </a:r>
            <a:r>
              <a:rPr lang="ru-RU" sz="2400" b="1" dirty="0" err="1"/>
              <a:t>Добринского</a:t>
            </a:r>
            <a:r>
              <a:rPr lang="ru-RU" sz="2400" b="1" dirty="0"/>
              <a:t> муниципального района на </a:t>
            </a:r>
            <a:r>
              <a:rPr lang="ru-RU" sz="2400" b="1" dirty="0" smtClean="0"/>
              <a:t>202</a:t>
            </a:r>
            <a:r>
              <a:rPr lang="en-US" sz="2400" b="1" dirty="0" smtClean="0"/>
              <a:t>3</a:t>
            </a:r>
            <a:r>
              <a:rPr lang="ru-RU" sz="2400" b="1" dirty="0" smtClean="0"/>
              <a:t> </a:t>
            </a:r>
            <a:r>
              <a:rPr lang="ru-RU" sz="2400" b="1" dirty="0"/>
              <a:t>год и плановый период </a:t>
            </a:r>
            <a:r>
              <a:rPr lang="ru-RU" sz="2400" b="1" dirty="0" smtClean="0"/>
              <a:t>202</a:t>
            </a:r>
            <a:r>
              <a:rPr lang="en-US" sz="2400" b="1" dirty="0" smtClean="0"/>
              <a:t>4</a:t>
            </a:r>
            <a:r>
              <a:rPr lang="ru-RU" sz="2400" b="1" dirty="0" smtClean="0"/>
              <a:t> </a:t>
            </a:r>
            <a:r>
              <a:rPr lang="ru-RU" sz="2400" b="1" dirty="0"/>
              <a:t>и </a:t>
            </a:r>
            <a:r>
              <a:rPr lang="ru-RU" sz="2400" b="1" dirty="0" smtClean="0"/>
              <a:t>202</a:t>
            </a:r>
            <a:r>
              <a:rPr lang="en-US" sz="2400" b="1" dirty="0" smtClean="0"/>
              <a:t>5</a:t>
            </a:r>
            <a:r>
              <a:rPr lang="ru-RU" sz="2400" b="1" dirty="0" smtClean="0"/>
              <a:t> </a:t>
            </a:r>
            <a:r>
              <a:rPr lang="ru-RU" sz="2400" b="1" dirty="0"/>
              <a:t>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21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9660" y="74586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579297"/>
              </p:ext>
            </p:extLst>
          </p:nvPr>
        </p:nvGraphicFramePr>
        <p:xfrm>
          <a:off x="4160520" y="960121"/>
          <a:ext cx="7868903" cy="5790988"/>
        </p:xfrm>
        <a:graphic>
          <a:graphicData uri="http://schemas.openxmlformats.org/drawingml/2006/table">
            <a:tbl>
              <a:tblPr firstRow="1" lastRow="1">
                <a:tableStyleId>{93296810-A885-4BE3-A3E7-6D5BEEA58F35}</a:tableStyleId>
              </a:tblPr>
              <a:tblGrid>
                <a:gridCol w="4434840">
                  <a:extLst>
                    <a:ext uri="{9D8B030D-6E8A-4147-A177-3AD203B41FA5}">
                      <a16:colId xmlns:a16="http://schemas.microsoft.com/office/drawing/2014/main" val="2217930450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1318944124"/>
                    </a:ext>
                  </a:extLst>
                </a:gridCol>
                <a:gridCol w="1173480">
                  <a:extLst>
                    <a:ext uri="{9D8B030D-6E8A-4147-A177-3AD203B41FA5}">
                      <a16:colId xmlns:a16="http://schemas.microsoft.com/office/drawing/2014/main" val="3069285961"/>
                    </a:ext>
                  </a:extLst>
                </a:gridCol>
                <a:gridCol w="1132823">
                  <a:extLst>
                    <a:ext uri="{9D8B030D-6E8A-4147-A177-3AD203B41FA5}">
                      <a16:colId xmlns:a16="http://schemas.microsoft.com/office/drawing/2014/main" val="2557032723"/>
                    </a:ext>
                  </a:extLst>
                </a:gridCol>
              </a:tblGrid>
              <a:tr h="351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</a:t>
                      </a:r>
                      <a:r>
                        <a:rPr lang="en-US" sz="1800" u="none" strike="noStrike" dirty="0" smtClean="0">
                          <a:effectLst/>
                        </a:rPr>
                        <a:t>3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</a:t>
                      </a:r>
                      <a:r>
                        <a:rPr lang="en-US" sz="1800" u="none" strike="noStrike" dirty="0" smtClean="0">
                          <a:effectLst/>
                        </a:rPr>
                        <a:t>4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202</a:t>
                      </a:r>
                      <a:r>
                        <a:rPr lang="en-US" sz="1800" u="none" strike="noStrike" dirty="0" smtClean="0">
                          <a:effectLst/>
                        </a:rPr>
                        <a:t>5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extLst>
                  <a:ext uri="{0D108BD9-81ED-4DB2-BD59-A6C34878D82A}">
                    <a16:rowId xmlns:a16="http://schemas.microsoft.com/office/drawing/2014/main" val="1619160959"/>
                  </a:ext>
                </a:extLst>
              </a:tr>
              <a:tr h="32703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Образование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615</a:t>
                      </a:r>
                      <a:r>
                        <a:rPr lang="ru-RU" sz="1800" u="none" strike="noStrike" dirty="0" smtClean="0"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effectLst/>
                        </a:rPr>
                        <a:t>249,0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532 740,1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5</a:t>
                      </a:r>
                      <a:r>
                        <a:rPr lang="en-US" sz="1800" u="none" strike="noStrike" dirty="0" smtClean="0">
                          <a:effectLst/>
                        </a:rPr>
                        <a:t>2</a:t>
                      </a:r>
                      <a:r>
                        <a:rPr lang="ru-RU" sz="1800" u="none" strike="noStrike" dirty="0" smtClean="0">
                          <a:effectLst/>
                        </a:rPr>
                        <a:t>8 </a:t>
                      </a:r>
                      <a:r>
                        <a:rPr lang="en-US" sz="1800" u="none" strike="noStrike" dirty="0" smtClean="0">
                          <a:effectLst/>
                        </a:rPr>
                        <a:t>126</a:t>
                      </a:r>
                      <a:r>
                        <a:rPr lang="ru-RU" sz="1800" u="none" strike="noStrike" dirty="0" smtClean="0">
                          <a:effectLst/>
                        </a:rPr>
                        <a:t>,</a:t>
                      </a:r>
                      <a:r>
                        <a:rPr lang="en-US" sz="1800" u="none" strike="noStrike" dirty="0" smtClean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84524"/>
                  </a:ext>
                </a:extLst>
              </a:tr>
              <a:tr h="349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Культура, кинематография </a:t>
                      </a:r>
                      <a:endParaRPr lang="ru-RU" sz="18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107 570,8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93 984,6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93 </a:t>
                      </a:r>
                      <a:r>
                        <a:rPr lang="en-US" sz="1800" u="none" strike="noStrike" dirty="0" smtClean="0">
                          <a:effectLst/>
                        </a:rPr>
                        <a:t>87</a:t>
                      </a:r>
                      <a:r>
                        <a:rPr lang="ru-RU" sz="1800" u="none" strike="noStrike" dirty="0" smtClean="0">
                          <a:effectLst/>
                        </a:rPr>
                        <a:t>8,</a:t>
                      </a:r>
                      <a:r>
                        <a:rPr lang="en-US" sz="1800" u="none" strike="noStrike" dirty="0" smtClean="0">
                          <a:effectLst/>
                        </a:rPr>
                        <a:t>6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316974"/>
                  </a:ext>
                </a:extLst>
              </a:tr>
              <a:tr h="36923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Социальная политика</a:t>
                      </a:r>
                      <a:endParaRPr lang="ru-RU" sz="18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52 263,4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52 267,3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51 815,3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559148"/>
                  </a:ext>
                </a:extLst>
              </a:tr>
              <a:tr h="3164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4 832,9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1 804,1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1 570,0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718364"/>
                  </a:ext>
                </a:extLst>
              </a:tr>
              <a:tr h="33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4 905,9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4 860,8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4 860,8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085746"/>
                  </a:ext>
                </a:extLst>
              </a:tr>
              <a:tr h="33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 (Социально-значимые расходы)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784 822,0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685 656,9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effectLst/>
                        </a:rPr>
                        <a:t>6</a:t>
                      </a:r>
                      <a:r>
                        <a:rPr lang="en-US" sz="1800" b="1" u="none" strike="noStrike" dirty="0" smtClean="0">
                          <a:effectLst/>
                        </a:rPr>
                        <a:t>8</a:t>
                      </a:r>
                      <a:r>
                        <a:rPr lang="ru-RU" sz="1800" b="1" u="none" strike="noStrike" dirty="0" smtClean="0">
                          <a:effectLst/>
                        </a:rPr>
                        <a:t>0 </a:t>
                      </a:r>
                      <a:r>
                        <a:rPr lang="en-US" sz="1800" b="1" u="none" strike="noStrike" dirty="0" smtClean="0">
                          <a:effectLst/>
                        </a:rPr>
                        <a:t>250</a:t>
                      </a:r>
                      <a:r>
                        <a:rPr lang="ru-RU" sz="1800" b="1" u="none" strike="noStrike" dirty="0" smtClean="0">
                          <a:effectLst/>
                        </a:rPr>
                        <a:t>,</a:t>
                      </a:r>
                      <a:r>
                        <a:rPr lang="en-US" sz="1800" b="1" u="none" strike="noStrike" dirty="0" smtClean="0">
                          <a:effectLst/>
                        </a:rPr>
                        <a:t>9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rgbClr val="FFC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002542"/>
                  </a:ext>
                </a:extLst>
              </a:tr>
              <a:tr h="33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Национальная экономика 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119 589,1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83 136,5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80 672,4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275145"/>
                  </a:ext>
                </a:extLst>
              </a:tr>
              <a:tr h="33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smtClean="0">
                          <a:effectLst/>
                        </a:rPr>
                        <a:t>89 520,4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94 660,7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135 347,9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831203"/>
                  </a:ext>
                </a:extLst>
              </a:tr>
              <a:tr h="350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effectLst/>
                        </a:rPr>
                        <a:t>Охрана окружающей среды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34" marR="8234" marT="823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1 562,0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1 562,0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1 562,0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545541"/>
                  </a:ext>
                </a:extLst>
              </a:tr>
              <a:tr h="52757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 (Расходы на поддержку реального сектора экономики)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210 </a:t>
                      </a:r>
                      <a:r>
                        <a:rPr lang="en-US" sz="1800" b="1" u="none" strike="noStrike" dirty="0" smtClean="0">
                          <a:effectLst/>
                        </a:rPr>
                        <a:t>671,5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179 359,2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217 582,3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01375"/>
                  </a:ext>
                </a:extLst>
              </a:tr>
              <a:tr h="36923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Общегосударственные вопросы 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114 </a:t>
                      </a:r>
                      <a:r>
                        <a:rPr lang="en-US" sz="1800" u="none" strike="noStrike" dirty="0" smtClean="0">
                          <a:effectLst/>
                        </a:rPr>
                        <a:t>810</a:t>
                      </a:r>
                      <a:r>
                        <a:rPr lang="ru-RU" sz="1800" u="none" strike="noStrike" dirty="0" smtClean="0">
                          <a:effectLst/>
                        </a:rPr>
                        <a:t>,</a:t>
                      </a:r>
                      <a:r>
                        <a:rPr lang="en-US" sz="1800" u="none" strike="noStrike" dirty="0" smtClean="0">
                          <a:effectLst/>
                        </a:rPr>
                        <a:t>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113 </a:t>
                      </a:r>
                      <a:r>
                        <a:rPr lang="ru-RU" sz="1800" u="none" strike="noStrike" dirty="0" smtClean="0">
                          <a:effectLst/>
                        </a:rPr>
                        <a:t>75</a:t>
                      </a:r>
                      <a:r>
                        <a:rPr lang="en-US" sz="1800" u="none" strike="noStrike" dirty="0" smtClean="0">
                          <a:effectLst/>
                        </a:rPr>
                        <a:t>5</a:t>
                      </a:r>
                      <a:r>
                        <a:rPr lang="ru-RU" sz="1800" u="none" strike="noStrike" dirty="0" smtClean="0">
                          <a:effectLst/>
                        </a:rPr>
                        <a:t>,</a:t>
                      </a:r>
                      <a:r>
                        <a:rPr lang="en-US" sz="1800" u="none" strike="noStrike" dirty="0" smtClean="0">
                          <a:effectLst/>
                        </a:rPr>
                        <a:t>1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113 </a:t>
                      </a:r>
                      <a:r>
                        <a:rPr lang="ru-RU" sz="1800" u="none" strike="noStrike" dirty="0" smtClean="0">
                          <a:effectLst/>
                        </a:rPr>
                        <a:t>75</a:t>
                      </a:r>
                      <a:r>
                        <a:rPr lang="en-US" sz="1800" u="none" strike="noStrike" dirty="0" smtClean="0">
                          <a:effectLst/>
                        </a:rPr>
                        <a:t>5</a:t>
                      </a:r>
                      <a:r>
                        <a:rPr lang="ru-RU" sz="1800" u="none" strike="noStrike" dirty="0" smtClean="0">
                          <a:effectLst/>
                        </a:rPr>
                        <a:t>,</a:t>
                      </a:r>
                      <a:r>
                        <a:rPr lang="en-US" sz="1800" u="none" strike="noStrike" dirty="0" smtClean="0">
                          <a:effectLst/>
                        </a:rPr>
                        <a:t>8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629139"/>
                  </a:ext>
                </a:extLst>
              </a:tr>
              <a:tr h="5406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12 251,5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12 </a:t>
                      </a:r>
                      <a:r>
                        <a:rPr lang="ru-RU" sz="1800" u="none" strike="noStrike" dirty="0" smtClean="0">
                          <a:effectLst/>
                        </a:rPr>
                        <a:t>251,5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12 251,5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149670"/>
                  </a:ext>
                </a:extLst>
              </a:tr>
              <a:tr h="29011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Условные утвержденные расходы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15 368,8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27 175,2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219782"/>
                  </a:ext>
                </a:extLst>
              </a:tr>
              <a:tr h="29011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 (Прочие расходы)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 smtClean="0">
                          <a:effectLst/>
                        </a:rPr>
                        <a:t>12</a:t>
                      </a:r>
                      <a:r>
                        <a:rPr lang="en-US" sz="1800" b="1" u="none" strike="noStrike" dirty="0" smtClean="0">
                          <a:effectLst/>
                        </a:rPr>
                        <a:t>7</a:t>
                      </a:r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effectLst/>
                        </a:rPr>
                        <a:t>061</a:t>
                      </a:r>
                      <a:r>
                        <a:rPr lang="ru-RU" sz="1800" b="1" u="none" strike="noStrike" dirty="0" smtClean="0">
                          <a:effectLst/>
                        </a:rPr>
                        <a:t>,</a:t>
                      </a:r>
                      <a:r>
                        <a:rPr lang="en-US" sz="1800" b="1" u="none" strike="noStrike" dirty="0" smtClean="0">
                          <a:effectLst/>
                        </a:rPr>
                        <a:t>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141 </a:t>
                      </a:r>
                      <a:r>
                        <a:rPr lang="ru-RU" sz="1800" b="1" u="none" strike="noStrike" dirty="0" smtClean="0">
                          <a:effectLst/>
                        </a:rPr>
                        <a:t>37</a:t>
                      </a:r>
                      <a:r>
                        <a:rPr lang="en-US" sz="1800" b="1" u="none" strike="noStrike" dirty="0" smtClean="0">
                          <a:effectLst/>
                        </a:rPr>
                        <a:t>5</a:t>
                      </a:r>
                      <a:r>
                        <a:rPr lang="ru-RU" sz="1800" b="1" u="none" strike="noStrike" dirty="0" smtClean="0">
                          <a:effectLst/>
                        </a:rPr>
                        <a:t>,</a:t>
                      </a:r>
                      <a:r>
                        <a:rPr lang="en-US" sz="1800" b="1" u="none" strike="noStrike" dirty="0" smtClean="0">
                          <a:effectLst/>
                        </a:rPr>
                        <a:t>4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153 </a:t>
                      </a:r>
                      <a:r>
                        <a:rPr lang="ru-RU" sz="1800" b="1" u="none" strike="noStrike" dirty="0" smtClean="0">
                          <a:effectLst/>
                        </a:rPr>
                        <a:t>18</a:t>
                      </a:r>
                      <a:r>
                        <a:rPr lang="en-US" sz="1800" b="1" u="none" strike="noStrike" dirty="0" smtClean="0">
                          <a:effectLst/>
                        </a:rPr>
                        <a:t>2</a:t>
                      </a:r>
                      <a:r>
                        <a:rPr lang="ru-RU" sz="1800" b="1" u="none" strike="noStrike" dirty="0" smtClean="0">
                          <a:effectLst/>
                        </a:rPr>
                        <a:t>,</a:t>
                      </a:r>
                      <a:r>
                        <a:rPr lang="en-US" sz="1800" b="1" u="none" strike="noStrike" dirty="0" smtClean="0">
                          <a:effectLst/>
                        </a:rPr>
                        <a:t>5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123116"/>
                  </a:ext>
                </a:extLst>
              </a:tr>
              <a:tr h="3164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ВСЕГО РАСХОДОВ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 </a:t>
                      </a:r>
                      <a:r>
                        <a:rPr lang="en-US" sz="1800" u="none" strike="noStrike" dirty="0" smtClean="0">
                          <a:effectLst/>
                        </a:rPr>
                        <a:t>122 555,0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effectLst/>
                          <a:latin typeface="+mn-lt"/>
                        </a:rPr>
                        <a:t>1 006 391,5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 </a:t>
                      </a:r>
                      <a:r>
                        <a:rPr lang="ru-RU" sz="1800" u="none" strike="noStrike" dirty="0" smtClean="0">
                          <a:effectLst/>
                        </a:rPr>
                        <a:t>0</a:t>
                      </a:r>
                      <a:r>
                        <a:rPr lang="en-US" sz="1800" u="none" strike="noStrike" dirty="0" smtClean="0">
                          <a:effectLst/>
                        </a:rPr>
                        <a:t>5</a:t>
                      </a:r>
                      <a:r>
                        <a:rPr lang="ru-RU" sz="1800" u="none" strike="noStrike" dirty="0" smtClean="0">
                          <a:effectLst/>
                        </a:rPr>
                        <a:t>1 </a:t>
                      </a:r>
                      <a:r>
                        <a:rPr lang="en-US" sz="1800" u="none" strike="noStrike" dirty="0" smtClean="0">
                          <a:effectLst/>
                        </a:rPr>
                        <a:t>015,7</a:t>
                      </a:r>
                      <a:endParaRPr lang="ru-RU" sz="18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234" marR="8234" marT="8234" marB="0" anchor="ctr"/>
                </a:tc>
                <a:extLst>
                  <a:ext uri="{0D108BD9-81ED-4DB2-BD59-A6C34878D82A}">
                    <a16:rowId xmlns:a16="http://schemas.microsoft.com/office/drawing/2014/main" val="3396394662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361327927"/>
              </p:ext>
            </p:extLst>
          </p:nvPr>
        </p:nvGraphicFramePr>
        <p:xfrm>
          <a:off x="68580" y="-396240"/>
          <a:ext cx="4023360" cy="8199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279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Социально-значимые расходы районного бюджета на 2023 год </a:t>
            </a:r>
            <a:br>
              <a:rPr lang="ru-RU" sz="2400" b="1" dirty="0"/>
            </a:br>
            <a:r>
              <a:rPr lang="ru-RU" sz="2400" b="1" dirty="0"/>
              <a:t>и плановый период 2024-2025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22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33100" y="438413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65872"/>
              </p:ext>
            </p:extLst>
          </p:nvPr>
        </p:nvGraphicFramePr>
        <p:xfrm>
          <a:off x="4226312" y="758288"/>
          <a:ext cx="7856467" cy="5971843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4570081">
                  <a:extLst>
                    <a:ext uri="{9D8B030D-6E8A-4147-A177-3AD203B41FA5}">
                      <a16:colId xmlns:a16="http://schemas.microsoft.com/office/drawing/2014/main" val="1459601611"/>
                    </a:ext>
                  </a:extLst>
                </a:gridCol>
                <a:gridCol w="1011196">
                  <a:extLst>
                    <a:ext uri="{9D8B030D-6E8A-4147-A177-3AD203B41FA5}">
                      <a16:colId xmlns:a16="http://schemas.microsoft.com/office/drawing/2014/main" val="2045131529"/>
                    </a:ext>
                  </a:extLst>
                </a:gridCol>
                <a:gridCol w="1132670">
                  <a:extLst>
                    <a:ext uri="{9D8B030D-6E8A-4147-A177-3AD203B41FA5}">
                      <a16:colId xmlns:a16="http://schemas.microsoft.com/office/drawing/2014/main" val="3958157545"/>
                    </a:ext>
                  </a:extLst>
                </a:gridCol>
                <a:gridCol w="1142520">
                  <a:extLst>
                    <a:ext uri="{9D8B030D-6E8A-4147-A177-3AD203B41FA5}">
                      <a16:colId xmlns:a16="http://schemas.microsoft.com/office/drawing/2014/main" val="835975298"/>
                    </a:ext>
                  </a:extLst>
                </a:gridCol>
              </a:tblGrid>
              <a:tr h="337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2023 год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2024 год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2025 год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extLst>
                  <a:ext uri="{0D108BD9-81ED-4DB2-BD59-A6C34878D82A}">
                    <a16:rowId xmlns:a16="http://schemas.microsoft.com/office/drawing/2014/main" val="1035104257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Образование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615 249,0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532 740,1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528 126,2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1105864818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Дошкольное образование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60 161,9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64 023,1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59 </a:t>
                      </a:r>
                      <a:r>
                        <a:rPr lang="en-US" sz="1600" u="none" strike="noStrike" dirty="0" smtClean="0">
                          <a:effectLst/>
                        </a:rPr>
                        <a:t>823,0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437126241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Общее образование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483 272,4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395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050,5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400 328,3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836053114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Дополнительное образование детей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49 661,4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51 603,4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45 912,4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3771006783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Молодежная политика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992,6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992,6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992,6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4186915467"/>
                  </a:ext>
                </a:extLst>
              </a:tr>
              <a:tr h="262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Другие вопросы в области образования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effectLst/>
                          <a:latin typeface="+mn-lt"/>
                        </a:rPr>
                        <a:t>21 160,7</a:t>
                      </a:r>
                      <a:endParaRPr lang="ru-RU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21 070,5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21 069,9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1180365833"/>
                  </a:ext>
                </a:extLst>
              </a:tr>
              <a:tr h="28037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Культура, кинематография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107 570,8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93 984,6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93 </a:t>
                      </a:r>
                      <a:r>
                        <a:rPr lang="en-US" sz="1600" b="1" u="none" strike="noStrike" dirty="0" smtClean="0">
                          <a:effectLst/>
                        </a:rPr>
                        <a:t>87</a:t>
                      </a:r>
                      <a:r>
                        <a:rPr lang="ru-RU" sz="1600" b="1" u="none" strike="noStrike" dirty="0" smtClean="0">
                          <a:effectLst/>
                        </a:rPr>
                        <a:t>8,</a:t>
                      </a:r>
                      <a:r>
                        <a:rPr lang="en-US" sz="1600" b="1" u="none" strike="noStrike" dirty="0" smtClean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2870188008"/>
                  </a:ext>
                </a:extLst>
              </a:tr>
              <a:tr h="28037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Культура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79 546,4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67 495,2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67 289,2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3171399731"/>
                  </a:ext>
                </a:extLst>
              </a:tr>
              <a:tr h="5008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28 024,4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26 489,4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26 589,4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ctr"/>
                </a:tc>
                <a:extLst>
                  <a:ext uri="{0D108BD9-81ED-4DB2-BD59-A6C34878D82A}">
                    <a16:rowId xmlns:a16="http://schemas.microsoft.com/office/drawing/2014/main" val="4136941839"/>
                  </a:ext>
                </a:extLst>
              </a:tr>
              <a:tr h="2958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Социальная политика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52 263,4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52 267,3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51 815,3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4254695355"/>
                  </a:ext>
                </a:extLst>
              </a:tr>
              <a:tr h="2958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Пенсионное обеспечение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7200" marR="8442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9 630,0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 9 630,0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9 630,0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2185209150"/>
                  </a:ext>
                </a:extLst>
              </a:tr>
              <a:tr h="2958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Социальное обеспечение населения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7200" marR="8442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 smtClean="0">
                          <a:effectLst/>
                        </a:rPr>
                        <a:t>24 147,0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24 150,9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23 699,0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3501131245"/>
                  </a:ext>
                </a:extLst>
              </a:tr>
              <a:tr h="2958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Охрана семьи и детства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7200" marR="8442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15 095,4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15 095,4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15 095,3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3993677722"/>
                  </a:ext>
                </a:extLst>
              </a:tr>
              <a:tr h="500804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Другие вопросы в области социальной политики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7200" marR="8442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3 391,0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 3 391,0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3 391,0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2810344490"/>
                  </a:ext>
                </a:extLst>
              </a:tr>
              <a:tr h="25360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 smtClean="0">
                          <a:effectLst/>
                        </a:rPr>
                        <a:t>4 832,9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 1 804,1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1 570,0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965031624"/>
                  </a:ext>
                </a:extLst>
              </a:tr>
              <a:tr h="25360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Массовый спорт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 </a:t>
                      </a:r>
                      <a:r>
                        <a:rPr lang="en-US" sz="1600" u="none" strike="noStrike" dirty="0" smtClean="0">
                          <a:effectLst/>
                        </a:rPr>
                        <a:t>832</a:t>
                      </a:r>
                      <a:r>
                        <a:rPr lang="ru-RU" sz="1600" u="none" strike="noStrike" dirty="0" smtClean="0">
                          <a:effectLst/>
                        </a:rPr>
                        <a:t>,</a:t>
                      </a:r>
                      <a:r>
                        <a:rPr lang="en-US" sz="1600" u="none" strike="noStrike" dirty="0" smtClean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 1 804,1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1 570,0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4175618624"/>
                  </a:ext>
                </a:extLst>
              </a:tr>
              <a:tr h="26980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4 </a:t>
                      </a:r>
                      <a:r>
                        <a:rPr lang="en-US" sz="1600" b="1" u="none" strike="noStrike" dirty="0" smtClean="0">
                          <a:effectLst/>
                        </a:rPr>
                        <a:t>905,9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 4 860,8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4 860,8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2194007513"/>
                  </a:ext>
                </a:extLst>
              </a:tr>
              <a:tr h="26980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Периодическая печать и издательства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10872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 </a:t>
                      </a:r>
                      <a:r>
                        <a:rPr lang="en-US" sz="1600" u="none" strike="noStrike" dirty="0" smtClean="0">
                          <a:effectLst/>
                        </a:rPr>
                        <a:t>905,9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 4 860,8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4 860,8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2614169177"/>
                  </a:ext>
                </a:extLst>
              </a:tr>
              <a:tr h="26980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Arial Cyr" panose="020B0604020202020204" pitchFamily="34" charset="0"/>
                        </a:rPr>
                        <a:t>Итого социально-значимых расходов</a:t>
                      </a:r>
                    </a:p>
                  </a:txBody>
                  <a:tcPr marL="252000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784 822,0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685 656,9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680 250,9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442" marR="8442" marT="0" marB="0" anchor="b"/>
                </a:tc>
                <a:extLst>
                  <a:ext uri="{0D108BD9-81ED-4DB2-BD59-A6C34878D82A}">
                    <a16:rowId xmlns:a16="http://schemas.microsoft.com/office/drawing/2014/main" val="1399821694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47115961"/>
              </p:ext>
            </p:extLst>
          </p:nvPr>
        </p:nvGraphicFramePr>
        <p:xfrm>
          <a:off x="0" y="111761"/>
          <a:ext cx="4117091" cy="6746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Образование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23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6800" y="431800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021223"/>
              </p:ext>
            </p:extLst>
          </p:nvPr>
        </p:nvGraphicFramePr>
        <p:xfrm>
          <a:off x="178419" y="646612"/>
          <a:ext cx="12082161" cy="606679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6125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534870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47995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52328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71879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06638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387515">
                <a:tc rowSpan="1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расходов по образованию из них: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615 249,0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532 740,1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528 126,2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600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пристройки спортзала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СОШ «Лицей №1» </a:t>
                      </a:r>
                      <a:r>
                        <a:rPr lang="ru-RU" sz="18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82 736,4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7046588"/>
                  </a:ext>
                </a:extLst>
              </a:tr>
              <a:tr h="306638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1520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питания детей дошкольного образование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00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8 125,8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8 125,8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8 125,8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5197193"/>
                  </a:ext>
                </a:extLst>
              </a:tr>
              <a:tr h="600171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Ø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выполнение требований антитеррористической защищенности :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6 312,0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893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ограждение территорий МБОУ СОШ №2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п.Добринка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МБОУ СШ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с.Талицкий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Чамлык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1 776,3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64897"/>
                  </a:ext>
                </a:extLst>
              </a:tr>
              <a:tr h="306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пропускного режима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4 535,7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3516227"/>
                  </a:ext>
                </a:extLst>
              </a:tr>
              <a:tr h="532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спортивного зала в МБОУ СОШ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п.Петровский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2 634,7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2760128"/>
                  </a:ext>
                </a:extLst>
              </a:tr>
              <a:tr h="893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оздоровительной компания детей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886,4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4 886,4</a:t>
                      </a:r>
                    </a:p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4 886,4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5751683"/>
                  </a:ext>
                </a:extLst>
              </a:tr>
              <a:tr h="306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требований пожарной безопасности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6 638,3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6656009"/>
                  </a:ext>
                </a:extLst>
              </a:tr>
              <a:tr h="600171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инклюзивного образования детей-инвалидов в МБОУ СОШ №2 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837,8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8880623"/>
                  </a:ext>
                </a:extLst>
              </a:tr>
              <a:tr h="306638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1152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приобретения автотранспорта для подвоза детей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2 354,8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2 451,5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15 106,4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310947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19" y="3767886"/>
            <a:ext cx="3235840" cy="29556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9" y="1129212"/>
            <a:ext cx="3121660" cy="17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4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Культура и кинематография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24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6800" y="25282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075651"/>
              </p:ext>
            </p:extLst>
          </p:nvPr>
        </p:nvGraphicFramePr>
        <p:xfrm>
          <a:off x="157943" y="914399"/>
          <a:ext cx="11837323" cy="58084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5027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518520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2473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31003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46106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582328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629269">
                <a:tc rowSpan="7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культуре и кинематографии: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107 570,8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93 984,6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93 878,6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955022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комплектование книжных фондов библиотек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350,9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350,9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351,3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68229148"/>
                  </a:ext>
                </a:extLst>
              </a:tr>
              <a:tr h="726969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работников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культуры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37897614"/>
                  </a:ext>
                </a:extLst>
              </a:tr>
              <a:tr h="748041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marR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МБУК «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46 006,6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38 458,3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38 566,2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73374955"/>
                  </a:ext>
                </a:extLst>
              </a:tr>
              <a:tr h="860587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МБУК "</a:t>
                      </a:r>
                      <a:r>
                        <a:rPr lang="ru-RU" sz="18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централизованная библиотечная система"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32 276,2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28 348,6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28 348,6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803480698"/>
                  </a:ext>
                </a:extLst>
              </a:tr>
              <a:tr h="748041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МБУК «Центр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обслуживания учреждений культуры»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23 096,2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21 561,2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21 661,2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95980199"/>
                  </a:ext>
                </a:extLst>
              </a:tr>
              <a:tr h="540943">
                <a:tc v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 фестивалей, конкурсов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1 620,4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1 620,4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1 620,4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7438192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634" y="3084644"/>
            <a:ext cx="2528652" cy="1942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19" y="1548553"/>
            <a:ext cx="1850980" cy="1728353"/>
          </a:xfrm>
          <a:prstGeom prst="rect">
            <a:avLst/>
          </a:prstGeom>
        </p:spPr>
      </p:pic>
      <p:pic>
        <p:nvPicPr>
          <p:cNvPr id="12" name="Picture 2" descr="Логотипы межведомственного проекта &amp;quot;Культура для школьников&amp;quot; .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33" y="5027494"/>
            <a:ext cx="2593753" cy="162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1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Реализация Указа Президента РФ №597 в сфере образования и  культуры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25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9660" y="74586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9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675789"/>
              </p:ext>
            </p:extLst>
          </p:nvPr>
        </p:nvGraphicFramePr>
        <p:xfrm>
          <a:off x="274320" y="1078973"/>
          <a:ext cx="11720681" cy="56656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0724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1717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456">
                  <a:extLst>
                    <a:ext uri="{9D8B030D-6E8A-4147-A177-3AD203B41FA5}">
                      <a16:colId xmlns:a16="http://schemas.microsoft.com/office/drawing/2014/main" val="2778125726"/>
                    </a:ext>
                  </a:extLst>
                </a:gridCol>
                <a:gridCol w="1717456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1717456">
                  <a:extLst>
                    <a:ext uri="{9D8B030D-6E8A-4147-A177-3AD203B41FA5}">
                      <a16:colId xmlns:a16="http://schemas.microsoft.com/office/drawing/2014/main" val="3918767568"/>
                    </a:ext>
                  </a:extLst>
                </a:gridCol>
                <a:gridCol w="2910133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 01.09.2021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</a:t>
                      </a:r>
                      <a:r>
                        <a:rPr lang="ru-RU" sz="1600" dirty="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</a:t>
                      </a:r>
                      <a:r>
                        <a:rPr lang="ru-RU" sz="1600" dirty="0"/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</a:t>
                      </a:r>
                      <a:r>
                        <a:rPr lang="en-US" sz="1600" dirty="0"/>
                        <a:t>2</a:t>
                      </a:r>
                      <a:r>
                        <a:rPr lang="ru-RU" sz="1600" dirty="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Цель </a:t>
                      </a:r>
                      <a:r>
                        <a:rPr lang="ru-RU" sz="1000" dirty="0"/>
                        <a:t>(достигнута</a:t>
                      </a:r>
                      <a:r>
                        <a:rPr lang="ru-RU" sz="1000" baseline="0" dirty="0"/>
                        <a:t> в январе 2018г)</a:t>
                      </a:r>
                      <a:endParaRPr lang="ru-RU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/>
                        <a:t>Педагогические работники общеобразовательных организаций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46</a:t>
                      </a:r>
                      <a:r>
                        <a:rPr lang="ru-RU" sz="1400" baseline="0" dirty="0"/>
                        <a:t> 429 </a:t>
                      </a:r>
                      <a:r>
                        <a:rPr lang="ru-RU" sz="1400" dirty="0"/>
                        <a:t>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43 595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+6.5%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40 743руб.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+7.1%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37 500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+8.5%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/>
                        <a:t>Педагогические работники дошкольных организаций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43 640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</a:t>
                      </a:r>
                      <a:r>
                        <a:rPr lang="ru-RU" sz="1400" baseline="0" dirty="0"/>
                        <a:t> 970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+6.5%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38 260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+7.1%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35 250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+8.5%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/>
                        <a:t>Педагогические работники дополнительного образования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46</a:t>
                      </a:r>
                      <a:r>
                        <a:rPr lang="ru-RU" sz="1400" baseline="0" dirty="0"/>
                        <a:t> 429 </a:t>
                      </a:r>
                      <a:r>
                        <a:rPr lang="ru-RU" sz="1400" dirty="0"/>
                        <a:t>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43</a:t>
                      </a:r>
                      <a:r>
                        <a:rPr lang="ru-RU" sz="1400" baseline="0" dirty="0"/>
                        <a:t> 595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+6.5%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40 743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+7.1%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37</a:t>
                      </a:r>
                      <a:r>
                        <a:rPr lang="ru-RU" sz="1400" baseline="0" dirty="0"/>
                        <a:t> 50</a:t>
                      </a:r>
                      <a:r>
                        <a:rPr lang="ru-RU" sz="1400" dirty="0"/>
                        <a:t>0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+8.5%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/>
                        <a:t>Работники учреждений культуры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46 429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/>
                        <a:t>43 595</a:t>
                      </a:r>
                      <a:r>
                        <a:rPr lang="ru-RU" sz="1400" dirty="0"/>
                        <a:t>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+6.5%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40 743 руб.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+7.1%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37 500</a:t>
                      </a:r>
                      <a:r>
                        <a:rPr lang="ru-RU" sz="1400" baseline="0" dirty="0"/>
                        <a:t> руб.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+8.5%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1" name="Стрелка вверх 10"/>
          <p:cNvSpPr/>
          <p:nvPr/>
        </p:nvSpPr>
        <p:spPr>
          <a:xfrm>
            <a:off x="9154160" y="1377300"/>
            <a:ext cx="2687320" cy="1063020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sp>
        <p:nvSpPr>
          <p:cNvPr id="12" name="Стрелка вверх 11"/>
          <p:cNvSpPr/>
          <p:nvPr/>
        </p:nvSpPr>
        <p:spPr>
          <a:xfrm>
            <a:off x="9154160" y="2753581"/>
            <a:ext cx="2687320" cy="1152128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 к средней заработной плате в общем образовании</a:t>
            </a:r>
          </a:p>
          <a:p>
            <a:pPr algn="ctr"/>
            <a:endParaRPr lang="ru-RU" sz="1400" dirty="0"/>
          </a:p>
        </p:txBody>
      </p:sp>
      <p:sp>
        <p:nvSpPr>
          <p:cNvPr id="13" name="Стрелка вверх 12"/>
          <p:cNvSpPr/>
          <p:nvPr/>
        </p:nvSpPr>
        <p:spPr>
          <a:xfrm>
            <a:off x="9154160" y="4089227"/>
            <a:ext cx="2687320" cy="1152128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учителей</a:t>
            </a:r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9154160" y="5536664"/>
            <a:ext cx="2687320" cy="115212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pic>
        <p:nvPicPr>
          <p:cNvPr id="15" name="Рисунок 14" descr="World Historiki - hom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1" y="1576226"/>
            <a:ext cx="862422" cy="1183967"/>
          </a:xfrm>
          <a:prstGeom prst="rect">
            <a:avLst/>
          </a:prstGeom>
        </p:spPr>
      </p:pic>
      <p:pic>
        <p:nvPicPr>
          <p:cNvPr id="16" name="Рисунок 15" descr="Помогите Ливенцам вернуться домой!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3067203"/>
            <a:ext cx="1129308" cy="1022024"/>
          </a:xfrm>
          <a:prstGeom prst="rect">
            <a:avLst/>
          </a:prstGeom>
        </p:spPr>
      </p:pic>
      <p:pic>
        <p:nvPicPr>
          <p:cNvPr id="17" name="Рисунок 16" descr="プロフェッショナルcoach在庫を見る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0" y="4396241"/>
            <a:ext cx="378042" cy="1129781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5831840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8464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Расходы районного бюджета на 2023 годи плановый период 2024-2025 годов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26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9660" y="74586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361370"/>
              </p:ext>
            </p:extLst>
          </p:nvPr>
        </p:nvGraphicFramePr>
        <p:xfrm>
          <a:off x="4561840" y="1022863"/>
          <a:ext cx="7520941" cy="5682739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4132795">
                  <a:extLst>
                    <a:ext uri="{9D8B030D-6E8A-4147-A177-3AD203B41FA5}">
                      <a16:colId xmlns:a16="http://schemas.microsoft.com/office/drawing/2014/main" val="1650294004"/>
                    </a:ext>
                  </a:extLst>
                </a:gridCol>
                <a:gridCol w="1042506">
                  <a:extLst>
                    <a:ext uri="{9D8B030D-6E8A-4147-A177-3AD203B41FA5}">
                      <a16:colId xmlns:a16="http://schemas.microsoft.com/office/drawing/2014/main" val="2356655595"/>
                    </a:ext>
                  </a:extLst>
                </a:gridCol>
                <a:gridCol w="1167743">
                  <a:extLst>
                    <a:ext uri="{9D8B030D-6E8A-4147-A177-3AD203B41FA5}">
                      <a16:colId xmlns:a16="http://schemas.microsoft.com/office/drawing/2014/main" val="2489282854"/>
                    </a:ext>
                  </a:extLst>
                </a:gridCol>
                <a:gridCol w="1177897">
                  <a:extLst>
                    <a:ext uri="{9D8B030D-6E8A-4147-A177-3AD203B41FA5}">
                      <a16:colId xmlns:a16="http://schemas.microsoft.com/office/drawing/2014/main" val="1783301487"/>
                    </a:ext>
                  </a:extLst>
                </a:gridCol>
              </a:tblGrid>
              <a:tr h="739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2023 год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2024 год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2025 год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0141359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Национальная экономика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119 589,1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83 136,5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80 672,4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0353701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Общеэкономические вопросы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634,2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634,2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634,2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5574960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361,1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361,1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361,1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1421516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Транспорт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10 000,0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10 000,0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10 000,0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4716925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81 106,0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57 524,9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61 254,3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0961985"/>
                  </a:ext>
                </a:extLst>
              </a:tr>
              <a:tr h="50535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27 487,8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14 616,3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8 422,8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4659627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Жилищно-коммунальное хозяйство</a:t>
                      </a:r>
                      <a:endParaRPr lang="ru-RU" sz="16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 smtClean="0">
                          <a:effectLst/>
                        </a:rPr>
                        <a:t>89 520,4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94 660,7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135 347,9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8909073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Жилищное хозяйство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28 204,2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3593308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Коммунальное хозяйство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effectLst/>
                        </a:rPr>
                        <a:t>61 316,1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94 660,7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135 347,9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397739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ОХРАНА ОКРУЖАЮЩЕЙ СРЕДЫ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1 562,0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1 562,0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1 562,0   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9194068"/>
                  </a:ext>
                </a:extLst>
              </a:tr>
              <a:tr h="393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Сбор, удаление отходов и очистка сточных вод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1 562,0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1 562,0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1 562,0   </a:t>
                      </a:r>
                      <a:endParaRPr lang="ru-RU" sz="16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2965535"/>
                  </a:ext>
                </a:extLst>
              </a:tr>
              <a:tr h="50535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 расходов на поддержку реального сектора экономики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Arial Cyr" panose="020B0604020202020204" pitchFamily="34" charset="0"/>
                        </a:rPr>
                        <a:t>210 </a:t>
                      </a:r>
                      <a:r>
                        <a:rPr lang="ru-RU" sz="16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671,5</a:t>
                      </a:r>
                      <a:endParaRPr lang="ru-RU" sz="16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effectLst/>
                          <a:latin typeface="Arial Cyr" panose="020B0604020202020204" pitchFamily="34" charset="0"/>
                        </a:rPr>
                        <a:t>179 359,2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217 </a:t>
                      </a:r>
                      <a:r>
                        <a:rPr lang="ru-RU" sz="1600" b="1" i="0" u="none" strike="noStrike" dirty="0">
                          <a:effectLst/>
                          <a:latin typeface="Arial Cyr" panose="020B0604020202020204" pitchFamily="34" charset="0"/>
                        </a:rPr>
                        <a:t>582,3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7071235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8841595"/>
              </p:ext>
            </p:extLst>
          </p:nvPr>
        </p:nvGraphicFramePr>
        <p:xfrm>
          <a:off x="0" y="476886"/>
          <a:ext cx="4452621" cy="638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18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Обеспечение населения </a:t>
            </a:r>
            <a:r>
              <a:rPr lang="ru-RU" sz="2400" b="1" dirty="0" err="1"/>
              <a:t>Добринского</a:t>
            </a:r>
            <a:r>
              <a:rPr lang="ru-RU" sz="2400" b="1" dirty="0"/>
              <a:t> муниципального района качественной инфраструктурой и услугами ЖКХ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27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9660" y="641149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950542"/>
              </p:ext>
            </p:extLst>
          </p:nvPr>
        </p:nvGraphicFramePr>
        <p:xfrm>
          <a:off x="142239" y="855144"/>
          <a:ext cx="11826241" cy="58467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5355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769477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00455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23679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25296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451156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2023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2024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2025 год</a:t>
                      </a:r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193505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пристройки спортзала МБОУ СОШ «Лицей №1» </a:t>
                      </a:r>
                      <a:r>
                        <a:rPr lang="ru-RU" sz="14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п.Добринка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Завершение</a:t>
                      </a: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 и оплата услуг по строительному контролю и техническому надзору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82 736,4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8223281"/>
                  </a:ext>
                </a:extLst>
              </a:tr>
              <a:tr h="121392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жилых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целях улучшения жилищных условий граждан планируется построить 6 домов.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7207556"/>
                  </a:ext>
                </a:extLst>
              </a:tr>
              <a:tr h="659267">
                <a:tc row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(реконструкция)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54000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теплоснабжения</a:t>
                      </a:r>
                    </a:p>
                    <a:p>
                      <a:pPr marL="54000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(п. Добринка, с. Пушкино)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6592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40000" marR="0" lvl="0" indent="-2857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Котельных учреждений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4140931"/>
                  </a:ext>
                </a:extLst>
              </a:tr>
              <a:tr h="512527">
                <a:tc rowSpan="3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сохранения</a:t>
                      </a: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развития потенциала мощности централизованных систем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32 500,0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  <a:tr h="713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строительства , реконструкции(модернизации), приобретения объектов капитального строительства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7 300,0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44 200,0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90 000,0</a:t>
                      </a:r>
                    </a:p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1918287"/>
                  </a:ext>
                </a:extLst>
              </a:tr>
              <a:tr h="443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разработки и утверждения схем водоснабжения и водоотведения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2 666,7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9604273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79" y="1396232"/>
            <a:ext cx="1976400" cy="9979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79" y="2571278"/>
            <a:ext cx="1976400" cy="9938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328" y="3778498"/>
            <a:ext cx="1975951" cy="12103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328" y="5102628"/>
            <a:ext cx="1975951" cy="148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8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Прочие расходы районного бюджета на 2023 год</a:t>
            </a:r>
            <a:br>
              <a:rPr lang="ru-RU" sz="2400" b="1" dirty="0"/>
            </a:br>
            <a:r>
              <a:rPr lang="ru-RU" sz="2400" b="1" dirty="0"/>
              <a:t>и плановый период 2024-2025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28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9660" y="74586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529368"/>
              </p:ext>
            </p:extLst>
          </p:nvPr>
        </p:nvGraphicFramePr>
        <p:xfrm>
          <a:off x="5547359" y="1022861"/>
          <a:ext cx="6535421" cy="5698532"/>
        </p:xfrm>
        <a:graphic>
          <a:graphicData uri="http://schemas.openxmlformats.org/drawingml/2006/table">
            <a:tbl>
              <a:tblPr firstRow="1">
                <a:tableStyleId>{93296810-A885-4BE3-A3E7-6D5BEEA58F35}</a:tableStyleId>
              </a:tblPr>
              <a:tblGrid>
                <a:gridCol w="3755161">
                  <a:extLst>
                    <a:ext uri="{9D8B030D-6E8A-4147-A177-3AD203B41FA5}">
                      <a16:colId xmlns:a16="http://schemas.microsoft.com/office/drawing/2014/main" val="2047424491"/>
                    </a:ext>
                  </a:extLst>
                </a:gridCol>
                <a:gridCol w="855464">
                  <a:extLst>
                    <a:ext uri="{9D8B030D-6E8A-4147-A177-3AD203B41FA5}">
                      <a16:colId xmlns:a16="http://schemas.microsoft.com/office/drawing/2014/main" val="254923036"/>
                    </a:ext>
                  </a:extLst>
                </a:gridCol>
                <a:gridCol w="958231">
                  <a:extLst>
                    <a:ext uri="{9D8B030D-6E8A-4147-A177-3AD203B41FA5}">
                      <a16:colId xmlns:a16="http://schemas.microsoft.com/office/drawing/2014/main" val="1727271888"/>
                    </a:ext>
                  </a:extLst>
                </a:gridCol>
                <a:gridCol w="966565">
                  <a:extLst>
                    <a:ext uri="{9D8B030D-6E8A-4147-A177-3AD203B41FA5}">
                      <a16:colId xmlns:a16="http://schemas.microsoft.com/office/drawing/2014/main" val="1968881696"/>
                    </a:ext>
                  </a:extLst>
                </a:gridCol>
              </a:tblGrid>
              <a:tr h="446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Наименование</a:t>
                      </a:r>
                      <a:endParaRPr lang="ru-RU" sz="11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2023 год</a:t>
                      </a:r>
                      <a:endParaRPr lang="ru-RU" sz="11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2024 год</a:t>
                      </a:r>
                      <a:endParaRPr lang="ru-RU" sz="11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2025 год</a:t>
                      </a:r>
                      <a:endParaRPr lang="ru-RU" sz="11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extLst>
                  <a:ext uri="{0D108BD9-81ED-4DB2-BD59-A6C34878D82A}">
                    <a16:rowId xmlns:a16="http://schemas.microsoft.com/office/drawing/2014/main" val="1451313175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Общегосударственные вопросы </a:t>
                      </a:r>
                      <a:endParaRPr lang="ru-RU" sz="11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114 </a:t>
                      </a:r>
                      <a:r>
                        <a:rPr lang="ru-RU" sz="1400" b="1" u="none" strike="noStrike" dirty="0" smtClean="0">
                          <a:effectLst/>
                        </a:rPr>
                        <a:t>810,0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113 </a:t>
                      </a:r>
                      <a:r>
                        <a:rPr lang="ru-RU" sz="1400" b="1" u="none" strike="noStrike" dirty="0" smtClean="0">
                          <a:effectLst/>
                        </a:rPr>
                        <a:t>755,1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113 </a:t>
                      </a:r>
                      <a:r>
                        <a:rPr lang="ru-RU" sz="1400" b="1" u="none" strike="noStrike" dirty="0" smtClean="0">
                          <a:effectLst/>
                        </a:rPr>
                        <a:t>755,8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994144496"/>
                  </a:ext>
                </a:extLst>
              </a:tr>
              <a:tr h="452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1 971,7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1 971,7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1 971,7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866498976"/>
                  </a:ext>
                </a:extLst>
              </a:tr>
              <a:tr h="6748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1 615,9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1 615,9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1 615,9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51160304"/>
                  </a:ext>
                </a:extLst>
              </a:tr>
              <a:tr h="67488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</a:rPr>
                        <a:t>45 160,4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</a:rPr>
                        <a:t>45 083,5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</a:rPr>
                        <a:t>45 084,2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1868639186"/>
                  </a:ext>
                </a:extLst>
              </a:tr>
              <a:tr h="50363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</a:rPr>
                        <a:t>21 446,0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</a:rPr>
                        <a:t>21 348,1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effectLst/>
                        </a:rPr>
                        <a:t>21 348,1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3999774677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Резервные фонды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</a:t>
                      </a:r>
                      <a:r>
                        <a:rPr lang="ru-RU" sz="1400" u="none" strike="noStrike" dirty="0" smtClean="0">
                          <a:effectLst/>
                        </a:rPr>
                        <a:t>850,0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10 000,0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10 000,0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4214781080"/>
                  </a:ext>
                </a:extLst>
              </a:tr>
              <a:tr h="2603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33 </a:t>
                      </a:r>
                      <a:r>
                        <a:rPr lang="ru-RU" sz="1400" u="none" strike="noStrike" dirty="0" smtClean="0">
                          <a:effectLst/>
                        </a:rPr>
                        <a:t>766,0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33 </a:t>
                      </a:r>
                      <a:r>
                        <a:rPr lang="ru-RU" sz="1400" u="none" strike="noStrike" dirty="0" smtClean="0">
                          <a:effectLst/>
                        </a:rPr>
                        <a:t>735,0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33 </a:t>
                      </a:r>
                      <a:r>
                        <a:rPr lang="ru-RU" sz="1400" u="none" strike="noStrike" dirty="0" smtClean="0">
                          <a:effectLst/>
                        </a:rPr>
                        <a:t>735,0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1524419617"/>
                  </a:ext>
                </a:extLst>
              </a:tr>
              <a:tr h="381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1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12 251,5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12 251,5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>
                          <a:effectLst/>
                        </a:rPr>
                        <a:t>12 251,5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541243430"/>
                  </a:ext>
                </a:extLst>
              </a:tr>
              <a:tr h="23019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Органы юстиции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1 729,6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1 729,6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1 729,6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3247571474"/>
                  </a:ext>
                </a:extLst>
              </a:tr>
              <a:tr h="50363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10 431,9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10 431,9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10 431,9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2539049614"/>
                  </a:ext>
                </a:extLst>
              </a:tr>
              <a:tr h="452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05" marR="8605" marT="860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90,0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90,0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90,0   </a:t>
                      </a:r>
                      <a:endParaRPr lang="ru-RU" sz="14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b"/>
                </a:tc>
                <a:extLst>
                  <a:ext uri="{0D108BD9-81ED-4DB2-BD59-A6C34878D82A}">
                    <a16:rowId xmlns:a16="http://schemas.microsoft.com/office/drawing/2014/main" val="2994539176"/>
                  </a:ext>
                </a:extLst>
              </a:tr>
              <a:tr h="290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Условные утвержденные расходы</a:t>
                      </a:r>
                      <a:endParaRPr lang="ru-RU" sz="11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15 368,8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u="none" strike="noStrike" dirty="0">
                          <a:effectLst/>
                        </a:rPr>
                        <a:t>27 175,2   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extLst>
                  <a:ext uri="{0D108BD9-81ED-4DB2-BD59-A6C34878D82A}">
                    <a16:rowId xmlns:a16="http://schemas.microsoft.com/office/drawing/2014/main" val="45535965"/>
                  </a:ext>
                </a:extLst>
              </a:tr>
              <a:tr h="290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Arial Cyr" panose="020B0604020202020204" pitchFamily="34" charset="0"/>
                        </a:rPr>
                        <a:t>ИТОГО прочих</a:t>
                      </a:r>
                      <a:r>
                        <a:rPr lang="ru-RU" sz="1100" b="1" i="0" u="none" strike="noStrike" baseline="0" dirty="0">
                          <a:effectLst/>
                          <a:latin typeface="Arial Cyr" panose="020B0604020202020204" pitchFamily="34" charset="0"/>
                        </a:rPr>
                        <a:t> расходов</a:t>
                      </a:r>
                      <a:endParaRPr lang="ru-RU" sz="11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127 061,5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effectLst/>
                          <a:latin typeface="Arial Cyr" panose="020B0604020202020204" pitchFamily="34" charset="0"/>
                        </a:rPr>
                        <a:t>141 </a:t>
                      </a:r>
                      <a:r>
                        <a:rPr lang="ru-RU" sz="14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375,4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effectLst/>
                          <a:latin typeface="Arial Cyr" panose="020B0604020202020204" pitchFamily="34" charset="0"/>
                        </a:rPr>
                        <a:t>153 </a:t>
                      </a:r>
                      <a:r>
                        <a:rPr lang="ru-RU" sz="14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182,5</a:t>
                      </a:r>
                      <a:endParaRPr lang="ru-RU" sz="14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8605" marR="8605" marT="8605" marB="0" anchor="ctr"/>
                </a:tc>
                <a:extLst>
                  <a:ext uri="{0D108BD9-81ED-4DB2-BD59-A6C34878D82A}">
                    <a16:rowId xmlns:a16="http://schemas.microsoft.com/office/drawing/2014/main" val="47388775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112679873"/>
              </p:ext>
            </p:extLst>
          </p:nvPr>
        </p:nvGraphicFramePr>
        <p:xfrm>
          <a:off x="101600" y="289932"/>
          <a:ext cx="5445759" cy="6568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08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Субсидии из областного бюджета на 2023 год </a:t>
            </a:r>
            <a:br>
              <a:rPr lang="ru-RU" sz="2400" b="1" dirty="0"/>
            </a:br>
            <a:r>
              <a:rPr lang="ru-RU" sz="2400" b="1" dirty="0"/>
              <a:t>и на плановый период 2024 и 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29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37240" y="40073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044124"/>
              </p:ext>
            </p:extLst>
          </p:nvPr>
        </p:nvGraphicFramePr>
        <p:xfrm>
          <a:off x="81281" y="697745"/>
          <a:ext cx="12001498" cy="60618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222688">
                  <a:extLst>
                    <a:ext uri="{9D8B030D-6E8A-4147-A177-3AD203B41FA5}">
                      <a16:colId xmlns:a16="http://schemas.microsoft.com/office/drawing/2014/main" val="2632372700"/>
                    </a:ext>
                  </a:extLst>
                </a:gridCol>
                <a:gridCol w="926270">
                  <a:extLst>
                    <a:ext uri="{9D8B030D-6E8A-4147-A177-3AD203B41FA5}">
                      <a16:colId xmlns:a16="http://schemas.microsoft.com/office/drawing/2014/main" val="277886947"/>
                    </a:ext>
                  </a:extLst>
                </a:gridCol>
                <a:gridCol w="926270">
                  <a:extLst>
                    <a:ext uri="{9D8B030D-6E8A-4147-A177-3AD203B41FA5}">
                      <a16:colId xmlns:a16="http://schemas.microsoft.com/office/drawing/2014/main" val="2217699752"/>
                    </a:ext>
                  </a:extLst>
                </a:gridCol>
                <a:gridCol w="926270">
                  <a:extLst>
                    <a:ext uri="{9D8B030D-6E8A-4147-A177-3AD203B41FA5}">
                      <a16:colId xmlns:a16="http://schemas.microsoft.com/office/drawing/2014/main" val="2588678344"/>
                    </a:ext>
                  </a:extLst>
                </a:gridCol>
              </a:tblGrid>
              <a:tr h="205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 О К А З А Т Е Л И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3188314272"/>
                  </a:ext>
                </a:extLst>
              </a:tr>
              <a:tr h="2052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</a:rPr>
                        <a:t>Субсидии на реализацию мероприятий, направленных на совершенствование муниципального управления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306,2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306,2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306,8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288045319"/>
                  </a:ext>
                </a:extLst>
              </a:tr>
              <a:tr h="2052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"ДОРОЖНАЯ ДЕЯТЕЛЬНОСТЬ"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109863"/>
                  </a:ext>
                </a:extLst>
              </a:tr>
              <a:tr h="60479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мероприятий, направленных на обеспечение дорожной деятельности в части капитального ремонта и ремонта автомобильных дорог общего пользования местного значения населенных пунктов и соединяющих населенные пункты в границах муниципального района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26 561,1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515712026"/>
                  </a:ext>
                </a:extLst>
              </a:tr>
              <a:tr h="2052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"ВОДОСНАБЖЕНИЯ"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32439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организацию холодного водоснабжения населения и (или) водоотведения в части строительства, реконструкции, (модернизации), приобретения объектов капитального строительства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6 </a:t>
                      </a:r>
                      <a:r>
                        <a:rPr lang="ru-RU" sz="1400" u="none" strike="noStrike" dirty="0" smtClean="0">
                          <a:effectLst/>
                        </a:rPr>
                        <a:t>862,0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41 </a:t>
                      </a:r>
                      <a:r>
                        <a:rPr lang="ru-RU" sz="1400" u="none" strike="noStrike" dirty="0" smtClean="0">
                          <a:effectLst/>
                        </a:rPr>
                        <a:t>548,0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84 </a:t>
                      </a:r>
                      <a:r>
                        <a:rPr lang="ru-RU" sz="1400" u="none" strike="noStrike" dirty="0" smtClean="0">
                          <a:effectLst/>
                        </a:rPr>
                        <a:t>600,0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3695888883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организацию холодного водоснабжения населения и (или) водоотведения в части сохранения и развития имеющегося потенциала мощности централизованных систем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34 </a:t>
                      </a:r>
                      <a:r>
                        <a:rPr lang="ru-RU" sz="1400" u="none" strike="noStrike" dirty="0" smtClean="0">
                          <a:effectLst/>
                        </a:rPr>
                        <a:t>310,0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37 </a:t>
                      </a:r>
                      <a:r>
                        <a:rPr lang="ru-RU" sz="1400" u="none" strike="noStrike" dirty="0" smtClean="0">
                          <a:effectLst/>
                        </a:rPr>
                        <a:t>130,0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30 </a:t>
                      </a:r>
                      <a:r>
                        <a:rPr lang="ru-RU" sz="1400" u="none" strike="noStrike" dirty="0" smtClean="0">
                          <a:effectLst/>
                        </a:rPr>
                        <a:t>550,0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40607428"/>
                  </a:ext>
                </a:extLst>
              </a:tr>
              <a:tr h="60479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</a:rPr>
                        <a:t>Субсидии на реализацию мероприятий по стимулированию программ развития жилищного строительства в части строительства (реконструкции) объектов водоснабжения и (или) водоотведения в целях реализации проектов по развитию территорий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1 881,0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4185447378"/>
                  </a:ext>
                </a:extLst>
              </a:tr>
              <a:tr h="21217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"ОБРАЗОВАНИЕ"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173826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Субсидии местным бюджетам на реализацию муниципальных программ, направленных на выполнение требований антитеррористической защищенности образовательных организаций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1 625,0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40102745"/>
                  </a:ext>
                </a:extLst>
              </a:tr>
              <a:tr h="80457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создание в общеобразовательных организациях условий для инклюзивного образования детей-инвалидов, в том числе создание универсальной безбарьерной среды для беспрепятственного доступа и оснащение общеобразовательных организаций специальным, в том числе учебным, реабилитационным, компьютерным, оборудованием и автотранспортом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787,5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116836904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мероприятий, направленных на повышение квалификации педагогических работников муниципальных образовательных организаций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140,9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117,7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139,2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3015210760"/>
                  </a:ext>
                </a:extLst>
              </a:tr>
              <a:tr h="2052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приобретение автотранспорта для полвоза детей в общеобразовательные организации</a:t>
                      </a:r>
                      <a:endParaRPr lang="ru-RU" sz="14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2 213,5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2 304,4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14 200,0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513066222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</a:rPr>
                        <a:t>Субсидии на реализацию муниципальных программ, направленных на выполнение требований пожарной безопасности образовательных организаций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6 240,0 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3373707102"/>
                  </a:ext>
                </a:extLst>
              </a:tr>
              <a:tr h="4050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Субсидии на обновление материально-технической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базы для организации учебно-исследовательской, научно-практической, творческой деятельности, занятий физической культурой и спортом в образовательных организациях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5849" marR="5849" marT="5849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2 608,3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>
                        <a:effectLst/>
                        <a:latin typeface="+mn-lt"/>
                      </a:endParaRPr>
                    </a:p>
                  </a:txBody>
                  <a:tcPr marL="5849" marR="5849" marT="5849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5849" marR="5849" marT="5849" marB="0" anchor="ctr"/>
                </a:tc>
                <a:extLst>
                  <a:ext uri="{0D108BD9-81ED-4DB2-BD59-A6C34878D82A}">
                    <a16:rowId xmlns:a16="http://schemas.microsoft.com/office/drawing/2014/main" val="494454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99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CB"/>
            </a:gs>
            <a:gs pos="76000">
              <a:srgbClr val="E5F3C5"/>
            </a:gs>
            <a:gs pos="90000">
              <a:schemeClr val="accent6">
                <a:lumMod val="60000"/>
                <a:lumOff val="40000"/>
              </a:schemeClr>
            </a:gs>
            <a:gs pos="100000">
              <a:srgbClr val="71AF47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520" y="111761"/>
            <a:ext cx="10114280" cy="57911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Субсидии из областного бюджета на 2023 год </a:t>
            </a:r>
            <a:br>
              <a:rPr lang="ru-RU" sz="2400" b="1" dirty="0"/>
            </a:br>
            <a:r>
              <a:rPr lang="ru-RU" sz="2400" b="1" dirty="0"/>
              <a:t>и на плановый период 2024 и 2025 годов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71120" y="0"/>
            <a:ext cx="787400" cy="914400"/>
          </a:xfrm>
          <a:prstGeom prst="rect">
            <a:avLst/>
          </a:prstGeom>
          <a:blipFill dpi="0" rotWithShape="1">
            <a:blip r:embed="rId2">
              <a:alphaModFix amt="1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490960" y="111761"/>
            <a:ext cx="350520" cy="365125"/>
          </a:xfrm>
        </p:spPr>
        <p:txBody>
          <a:bodyPr/>
          <a:lstStyle/>
          <a:p>
            <a:fld id="{9279C115-4BC4-4E49-BE61-0B5946FA3070}" type="slidenum">
              <a:rPr lang="ru-RU" smtClean="0"/>
              <a:t>30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554720" y="6705600"/>
            <a:ext cx="3637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© Управление финансов администрации </a:t>
            </a:r>
            <a:r>
              <a:rPr lang="ru-RU" sz="700" dirty="0" err="1"/>
              <a:t>Добринского</a:t>
            </a:r>
            <a:r>
              <a:rPr lang="ru-RU" sz="700" dirty="0"/>
              <a:t> муниципального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91160" y="444194"/>
            <a:ext cx="83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/>
              <a:t>Тыс.руб</a:t>
            </a:r>
            <a:r>
              <a:rPr lang="ru-RU" sz="1200" dirty="0"/>
              <a:t>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426634"/>
              </p:ext>
            </p:extLst>
          </p:nvPr>
        </p:nvGraphicFramePr>
        <p:xfrm>
          <a:off x="82800" y="697283"/>
          <a:ext cx="12002401" cy="6064848"/>
        </p:xfrm>
        <a:graphic>
          <a:graphicData uri="http://schemas.openxmlformats.org/drawingml/2006/table">
            <a:tbl>
              <a:tblPr firstRow="1" lastRow="1" bandRow="1">
                <a:tableStyleId>{93296810-A885-4BE3-A3E7-6D5BEEA58F35}</a:tableStyleId>
              </a:tblPr>
              <a:tblGrid>
                <a:gridCol w="9225967">
                  <a:extLst>
                    <a:ext uri="{9D8B030D-6E8A-4147-A177-3AD203B41FA5}">
                      <a16:colId xmlns:a16="http://schemas.microsoft.com/office/drawing/2014/main" val="2429347454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3105401608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2027517477"/>
                    </a:ext>
                  </a:extLst>
                </a:gridCol>
                <a:gridCol w="925478">
                  <a:extLst>
                    <a:ext uri="{9D8B030D-6E8A-4147-A177-3AD203B41FA5}">
                      <a16:colId xmlns:a16="http://schemas.microsoft.com/office/drawing/2014/main" val="3873996970"/>
                    </a:ext>
                  </a:extLst>
                </a:gridCol>
              </a:tblGrid>
              <a:tr h="20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 О К А З А Т Е Л И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 год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240782112"/>
                  </a:ext>
                </a:extLst>
              </a:tr>
              <a:tr h="20446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"ФК и СПОРТ"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45695"/>
                  </a:ext>
                </a:extLst>
              </a:tr>
              <a:tr h="20446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</a:rPr>
                        <a:t>Субсидии на обеспечение условий для развития физической культуры и массового спорта 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220,1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220,1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3545797516"/>
                  </a:ext>
                </a:extLst>
              </a:tr>
              <a:tr h="100113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мероприятий, направленных на оснащение объектов спортивной инфраструктуры спортивно-технологическим оборудованием (субсидии бюджетам муниципальных районов на реализацию муниципальных программ, направленных на создание на сельских территориях малых спортивных площадок, монтируемых на открытых площадках или в закрытых помещениях,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(ГТО))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2 </a:t>
                      </a:r>
                      <a:r>
                        <a:rPr lang="ru-RU" sz="1400" u="none" strike="noStrike" dirty="0" smtClean="0">
                          <a:effectLst/>
                        </a:rPr>
                        <a:t>998,4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914088016"/>
                  </a:ext>
                </a:extLst>
              </a:tr>
              <a:tr h="20446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"ЭКОНОМИКА"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32762"/>
                  </a:ext>
                </a:extLst>
              </a:tr>
              <a:tr h="4036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мероприятий, направленных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1 222,2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1 130,0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1 113,0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830387367"/>
                  </a:ext>
                </a:extLst>
              </a:tr>
              <a:tr h="4036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мероприятий, направленных на создание условий для обеспечения услугами торговли и бытового обслуживания поселений, входящих в состав муниципального района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5 463,4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1 886,6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1 958,2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3692319564"/>
                  </a:ext>
                </a:extLst>
              </a:tr>
              <a:tr h="20446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"ЭНЕРГОСБЕРЕЖЕНИЕ"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8541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 в области энергосбережения и повышения энергетической эффективности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18 048,0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19 608,0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6 486,0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334405568"/>
                  </a:ext>
                </a:extLst>
              </a:tr>
              <a:tr h="20446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сфере "КУЛЬТУРА"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28097"/>
                  </a:ext>
                </a:extLst>
              </a:tr>
              <a:tr h="4036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реализацию мероприятий на создание условий для организации досуга и обеспечения услугами организаций культуры жителей муниципальных районов в части подготовки кадров учреждений культуры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36,7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37,0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43,8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3730727808"/>
                  </a:ext>
                </a:extLst>
              </a:tr>
              <a:tr h="60280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>
                          <a:effectLst/>
                        </a:rPr>
                        <a:t>Субсидии на государственную поддержку отрасли культуры (предоставление субсидий местным бюджетам на реализацию муниципальных программ, направленных на модернизацию муниципальных детских школ искусств по видам искусств)</a:t>
                      </a:r>
                      <a:endParaRPr lang="ru-RU" sz="1400" b="0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5 634,1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3992170073"/>
                  </a:ext>
                </a:extLst>
              </a:tr>
              <a:tr h="60280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</a:rPr>
                        <a:t>Субсидии на поддержку отрасли культуры (предоставление субсидий местным бюджетам на реализацию муниципальных программ, направленных на организацию библиотечного обслуживания населения в части комплектования книжных фондов библиотек муниципальных районов, городских округов и поселений)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329,9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>
                          <a:effectLst/>
                        </a:rPr>
                        <a:t>329,9 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>
                          <a:effectLst/>
                        </a:rPr>
                        <a:t>330,3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480146030"/>
                  </a:ext>
                </a:extLst>
              </a:tr>
              <a:tr h="204464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В сфере 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"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КОММУНАЛЬНОЕ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ХОЗЯЙСТВО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"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5673" marR="5673" marT="5673" marB="0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1154535657"/>
                  </a:ext>
                </a:extLst>
              </a:tr>
              <a:tr h="4036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Субсидии на создание мест (площадок) накопления твердых коммунальных отходов, а также на приобретение,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+mn-lt"/>
                        </a:rPr>
                        <a:t> размещение контейнеров, бункеров на территории муниципальных районов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5673" marR="5673" marT="5673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effectLst/>
                          <a:latin typeface="+mn-lt"/>
                        </a:rPr>
                        <a:t>550,0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387074618"/>
                  </a:ext>
                </a:extLst>
              </a:tr>
              <a:tr h="20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ВСЕГО:</a:t>
                      </a:r>
                      <a:endParaRPr lang="ru-RU" sz="1400" b="1" i="0" u="none" strike="noStrike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110 523,2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110 252,0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141 </a:t>
                      </a:r>
                      <a:r>
                        <a:rPr lang="ru-RU" sz="1400" u="none" strike="noStrike" dirty="0" smtClean="0">
                          <a:effectLst/>
                        </a:rPr>
                        <a:t>608,3</a:t>
                      </a:r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5673" marR="5673" marT="5673" marB="0" anchor="ctr"/>
                </a:tc>
                <a:extLst>
                  <a:ext uri="{0D108BD9-81ED-4DB2-BD59-A6C34878D82A}">
                    <a16:rowId xmlns:a16="http://schemas.microsoft.com/office/drawing/2014/main" val="2909874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60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648393" y="379619"/>
            <a:ext cx="10557163" cy="6395254"/>
          </a:xfrm>
          <a:prstGeom prst="rect">
            <a:avLst/>
          </a:prstGeo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</a:t>
            </a:r>
            <a:r>
              <a:rPr lang="ru-RU" sz="22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Липецкой области </a:t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 </a:t>
            </a:r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решению сессии «О районном бюджете на 2023 год и плановый период 2024 и 2025 годов». </a:t>
            </a:r>
            <a:br>
              <a:rPr lang="ru-RU" sz="18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(2-17-58)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dobrinka@fin.lipetsk.ru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4526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2" id="{347DA212-DB17-413D-B4E1-ED3C67D03F73}" vid="{2E24AF74-6839-4D58-967E-44DAAFFDA74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уф2022</Template>
  <TotalTime>6921</TotalTime>
  <Words>3942</Words>
  <Application>Microsoft Office PowerPoint</Application>
  <PresentationFormat>Широкоэкранный</PresentationFormat>
  <Paragraphs>960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2" baseType="lpstr">
      <vt:lpstr>Arial</vt:lpstr>
      <vt:lpstr>Arial Cyr</vt:lpstr>
      <vt:lpstr>Book Antiqua</vt:lpstr>
      <vt:lpstr>Calibri</vt:lpstr>
      <vt:lpstr>Calibri Light</vt:lpstr>
      <vt:lpstr>Century Schoolbook</vt:lpstr>
      <vt:lpstr>等线</vt:lpstr>
      <vt:lpstr>Times New Roman</vt:lpstr>
      <vt:lpstr>Wingdings</vt:lpstr>
      <vt:lpstr>Тема Office</vt:lpstr>
      <vt:lpstr>                    к решению Добринского районного Совета депутатов  «О районном бюджете на 2023 год и на плановый период 2024 и 2025 годов» от 20.12.2022 г. №188-рс </vt:lpstr>
      <vt:lpstr>Глоссарий</vt:lpstr>
      <vt:lpstr>ЧТО ТАКОЕ «БЮДЖЕТ ДЛЯ ГРАЖДАН»?</vt:lpstr>
      <vt:lpstr>Что такое бюджет?</vt:lpstr>
      <vt:lpstr>Этапы бюджетного процесса</vt:lpstr>
      <vt:lpstr>Гражданин, его участие в бюджетном процессе</vt:lpstr>
      <vt:lpstr> Доходы бюджета Добринского муниципального района  </vt:lpstr>
      <vt:lpstr>Параметры районного бюджета на 2023 год  и плановый период 2024-2025 годов</vt:lpstr>
      <vt:lpstr>Структура доходов бюджета Добринского муниципального района на 2023 год и плановый период 2024-2025гг.</vt:lpstr>
      <vt:lpstr>Доходы районного бюджета на 2023-2025 годы.</vt:lpstr>
      <vt:lpstr>Структура собственных доходов районного бюджета 2023г.</vt:lpstr>
      <vt:lpstr>Налог на доходы физических лиц на 2023-2025годы.</vt:lpstr>
      <vt:lpstr>Виды межбюджетных трансфертов</vt:lpstr>
      <vt:lpstr>Структура межбюджетных трансфертов  бюджета Добринского муниципального района на 2023 год  и плановый период 2024-2025гг.</vt:lpstr>
      <vt:lpstr>В целях повышения эффективности и результативности бюджетных расходов бюджет района формируется через реализацию муниципальных программ </vt:lpstr>
      <vt:lpstr>Расходы районного бюджета в программах на 2023 год  и плановый период 2024 и 2025 годов</vt:lpstr>
      <vt:lpstr>Реализация региональных проектов в 2023-2025 годах</vt:lpstr>
      <vt:lpstr>РАЗДЕЛЫ КЛАССИФИКАЦИИ РАСХОДОВ БЮДЖЕТА</vt:lpstr>
      <vt:lpstr>Структура расходов районного бюджета на 2023 год  и плановый период 2024-2025 гг.</vt:lpstr>
      <vt:lpstr>Структура расходов Добринского муниципального района  по отраслям на 2023 год</vt:lpstr>
      <vt:lpstr>Структура расходов Добринского муниципального района по отраслям на плановый период 2024-2025 гг</vt:lpstr>
      <vt:lpstr>Объем расходов районного бюджета Добринского муниципального района на 2023 год и плановый период 2024 и 2025 годов</vt:lpstr>
      <vt:lpstr>Социально-значимые расходы районного бюджета на 2023 год  и плановый период 2024-2025 годов</vt:lpstr>
      <vt:lpstr>Образование</vt:lpstr>
      <vt:lpstr>Культура и кинематография</vt:lpstr>
      <vt:lpstr>Реализация Указа Президента РФ №597 в сфере образования и  культуры</vt:lpstr>
      <vt:lpstr>Расходы районного бюджета на 2023 годи плановый период 2024-2025 годов на поддержку реального сектора экономики</vt:lpstr>
      <vt:lpstr>Обеспечение населения Добринского муниципального района качественной инфраструктурой и услугами ЖКХ </vt:lpstr>
      <vt:lpstr>Прочие расходы районного бюджета на 2023 год и плановый период 2024-2025 годов</vt:lpstr>
      <vt:lpstr>Субсидии из областного бюджета на 2023 год  и на плановый период 2024 и 2025 годов</vt:lpstr>
      <vt:lpstr>Субсидии из областного бюджета на 2023 год  и на плановый период 2024 и 2025 годов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 Riashentsev</dc:creator>
  <cp:lastModifiedBy>S Riashentsev</cp:lastModifiedBy>
  <cp:revision>196</cp:revision>
  <cp:lastPrinted>2022-12-16T12:21:53Z</cp:lastPrinted>
  <dcterms:created xsi:type="dcterms:W3CDTF">2022-11-24T07:26:40Z</dcterms:created>
  <dcterms:modified xsi:type="dcterms:W3CDTF">2023-01-17T10:04:53Z</dcterms:modified>
</cp:coreProperties>
</file>