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8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58" r:id="rId1"/>
  </p:sldMasterIdLst>
  <p:notesMasterIdLst>
    <p:notesMasterId r:id="rId34"/>
  </p:notesMasterIdLst>
  <p:handoutMasterIdLst>
    <p:handoutMasterId r:id="rId35"/>
  </p:handoutMasterIdLst>
  <p:sldIdLst>
    <p:sldId id="517" r:id="rId2"/>
    <p:sldId id="514" r:id="rId3"/>
    <p:sldId id="509" r:id="rId4"/>
    <p:sldId id="508" r:id="rId5"/>
    <p:sldId id="531" r:id="rId6"/>
    <p:sldId id="510" r:id="rId7"/>
    <p:sldId id="512" r:id="rId8"/>
    <p:sldId id="511" r:id="rId9"/>
    <p:sldId id="518" r:id="rId10"/>
    <p:sldId id="521" r:id="rId11"/>
    <p:sldId id="524" r:id="rId12"/>
    <p:sldId id="532" r:id="rId13"/>
    <p:sldId id="530" r:id="rId14"/>
    <p:sldId id="525" r:id="rId15"/>
    <p:sldId id="523" r:id="rId16"/>
    <p:sldId id="533" r:id="rId17"/>
    <p:sldId id="513" r:id="rId18"/>
    <p:sldId id="529" r:id="rId19"/>
    <p:sldId id="515" r:id="rId20"/>
    <p:sldId id="541" r:id="rId21"/>
    <p:sldId id="542" r:id="rId22"/>
    <p:sldId id="535" r:id="rId23"/>
    <p:sldId id="540" r:id="rId24"/>
    <p:sldId id="536" r:id="rId25"/>
    <p:sldId id="543" r:id="rId26"/>
    <p:sldId id="544" r:id="rId27"/>
    <p:sldId id="546" r:id="rId28"/>
    <p:sldId id="547" r:id="rId29"/>
    <p:sldId id="548" r:id="rId30"/>
    <p:sldId id="549" r:id="rId31"/>
    <p:sldId id="516" r:id="rId32"/>
    <p:sldId id="550" r:id="rId33"/>
  </p:sldIdLst>
  <p:sldSz cx="9144000" cy="6858000" type="screen4x3"/>
  <p:notesSz cx="6808788" cy="99409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 userDrawn="1">
          <p15:clr>
            <a:srgbClr val="A4A3A4"/>
          </p15:clr>
        </p15:guide>
        <p15:guide id="2" pos="2145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02F9"/>
    <a:srgbClr val="449075"/>
    <a:srgbClr val="58C2E4"/>
    <a:srgbClr val="C5E899"/>
    <a:srgbClr val="9DD84C"/>
    <a:srgbClr val="CDFFFE"/>
    <a:srgbClr val="071111"/>
    <a:srgbClr val="C8F4F1"/>
    <a:srgbClr val="DEF0F2"/>
    <a:srgbClr val="EFE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83" autoAdjust="0"/>
    <p:restoredTop sz="95857" autoAdjust="0"/>
  </p:normalViewPr>
  <p:slideViewPr>
    <p:cSldViewPr>
      <p:cViewPr varScale="1">
        <p:scale>
          <a:sx n="94" d="100"/>
          <a:sy n="94" d="100"/>
        </p:scale>
        <p:origin x="444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1860"/>
    </p:cViewPr>
  </p:sorterViewPr>
  <p:notesViewPr>
    <p:cSldViewPr>
      <p:cViewPr varScale="1">
        <p:scale>
          <a:sx n="49" d="100"/>
          <a:sy n="49" d="100"/>
        </p:scale>
        <p:origin x="-1890" y="-102"/>
      </p:cViewPr>
      <p:guideLst>
        <p:guide orient="horz" pos="3131"/>
        <p:guide pos="214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5524923360163889"/>
          <c:y val="7.7937280405876816E-2"/>
          <c:w val="0.80566289119803014"/>
          <c:h val="0.81297801706243167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 доходы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numRef>
              <c:f>Лист1!$A$2:$A$4</c:f>
              <c:numCache>
                <c:formatCode>General</c:formatCode>
                <c:ptCount val="3"/>
                <c:pt idx="0">
                  <c:v>2025</c:v>
                </c:pt>
                <c:pt idx="1">
                  <c:v>2026</c:v>
                </c:pt>
                <c:pt idx="2">
                  <c:v>2027</c:v>
                </c:pt>
              </c:numCache>
            </c:numRef>
          </c:cat>
          <c:val>
            <c:numRef>
              <c:f>Лист1!$B$2:$B$4</c:f>
              <c:numCache>
                <c:formatCode>#,##0.00</c:formatCode>
                <c:ptCount val="3"/>
                <c:pt idx="0">
                  <c:v>421326.2</c:v>
                </c:pt>
                <c:pt idx="1">
                  <c:v>433721.5</c:v>
                </c:pt>
                <c:pt idx="2">
                  <c:v>443856.5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AC-443F-9220-12D688446C2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неналоговые доходы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numRef>
              <c:f>Лист1!$A$2:$A$4</c:f>
              <c:numCache>
                <c:formatCode>General</c:formatCode>
                <c:ptCount val="3"/>
                <c:pt idx="0">
                  <c:v>2025</c:v>
                </c:pt>
                <c:pt idx="1">
                  <c:v>2026</c:v>
                </c:pt>
                <c:pt idx="2">
                  <c:v>2027</c:v>
                </c:pt>
              </c:numCache>
            </c:numRef>
          </c:cat>
          <c:val>
            <c:numRef>
              <c:f>Лист1!$C$2:$C$4</c:f>
              <c:numCache>
                <c:formatCode>#,##0.00</c:formatCode>
                <c:ptCount val="3"/>
                <c:pt idx="0">
                  <c:v>196862.5</c:v>
                </c:pt>
                <c:pt idx="1">
                  <c:v>188524.5</c:v>
                </c:pt>
                <c:pt idx="2">
                  <c:v>186210.5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EAC-443F-9220-12D688446C29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numRef>
              <c:f>Лист1!$A$2:$A$4</c:f>
              <c:numCache>
                <c:formatCode>General</c:formatCode>
                <c:ptCount val="3"/>
                <c:pt idx="0">
                  <c:v>2025</c:v>
                </c:pt>
                <c:pt idx="1">
                  <c:v>2026</c:v>
                </c:pt>
                <c:pt idx="2">
                  <c:v>2027</c:v>
                </c:pt>
              </c:numCache>
            </c:numRef>
          </c:cat>
          <c:val>
            <c:numRef>
              <c:f>Лист1!$D$2:$D$4</c:f>
              <c:numCache>
                <c:formatCode>#,##0.00</c:formatCode>
                <c:ptCount val="3"/>
                <c:pt idx="0">
                  <c:v>782941.7</c:v>
                </c:pt>
                <c:pt idx="1">
                  <c:v>892844.9</c:v>
                </c:pt>
                <c:pt idx="2">
                  <c:v>618561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EAC-443F-9220-12D688446C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gapDepth val="20"/>
        <c:shape val="cylinder"/>
        <c:axId val="516806928"/>
        <c:axId val="516810064"/>
        <c:axId val="0"/>
      </c:bar3DChart>
      <c:catAx>
        <c:axId val="516806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16810064"/>
        <c:crosses val="autoZero"/>
        <c:auto val="1"/>
        <c:lblAlgn val="ctr"/>
        <c:lblOffset val="100"/>
        <c:noMultiLvlLbl val="0"/>
      </c:catAx>
      <c:valAx>
        <c:axId val="516810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16806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9214574448992849E-2"/>
          <c:y val="0.95072911744694855"/>
          <c:w val="0.88157069849381819"/>
          <c:h val="4.682653712277446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1041101921464759E-2"/>
          <c:y val="2.7728048424839218E-2"/>
          <c:w val="0.91668244399450582"/>
          <c:h val="0.827458777350950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Субсидия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/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sz="1400" b="1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fld id="{6A55C53B-1ADD-4BA1-AD56-4990823E0043}" type="VALUE">
                      <a:rPr lang="en-US" sz="1400" b="1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 sz="14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[ЗНАЧЕНИЕ]</a:t>
                    </a:fld>
                    <a:endParaRPr lang="en-US" sz="1400" b="1" baseline="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93B1-4978-B662-8A053C51578D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400" b="1" baseline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fld id="{FB1A2BEB-51D1-4C8B-8E94-12D5BA228C2F}" type="VALUE">
                      <a:rPr lang="en-US" sz="1400" b="1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/>
                      <a:t>[ЗНАЧЕНИЕ]</a:t>
                    </a:fld>
                    <a:endParaRPr lang="en-US" sz="1400" b="1" baseline="0" smtClean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93B1-4978-B662-8A053C51578D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baseline="0" smtClean="0"/>
                      <a:t> </a:t>
                    </a:r>
                    <a:fld id="{5C06406B-73C8-4F21-B5F9-CB5F56927A9A}" type="VALUE">
                      <a:rPr lang="en-US" baseline="0"/>
                      <a:pPr/>
                      <a:t>[ЗНАЧЕНИЕ]</a:t>
                    </a:fld>
                    <a:endParaRPr lang="en-US" baseline="0" smtClean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93B1-4978-B662-8A053C51578D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2025</c:v>
                </c:pt>
                <c:pt idx="1">
                  <c:v>2026</c:v>
                </c:pt>
                <c:pt idx="2">
                  <c:v>2027</c:v>
                </c:pt>
              </c:numCache>
            </c:numRef>
          </c:cat>
          <c:val>
            <c:numRef>
              <c:f>Лист1!$B$2:$B$4</c:f>
              <c:numCache>
                <c:formatCode>0.0%</c:formatCode>
                <c:ptCount val="3"/>
                <c:pt idx="0">
                  <c:v>0.245</c:v>
                </c:pt>
                <c:pt idx="1">
                  <c:v>0.38400000000000001</c:v>
                </c:pt>
                <c:pt idx="2">
                  <c:v>0.11799999999999999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B1-4978-B662-8A053C51578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Субвенция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93B1-4978-B662-8A053C51578D}"/>
              </c:ext>
            </c:extLst>
          </c:dPt>
          <c:dPt>
            <c:idx val="1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6-93B1-4978-B662-8A053C51578D}"/>
              </c:ext>
            </c:extLst>
          </c:dPt>
          <c:dPt>
            <c:idx val="2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9-93B1-4978-B662-8A053C51578D}"/>
              </c:ext>
            </c:extLst>
          </c:dPt>
          <c:dLbls>
            <c:dLbl>
              <c:idx val="0"/>
              <c:layout>
                <c:manualLayout>
                  <c:x val="-1.3922783802518338E-3"/>
                  <c:y val="-8.721047864597431E-8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1400" b="1" i="0" u="none" strike="noStrike" kern="1200" baseline="0"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sz="1400" b="1" i="0" u="none" strike="noStrike" kern="1200" baseline="0"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rPr>
                      <a:t> </a:t>
                    </a:r>
                    <a:fld id="{78AA3B35-36F0-4131-BB36-1657AF657829}" type="VALUE">
                      <a:rPr lang="en-US" sz="1400" b="1" i="0" u="none" strike="noStrike" kern="1200" baseline="0"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rPr>
                      <a:pPr algn="ctr" rtl="0">
                        <a:defRPr lang="en-US" sz="1400" b="1"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[ЗНАЧЕНИЕ]</a:t>
                    </a:fld>
                    <a:endParaRPr lang="en-US" sz="1400" b="1" i="0" u="none" strike="noStrike" kern="1200" baseline="0"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endParaRPr>
                  </a:p>
                </c:rich>
              </c:tx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93B1-4978-B662-8A053C51578D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baseline="0" smtClean="0"/>
                      <a:t> </a:t>
                    </a:r>
                    <a:fld id="{6684C27B-F8D3-4FAA-AFEC-AA3FACB337B1}" type="VALUE">
                      <a:rPr lang="en-US" baseline="0"/>
                      <a:pPr/>
                      <a:t>[ЗНАЧЕНИЕ]</a:t>
                    </a:fld>
                    <a:endParaRPr lang="en-US" baseline="0" smtClean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93B1-4978-B662-8A053C51578D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baseline="0" smtClean="0"/>
                      <a:t> </a:t>
                    </a:r>
                    <a:fld id="{CB329A0A-DD89-406A-AA7C-7FD7DEDFC4E0}" type="VALUE">
                      <a:rPr lang="en-US" baseline="0"/>
                      <a:pPr/>
                      <a:t>[ЗНАЧЕНИЕ]</a:t>
                    </a:fld>
                    <a:endParaRPr lang="en-US" baseline="0" smtClean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93B1-4978-B662-8A053C51578D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2025</c:v>
                </c:pt>
                <c:pt idx="1">
                  <c:v>2026</c:v>
                </c:pt>
                <c:pt idx="2">
                  <c:v>2027</c:v>
                </c:pt>
              </c:numCache>
            </c:numRef>
          </c:cat>
          <c:val>
            <c:numRef>
              <c:f>Лист1!$C$2:$C$4</c:f>
              <c:numCache>
                <c:formatCode>0.0%</c:formatCode>
                <c:ptCount val="3"/>
                <c:pt idx="0">
                  <c:v>0.64500000000000002</c:v>
                </c:pt>
                <c:pt idx="1">
                  <c:v>0.55800000000000005</c:v>
                </c:pt>
                <c:pt idx="2">
                  <c:v>0.80400000000000005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3B1-4978-B662-8A053C51578D}"/>
            </c:ext>
          </c:extLst>
        </c:ser>
        <c:ser>
          <c:idx val="3"/>
          <c:order val="2"/>
          <c:tx>
            <c:strRef>
              <c:f>Лист1!$D$1</c:f>
              <c:strCache>
                <c:ptCount val="1"/>
                <c:pt idx="0">
                  <c:v>Дотация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8FF-4656-8A6D-07F37BD47B96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8FF-4656-8A6D-07F37BD47B96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14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layout/>
                <c15:showLeaderLines val="0"/>
              </c:ext>
            </c:extLst>
          </c:dLbls>
          <c:val>
            <c:numRef>
              <c:f>Лист1!$D$2:$D$4</c:f>
              <c:numCache>
                <c:formatCode>0.0%</c:formatCode>
                <c:ptCount val="3"/>
                <c:pt idx="0">
                  <c:v>2.3E-2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8FF-4656-8A6D-07F37BD47B96}"/>
            </c:ext>
          </c:extLst>
        </c:ser>
        <c:ser>
          <c:idx val="2"/>
          <c:order val="3"/>
          <c:tx>
            <c:strRef>
              <c:f>Лист1!$E$1</c:f>
              <c:strCache>
                <c:ptCount val="1"/>
                <c:pt idx="0">
                  <c:v>Иные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3.8983794647051401E-2"/>
                  <c:y val="-2.215146157785384E-3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sz="1400" b="1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fld id="{9D6BDB5F-C482-4CF5-9A6B-1E14A39C0CC5}" type="VALUE">
                      <a:rPr lang="en-US" sz="1400" b="1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 sz="14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[ЗНАЧЕНИЕ]</a:t>
                    </a:fld>
                    <a:endParaRPr lang="en-US" sz="1400" b="1" baseline="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93B1-4978-B662-8A053C51578D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baseline="0" smtClean="0"/>
                      <a:t> </a:t>
                    </a:r>
                    <a:fld id="{F1B6E509-A88F-4708-8F50-38FAB64C1B58}" type="VALUE">
                      <a:rPr lang="en-US" baseline="0"/>
                      <a:pPr/>
                      <a:t>[ЗНАЧЕНИЕ]</a:t>
                    </a:fld>
                    <a:endParaRPr lang="en-US" baseline="0" smtClean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93B1-4978-B662-8A053C51578D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baseline="0" smtClean="0"/>
                      <a:t> </a:t>
                    </a:r>
                    <a:fld id="{6FCF2FA8-9E8B-4FE4-A252-463CC37669C1}" type="VALUE">
                      <a:rPr lang="en-US" baseline="0"/>
                      <a:pPr/>
                      <a:t>[ЗНАЧЕНИЕ]</a:t>
                    </a:fld>
                    <a:endParaRPr lang="en-US" baseline="0" smtClean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93B1-4978-B662-8A053C51578D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2025</c:v>
                </c:pt>
                <c:pt idx="1">
                  <c:v>2026</c:v>
                </c:pt>
                <c:pt idx="2">
                  <c:v>2027</c:v>
                </c:pt>
              </c:numCache>
            </c:numRef>
          </c:cat>
          <c:val>
            <c:numRef>
              <c:f>Лист1!$E$2:$E$4</c:f>
              <c:numCache>
                <c:formatCode>0.0%</c:formatCode>
                <c:ptCount val="3"/>
                <c:pt idx="0">
                  <c:v>8.6999999999999994E-2</c:v>
                </c:pt>
                <c:pt idx="1">
                  <c:v>5.8000000000000003E-2</c:v>
                </c:pt>
                <c:pt idx="2">
                  <c:v>7.8E-2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3B1-4978-B662-8A053C5157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shape val="box"/>
        <c:axId val="518060256"/>
        <c:axId val="516808104"/>
        <c:axId val="0"/>
      </c:bar3DChart>
      <c:catAx>
        <c:axId val="518060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16808104"/>
        <c:crosses val="autoZero"/>
        <c:auto val="1"/>
        <c:lblAlgn val="ctr"/>
        <c:lblOffset val="100"/>
        <c:noMultiLvlLbl val="0"/>
      </c:catAx>
      <c:valAx>
        <c:axId val="516808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18060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hape val="pyramidToMax"/>
          <c:extLst>
            <c:ext xmlns:c16="http://schemas.microsoft.com/office/drawing/2014/chart" uri="{C3380CC4-5D6E-409C-BE32-E72D297353CC}">
              <c16:uniqueId val="{00000000-02A1-46D9-9AA3-B895FF958AA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hape val="pyramidToMax"/>
          <c:extLst>
            <c:ext xmlns:c16="http://schemas.microsoft.com/office/drawing/2014/chart" uri="{C3380CC4-5D6E-409C-BE32-E72D297353CC}">
              <c16:uniqueId val="{00000001-02A1-46D9-9AA3-B895FF958AA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hape val="pyramidToMax"/>
          <c:extLst>
            <c:ext xmlns:c16="http://schemas.microsoft.com/office/drawing/2014/chart" uri="{C3380CC4-5D6E-409C-BE32-E72D297353CC}">
              <c16:uniqueId val="{00000002-02A1-46D9-9AA3-B895FF958AA8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Ряд 4</c:v>
                </c:pt>
              </c:strCache>
            </c:strRef>
          </c:tx>
          <c:spPr>
            <a:noFill/>
            <a:ln>
              <a:noFill/>
            </a:ln>
            <a:effectLst/>
            <a:sp3d/>
          </c:spPr>
          <c:invertIfNegative val="0"/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Лист1!$E$2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hape val="pyramidToMax"/>
          <c:extLst>
            <c:ext xmlns:c16="http://schemas.microsoft.com/office/drawing/2014/chart" uri="{C3380CC4-5D6E-409C-BE32-E72D297353CC}">
              <c16:uniqueId val="{00000003-02A1-46D9-9AA3-B895FF958A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59"/>
        <c:shape val="pyramidToMax"/>
        <c:axId val="516808888"/>
        <c:axId val="516802616"/>
        <c:axId val="0"/>
      </c:bar3DChart>
      <c:catAx>
        <c:axId val="51680888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16802616"/>
        <c:crosses val="autoZero"/>
        <c:auto val="1"/>
        <c:lblAlgn val="ctr"/>
        <c:lblOffset val="100"/>
        <c:noMultiLvlLbl val="0"/>
      </c:catAx>
      <c:valAx>
        <c:axId val="51680261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5168088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17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7573688244721629E-2"/>
          <c:y val="0.11805546806649168"/>
          <c:w val="0.8233776972568696"/>
          <c:h val="0.8083335083114605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0-DAED-472D-AD17-CE0A039BAEE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DAED-472D-AD17-CE0A039BAEE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A-6C8D-4585-BBD6-7F211335AE5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2-DAED-472D-AD17-CE0A039BAEEA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B-6C8D-4585-BBD6-7F211335AE55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DAED-472D-AD17-CE0A039BAEEA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C-6C8D-4585-BBD6-7F211335AE55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4-DAED-472D-AD17-CE0A039BAEEA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D-6C8D-4585-BBD6-7F211335AE55}"/>
              </c:ext>
            </c:extLst>
          </c:dPt>
          <c:dLbls>
            <c:dLbl>
              <c:idx val="0"/>
              <c:layout>
                <c:manualLayout>
                  <c:x val="-0.15660919540229884"/>
                  <c:y val="7.1319145877416397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0A9FBD54-F20E-424A-A1A1-180EE50B1FDE}" type="CATEGORYNAME">
                      <a:rPr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/>
                      </a:pPr>
                      <a:t>[ИМЯ КАТЕГОРИИ]</a:t>
                    </a:fld>
                    <a:r>
                      <a:rPr lang="ru-RU" baseline="0" dirty="0"/>
                      <a:t>
</a:t>
                    </a:r>
                    <a:fld id="{A3BDCA18-FD0E-4A90-9A6E-9A88FF943D8C}" type="PERCENTAGE">
                      <a:rPr lang="ru-RU" baseline="0"/>
                      <a:pPr>
                        <a:defRPr/>
                      </a:pPr>
                      <a:t>[ПРОЦЕНТ]</a:t>
                    </a:fld>
                    <a:endParaRPr lang="ru-RU" baseline="0" dirty="0"/>
                  </a:p>
                </c:rich>
              </c:tx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DAED-472D-AD17-CE0A039BAEEA}"/>
                </c:ext>
              </c:extLst>
            </c:dLbl>
            <c:dLbl>
              <c:idx val="1"/>
              <c:layout>
                <c:manualLayout>
                  <c:x val="0.11925287356321838"/>
                  <c:y val="5.7429695420449761E-4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DA568082-54C3-4C4E-8087-C8224F9C747E}" type="CATEGORYNAME">
                      <a:rPr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[ИМЯ КАТЕГОРИИ]</a:t>
                    </a:fld>
                    <a:r>
                      <a:rPr lang="ru-RU" baseline="0" dirty="0"/>
                      <a:t>
</a:t>
                    </a:r>
                    <a:fld id="{693F520F-4C2B-4468-9E36-340CC121EB80}" type="PERCENTAGE">
                      <a:rPr lang="ru-RU" baseline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[ПРОЦЕНТ]</a:t>
                    </a:fld>
                    <a:endParaRPr lang="ru-RU" baseline="0" dirty="0"/>
                  </a:p>
                </c:rich>
              </c:tx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DAED-472D-AD17-CE0A039BAEEA}"/>
                </c:ext>
              </c:extLst>
            </c:dLbl>
            <c:dLbl>
              <c:idx val="2"/>
              <c:layout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6C8D-4585-BBD6-7F211335AE55}"/>
                </c:ext>
              </c:extLst>
            </c:dLbl>
            <c:dLbl>
              <c:idx val="3"/>
              <c:layout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DAED-472D-AD17-CE0A039BAEEA}"/>
                </c:ext>
              </c:extLst>
            </c:dLbl>
            <c:dLbl>
              <c:idx val="4"/>
              <c:layout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6C8D-4585-BBD6-7F211335AE55}"/>
                </c:ext>
              </c:extLst>
            </c:dLbl>
            <c:dLbl>
              <c:idx val="5"/>
              <c:layout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DAED-472D-AD17-CE0A039BAEEA}"/>
                </c:ext>
              </c:extLst>
            </c:dLbl>
            <c:dLbl>
              <c:idx val="6"/>
              <c:layout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6C8D-4585-BBD6-7F211335AE55}"/>
                </c:ext>
              </c:extLst>
            </c:dLbl>
            <c:dLbl>
              <c:idx val="7"/>
              <c:layout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2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DAED-472D-AD17-CE0A039BAEEA}"/>
                </c:ext>
              </c:extLst>
            </c:dLbl>
            <c:dLbl>
              <c:idx val="8"/>
              <c:layout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3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6C8D-4585-BBD6-7F211335AE55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Лист1!$A$2:$A$10</c:f>
              <c:strCache>
                <c:ptCount val="2"/>
                <c:pt idx="0">
                  <c:v>МУНИЦИПАЛЬНЫЕ ПРОГРАММЫ</c:v>
                </c:pt>
                <c:pt idx="1">
                  <c:v>НЕПРОГРАММНЫЕ МЕРОПРИЯТИЯ</c:v>
                </c:pt>
              </c:strCache>
            </c:strRef>
          </c:cat>
          <c:val>
            <c:numRef>
              <c:f>Лист1!$B$2:$B$10</c:f>
              <c:numCache>
                <c:formatCode>#,##0</c:formatCode>
                <c:ptCount val="9"/>
                <c:pt idx="0">
                  <c:v>1361799.6</c:v>
                </c:pt>
                <c:pt idx="1">
                  <c:v>21549.8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AED-472D-AD17-CE0A039BAEEA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7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B4A9C71-5243-4375-98C7-BA189146832B}" type="doc">
      <dgm:prSet loTypeId="urn:microsoft.com/office/officeart/2005/8/layout/radial5" loCatId="cycle" qsTypeId="urn:microsoft.com/office/officeart/2005/8/quickstyle/3d1" qsCatId="3D" csTypeId="urn:microsoft.com/office/officeart/2005/8/colors/colorful1#7" csCatId="colorful" phldr="1"/>
      <dgm:spPr/>
      <dgm:t>
        <a:bodyPr/>
        <a:lstStyle/>
        <a:p>
          <a:endParaRPr lang="ru-RU"/>
        </a:p>
      </dgm:t>
    </dgm:pt>
    <dgm:pt modelId="{6F647F05-65E5-443B-9310-4AF895EEC1B0}">
      <dgm:prSet phldrT="[Текст]" custT="1"/>
      <dgm:spPr/>
      <dgm:t>
        <a:bodyPr/>
        <a:lstStyle/>
        <a:p>
          <a:pPr algn="ctr"/>
          <a:r>
            <a:rPr lang="ru-RU" sz="1200" b="0" dirty="0" smtClean="0"/>
            <a:t>Расходы бюджета – это выплачиваемые из бюджета денежные средства, за исключением средств, являющихся источниками финансирования дефицита бюджета</a:t>
          </a:r>
          <a:endParaRPr lang="ru-RU" sz="1200" b="0" dirty="0"/>
        </a:p>
      </dgm:t>
    </dgm:pt>
    <dgm:pt modelId="{75BFC95B-EA58-4583-BC2B-08582B3ED8DC}" type="parTrans" cxnId="{F280695C-BCD4-44D5-BD42-7B1024E9C69E}">
      <dgm:prSet/>
      <dgm:spPr/>
      <dgm:t>
        <a:bodyPr/>
        <a:lstStyle/>
        <a:p>
          <a:endParaRPr lang="ru-RU"/>
        </a:p>
      </dgm:t>
    </dgm:pt>
    <dgm:pt modelId="{FCC559A8-CB2E-461F-864E-CCB99C0FD9A4}" type="sibTrans" cxnId="{F280695C-BCD4-44D5-BD42-7B1024E9C69E}">
      <dgm:prSet/>
      <dgm:spPr/>
      <dgm:t>
        <a:bodyPr/>
        <a:lstStyle/>
        <a:p>
          <a:endParaRPr lang="ru-RU"/>
        </a:p>
      </dgm:t>
    </dgm:pt>
    <dgm:pt modelId="{420BA717-63F2-4ED1-9193-BDF0AD7BC7EB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endParaRPr lang="ru-RU" dirty="0"/>
        </a:p>
      </dgm:t>
    </dgm:pt>
    <dgm:pt modelId="{A8FC0520-4E1C-47C9-9459-5A566E2A3269}" type="parTrans" cxnId="{420E5929-73A4-4A38-8264-96367E09F888}">
      <dgm:prSet/>
      <dgm:spPr/>
      <dgm:t>
        <a:bodyPr/>
        <a:lstStyle/>
        <a:p>
          <a:endParaRPr lang="ru-RU"/>
        </a:p>
      </dgm:t>
    </dgm:pt>
    <dgm:pt modelId="{93B10FAD-F9FB-447F-AB26-67CC3C3A8B52}" type="sibTrans" cxnId="{420E5929-73A4-4A38-8264-96367E09F888}">
      <dgm:prSet/>
      <dgm:spPr/>
      <dgm:t>
        <a:bodyPr/>
        <a:lstStyle/>
        <a:p>
          <a:endParaRPr lang="ru-RU"/>
        </a:p>
      </dgm:t>
    </dgm:pt>
    <dgm:pt modelId="{90B43A1C-85AB-40E4-9687-2313E85E0399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endParaRPr lang="ru-RU" dirty="0"/>
        </a:p>
      </dgm:t>
    </dgm:pt>
    <dgm:pt modelId="{CCCDC2A1-B573-48DB-AE6D-1F76901F1671}" type="parTrans" cxnId="{E3209E33-E5E7-49D7-A614-E18C032857AF}">
      <dgm:prSet/>
      <dgm:spPr/>
      <dgm:t>
        <a:bodyPr/>
        <a:lstStyle/>
        <a:p>
          <a:endParaRPr lang="ru-RU"/>
        </a:p>
      </dgm:t>
    </dgm:pt>
    <dgm:pt modelId="{E9924FC7-EF29-492B-B0FE-E3B61C99864B}" type="sibTrans" cxnId="{E3209E33-E5E7-49D7-A614-E18C032857AF}">
      <dgm:prSet/>
      <dgm:spPr/>
      <dgm:t>
        <a:bodyPr/>
        <a:lstStyle/>
        <a:p>
          <a:endParaRPr lang="ru-RU"/>
        </a:p>
      </dgm:t>
    </dgm:pt>
    <dgm:pt modelId="{AA0A2BD5-A368-4F17-8E9D-23F1FC377812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endParaRPr lang="ru-RU" dirty="0"/>
        </a:p>
      </dgm:t>
    </dgm:pt>
    <dgm:pt modelId="{6598F354-400C-439C-BDD5-729D663E252E}" type="parTrans" cxnId="{48ECD170-E6C5-489E-A263-20CC615C17AB}">
      <dgm:prSet/>
      <dgm:spPr/>
      <dgm:t>
        <a:bodyPr/>
        <a:lstStyle/>
        <a:p>
          <a:endParaRPr lang="ru-RU"/>
        </a:p>
      </dgm:t>
    </dgm:pt>
    <dgm:pt modelId="{0A69E1AC-CA25-4F66-967D-B64CF01B740F}" type="sibTrans" cxnId="{48ECD170-E6C5-489E-A263-20CC615C17AB}">
      <dgm:prSet/>
      <dgm:spPr/>
      <dgm:t>
        <a:bodyPr/>
        <a:lstStyle/>
        <a:p>
          <a:endParaRPr lang="ru-RU"/>
        </a:p>
      </dgm:t>
    </dgm:pt>
    <dgm:pt modelId="{62E153EB-408C-4CB3-B6CA-2A439518E14B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endParaRPr lang="ru-RU" dirty="0"/>
        </a:p>
      </dgm:t>
    </dgm:pt>
    <dgm:pt modelId="{69F9F7AF-4DAB-4B6C-A26F-22C945FB8A80}" type="sibTrans" cxnId="{54059384-7D56-4783-9E6B-CB7051B26B45}">
      <dgm:prSet/>
      <dgm:spPr/>
      <dgm:t>
        <a:bodyPr/>
        <a:lstStyle/>
        <a:p>
          <a:endParaRPr lang="ru-RU"/>
        </a:p>
      </dgm:t>
    </dgm:pt>
    <dgm:pt modelId="{77DF95E1-3397-43CE-99EF-E82D1E9B2066}" type="parTrans" cxnId="{54059384-7D56-4783-9E6B-CB7051B26B45}">
      <dgm:prSet/>
      <dgm:spPr/>
      <dgm:t>
        <a:bodyPr/>
        <a:lstStyle/>
        <a:p>
          <a:endParaRPr lang="ru-RU"/>
        </a:p>
      </dgm:t>
    </dgm:pt>
    <dgm:pt modelId="{9F96D360-CB55-48DB-9778-BF90DCE1129E}">
      <dgm:prSet phldrT="[Текст]"/>
      <dgm:spPr>
        <a:gradFill rotWithShape="0">
          <a:gsLst>
            <a:gs pos="0">
              <a:schemeClr val="accent4">
                <a:lumMod val="75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</a:gradFill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endParaRPr lang="ru-RU" dirty="0"/>
        </a:p>
      </dgm:t>
    </dgm:pt>
    <dgm:pt modelId="{286A4893-ECEC-4EFE-BAC3-3F1C84511E21}" type="sibTrans" cxnId="{ABB8D3AC-32ED-44B8-98D1-601987ACC1D1}">
      <dgm:prSet/>
      <dgm:spPr/>
      <dgm:t>
        <a:bodyPr/>
        <a:lstStyle/>
        <a:p>
          <a:endParaRPr lang="ru-RU"/>
        </a:p>
      </dgm:t>
    </dgm:pt>
    <dgm:pt modelId="{BC4B6763-2F33-4CCB-B9CC-377BBD0F0800}" type="parTrans" cxnId="{ABB8D3AC-32ED-44B8-98D1-601987ACC1D1}">
      <dgm:prSet/>
      <dgm:spPr/>
      <dgm:t>
        <a:bodyPr/>
        <a:lstStyle/>
        <a:p>
          <a:endParaRPr lang="ru-RU"/>
        </a:p>
      </dgm:t>
    </dgm:pt>
    <dgm:pt modelId="{D2A69AB7-A0A6-4501-95CD-2902A3384DE3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endParaRPr lang="ru-RU" dirty="0"/>
        </a:p>
      </dgm:t>
    </dgm:pt>
    <dgm:pt modelId="{B4AB27D7-F679-4C2F-B351-354C992C8F30}" type="sibTrans" cxnId="{BDBC8127-C9A5-4636-AF0A-79E42F53D923}">
      <dgm:prSet/>
      <dgm:spPr/>
      <dgm:t>
        <a:bodyPr/>
        <a:lstStyle/>
        <a:p>
          <a:endParaRPr lang="ru-RU"/>
        </a:p>
      </dgm:t>
    </dgm:pt>
    <dgm:pt modelId="{9DEE7B50-C1CB-48D2-999B-DF1098A88396}" type="parTrans" cxnId="{BDBC8127-C9A5-4636-AF0A-79E42F53D923}">
      <dgm:prSet/>
      <dgm:spPr/>
      <dgm:t>
        <a:bodyPr/>
        <a:lstStyle/>
        <a:p>
          <a:endParaRPr lang="ru-RU"/>
        </a:p>
      </dgm:t>
    </dgm:pt>
    <dgm:pt modelId="{637E412C-91EE-486E-8354-15F2384BE3EA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endParaRPr lang="ru-RU" dirty="0"/>
        </a:p>
      </dgm:t>
    </dgm:pt>
    <dgm:pt modelId="{C021BE46-16AF-4372-B2A0-67875E2C82CF}" type="parTrans" cxnId="{EA60BD94-54CE-450D-A117-19A3057D3DE3}">
      <dgm:prSet/>
      <dgm:spPr/>
      <dgm:t>
        <a:bodyPr/>
        <a:lstStyle/>
        <a:p>
          <a:endParaRPr lang="ru-RU"/>
        </a:p>
      </dgm:t>
    </dgm:pt>
    <dgm:pt modelId="{6923DAD3-03A3-4184-9D76-6CCF9386A60A}" type="sibTrans" cxnId="{EA60BD94-54CE-450D-A117-19A3057D3DE3}">
      <dgm:prSet/>
      <dgm:spPr/>
      <dgm:t>
        <a:bodyPr/>
        <a:lstStyle/>
        <a:p>
          <a:endParaRPr lang="ru-RU"/>
        </a:p>
      </dgm:t>
    </dgm:pt>
    <dgm:pt modelId="{D63A74EC-A1EC-4823-AB28-835C2DE63D58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endParaRPr lang="ru-RU" dirty="0"/>
        </a:p>
      </dgm:t>
    </dgm:pt>
    <dgm:pt modelId="{8D513BD1-7137-4BB2-A1F4-1B02EFB0F34F}" type="parTrans" cxnId="{A5BC18A6-1C74-45AC-A35E-DB57538BF8E8}">
      <dgm:prSet/>
      <dgm:spPr/>
      <dgm:t>
        <a:bodyPr/>
        <a:lstStyle/>
        <a:p>
          <a:endParaRPr lang="ru-RU"/>
        </a:p>
      </dgm:t>
    </dgm:pt>
    <dgm:pt modelId="{791BBDCE-20BF-42D5-A05C-65C02968CEA7}" type="sibTrans" cxnId="{A5BC18A6-1C74-45AC-A35E-DB57538BF8E8}">
      <dgm:prSet/>
      <dgm:spPr/>
      <dgm:t>
        <a:bodyPr/>
        <a:lstStyle/>
        <a:p>
          <a:endParaRPr lang="ru-RU"/>
        </a:p>
      </dgm:t>
    </dgm:pt>
    <dgm:pt modelId="{D78F1D4C-A2EF-4C56-940B-FB3F18A7298D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endParaRPr lang="ru-RU" dirty="0"/>
        </a:p>
      </dgm:t>
    </dgm:pt>
    <dgm:pt modelId="{3B6B2775-EA0D-4CA6-A4A3-0187E341F68C}" type="sibTrans" cxnId="{A00878C0-A87A-42B9-83D7-EE8880E34935}">
      <dgm:prSet/>
      <dgm:spPr/>
      <dgm:t>
        <a:bodyPr/>
        <a:lstStyle/>
        <a:p>
          <a:endParaRPr lang="ru-RU"/>
        </a:p>
      </dgm:t>
    </dgm:pt>
    <dgm:pt modelId="{08170AFC-8E89-4179-A96D-636AFFD8C3F3}" type="parTrans" cxnId="{A00878C0-A87A-42B9-83D7-EE8880E34935}">
      <dgm:prSet/>
      <dgm:spPr/>
      <dgm:t>
        <a:bodyPr/>
        <a:lstStyle/>
        <a:p>
          <a:endParaRPr lang="ru-RU"/>
        </a:p>
      </dgm:t>
    </dgm:pt>
    <dgm:pt modelId="{3BA0FA79-0F0A-4F39-8C6F-85BF113366C3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endParaRPr lang="ru-RU" dirty="0" smtClean="0"/>
        </a:p>
        <a:p>
          <a:endParaRPr lang="ru-RU" dirty="0"/>
        </a:p>
      </dgm:t>
    </dgm:pt>
    <dgm:pt modelId="{3F86135B-3CC7-4CEB-B411-92453A9354E3}" type="sibTrans" cxnId="{4A189105-0239-4451-ACE0-D31E9CBF66B8}">
      <dgm:prSet/>
      <dgm:spPr/>
      <dgm:t>
        <a:bodyPr/>
        <a:lstStyle/>
        <a:p>
          <a:endParaRPr lang="ru-RU"/>
        </a:p>
      </dgm:t>
    </dgm:pt>
    <dgm:pt modelId="{66E51CD7-05D6-4658-BDAA-92C6F3E19708}" type="parTrans" cxnId="{4A189105-0239-4451-ACE0-D31E9CBF66B8}">
      <dgm:prSet/>
      <dgm:spPr/>
      <dgm:t>
        <a:bodyPr/>
        <a:lstStyle/>
        <a:p>
          <a:endParaRPr lang="ru-RU"/>
        </a:p>
      </dgm:t>
    </dgm:pt>
    <dgm:pt modelId="{CB5C92CD-E35A-4937-B915-7CD0E1F3D274}">
      <dgm:prSet custRadScaleRad="98747" custRadScaleInc="45259"/>
      <dgm:spPr/>
      <dgm:t>
        <a:bodyPr/>
        <a:lstStyle/>
        <a:p>
          <a:endParaRPr lang="ru-RU"/>
        </a:p>
      </dgm:t>
    </dgm:pt>
    <dgm:pt modelId="{80A12672-CDE1-4E85-936F-B838AFC791E7}" type="parTrans" cxnId="{45E19FD9-16B4-4C7C-ADF2-77E511B013D7}">
      <dgm:prSet/>
      <dgm:spPr/>
      <dgm:t>
        <a:bodyPr/>
        <a:lstStyle/>
        <a:p>
          <a:endParaRPr lang="ru-RU"/>
        </a:p>
      </dgm:t>
    </dgm:pt>
    <dgm:pt modelId="{FBFD310E-D276-4CD4-AB62-0490B711E6F2}" type="sibTrans" cxnId="{45E19FD9-16B4-4C7C-ADF2-77E511B013D7}">
      <dgm:prSet/>
      <dgm:spPr/>
      <dgm:t>
        <a:bodyPr/>
        <a:lstStyle/>
        <a:p>
          <a:endParaRPr lang="ru-RU"/>
        </a:p>
      </dgm:t>
    </dgm:pt>
    <dgm:pt modelId="{8B82EA68-B59A-424E-9756-C221A13DB47F}" type="pres">
      <dgm:prSet presAssocID="{6B4A9C71-5243-4375-98C7-BA189146832B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D72E44C-8498-48F8-9652-E5DD6AC5818D}" type="pres">
      <dgm:prSet presAssocID="{6F647F05-65E5-443B-9310-4AF895EEC1B0}" presName="centerShape" presStyleLbl="node0" presStyleIdx="0" presStyleCnt="1" custScaleX="172936" custScaleY="164604" custLinFactNeighborX="-908" custLinFactNeighborY="1704"/>
      <dgm:spPr/>
      <dgm:t>
        <a:bodyPr/>
        <a:lstStyle/>
        <a:p>
          <a:endParaRPr lang="ru-RU"/>
        </a:p>
      </dgm:t>
    </dgm:pt>
    <dgm:pt modelId="{4731EA70-1FA8-49F5-A6BF-4AE9CB97C303}" type="pres">
      <dgm:prSet presAssocID="{8D513BD1-7137-4BB2-A1F4-1B02EFB0F34F}" presName="parTrans" presStyleLbl="sibTrans2D1" presStyleIdx="0" presStyleCnt="10"/>
      <dgm:spPr/>
      <dgm:t>
        <a:bodyPr/>
        <a:lstStyle/>
        <a:p>
          <a:endParaRPr lang="ru-RU"/>
        </a:p>
      </dgm:t>
    </dgm:pt>
    <dgm:pt modelId="{8D15C70B-27DC-4BC4-8B54-1A6B8CC1DBC1}" type="pres">
      <dgm:prSet presAssocID="{8D513BD1-7137-4BB2-A1F4-1B02EFB0F34F}" presName="connectorText" presStyleLbl="sibTrans2D1" presStyleIdx="0" presStyleCnt="10"/>
      <dgm:spPr/>
      <dgm:t>
        <a:bodyPr/>
        <a:lstStyle/>
        <a:p>
          <a:endParaRPr lang="ru-RU"/>
        </a:p>
      </dgm:t>
    </dgm:pt>
    <dgm:pt modelId="{E2EC1D87-F728-458A-8AB1-7A3D78F9D25E}" type="pres">
      <dgm:prSet presAssocID="{D63A74EC-A1EC-4823-AB28-835C2DE63D58}" presName="node" presStyleLbl="node1" presStyleIdx="0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F93DE9-E67A-4CE1-BC6B-5C458B1137B0}" type="pres">
      <dgm:prSet presAssocID="{C021BE46-16AF-4372-B2A0-67875E2C82CF}" presName="parTrans" presStyleLbl="sibTrans2D1" presStyleIdx="1" presStyleCnt="10"/>
      <dgm:spPr/>
      <dgm:t>
        <a:bodyPr/>
        <a:lstStyle/>
        <a:p>
          <a:endParaRPr lang="ru-RU"/>
        </a:p>
      </dgm:t>
    </dgm:pt>
    <dgm:pt modelId="{DA660ED5-C4B7-4208-928A-B8DD66837486}" type="pres">
      <dgm:prSet presAssocID="{C021BE46-16AF-4372-B2A0-67875E2C82CF}" presName="connectorText" presStyleLbl="sibTrans2D1" presStyleIdx="1" presStyleCnt="10"/>
      <dgm:spPr/>
      <dgm:t>
        <a:bodyPr/>
        <a:lstStyle/>
        <a:p>
          <a:endParaRPr lang="ru-RU"/>
        </a:p>
      </dgm:t>
    </dgm:pt>
    <dgm:pt modelId="{D8B200F5-4D07-49B2-A587-C2FE6CEC49F8}" type="pres">
      <dgm:prSet presAssocID="{637E412C-91EE-486E-8354-15F2384BE3EA}" presName="node" presStyleLbl="node1" presStyleIdx="1" presStyleCnt="10" custRadScaleRad="97662" custRadScaleInc="-230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EAB10C-E176-4610-B2C6-BE8F83AD0F9B}" type="pres">
      <dgm:prSet presAssocID="{A8FC0520-4E1C-47C9-9459-5A566E2A3269}" presName="parTrans" presStyleLbl="sibTrans2D1" presStyleIdx="2" presStyleCnt="10"/>
      <dgm:spPr/>
      <dgm:t>
        <a:bodyPr/>
        <a:lstStyle/>
        <a:p>
          <a:endParaRPr lang="ru-RU"/>
        </a:p>
      </dgm:t>
    </dgm:pt>
    <dgm:pt modelId="{47F0322C-5978-482D-A409-1280E22C6D82}" type="pres">
      <dgm:prSet presAssocID="{A8FC0520-4E1C-47C9-9459-5A566E2A3269}" presName="connectorText" presStyleLbl="sibTrans2D1" presStyleIdx="2" presStyleCnt="10"/>
      <dgm:spPr/>
      <dgm:t>
        <a:bodyPr/>
        <a:lstStyle/>
        <a:p>
          <a:endParaRPr lang="ru-RU"/>
        </a:p>
      </dgm:t>
    </dgm:pt>
    <dgm:pt modelId="{FFE63D16-C443-42C8-BB30-4CA61876A647}" type="pres">
      <dgm:prSet presAssocID="{420BA717-63F2-4ED1-9193-BDF0AD7BC7EB}" presName="node" presStyleLbl="node1" presStyleIdx="2" presStyleCnt="10" custRadScaleRad="94090" custRadScaleInc="-320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81485E-E38C-4518-A609-8D1D62CF917B}" type="pres">
      <dgm:prSet presAssocID="{CCCDC2A1-B573-48DB-AE6D-1F76901F1671}" presName="parTrans" presStyleLbl="sibTrans2D1" presStyleIdx="3" presStyleCnt="10"/>
      <dgm:spPr/>
      <dgm:t>
        <a:bodyPr/>
        <a:lstStyle/>
        <a:p>
          <a:endParaRPr lang="ru-RU"/>
        </a:p>
      </dgm:t>
    </dgm:pt>
    <dgm:pt modelId="{DB024BEC-8C88-4F07-BCA5-811E266A083B}" type="pres">
      <dgm:prSet presAssocID="{CCCDC2A1-B573-48DB-AE6D-1F76901F1671}" presName="connectorText" presStyleLbl="sibTrans2D1" presStyleIdx="3" presStyleCnt="10"/>
      <dgm:spPr/>
      <dgm:t>
        <a:bodyPr/>
        <a:lstStyle/>
        <a:p>
          <a:endParaRPr lang="ru-RU"/>
        </a:p>
      </dgm:t>
    </dgm:pt>
    <dgm:pt modelId="{0A6C1809-69AA-4BA6-8257-5A11C3557B45}" type="pres">
      <dgm:prSet presAssocID="{90B43A1C-85AB-40E4-9687-2313E85E0399}" presName="node" presStyleLbl="node1" presStyleIdx="3" presStyleCnt="10" custRadScaleRad="94991" custRadScaleInc="-460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950D33-9BD9-4D37-A533-789F5554AFB5}" type="pres">
      <dgm:prSet presAssocID="{6598F354-400C-439C-BDD5-729D663E252E}" presName="parTrans" presStyleLbl="sibTrans2D1" presStyleIdx="4" presStyleCnt="10"/>
      <dgm:spPr/>
      <dgm:t>
        <a:bodyPr/>
        <a:lstStyle/>
        <a:p>
          <a:endParaRPr lang="ru-RU"/>
        </a:p>
      </dgm:t>
    </dgm:pt>
    <dgm:pt modelId="{F326903B-AF5C-41D9-A950-9DE60C069BDF}" type="pres">
      <dgm:prSet presAssocID="{6598F354-400C-439C-BDD5-729D663E252E}" presName="connectorText" presStyleLbl="sibTrans2D1" presStyleIdx="4" presStyleCnt="10"/>
      <dgm:spPr/>
      <dgm:t>
        <a:bodyPr/>
        <a:lstStyle/>
        <a:p>
          <a:endParaRPr lang="ru-RU"/>
        </a:p>
      </dgm:t>
    </dgm:pt>
    <dgm:pt modelId="{EB1C3899-7B42-47CD-912B-DD035472498D}" type="pres">
      <dgm:prSet presAssocID="{AA0A2BD5-A368-4F17-8E9D-23F1FC377812}" presName="node" presStyleLbl="node1" presStyleIdx="4" presStyleCnt="10" custRadScaleRad="98159" custRadScaleInc="-693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5553CB-2478-4421-B002-5FA728364A78}" type="pres">
      <dgm:prSet presAssocID="{9DEE7B50-C1CB-48D2-999B-DF1098A88396}" presName="parTrans" presStyleLbl="sibTrans2D1" presStyleIdx="5" presStyleCnt="10"/>
      <dgm:spPr/>
      <dgm:t>
        <a:bodyPr/>
        <a:lstStyle/>
        <a:p>
          <a:endParaRPr lang="ru-RU"/>
        </a:p>
      </dgm:t>
    </dgm:pt>
    <dgm:pt modelId="{881BA4B6-6173-4BE7-ACB0-127409627ABA}" type="pres">
      <dgm:prSet presAssocID="{9DEE7B50-C1CB-48D2-999B-DF1098A88396}" presName="connectorText" presStyleLbl="sibTrans2D1" presStyleIdx="5" presStyleCnt="10"/>
      <dgm:spPr/>
      <dgm:t>
        <a:bodyPr/>
        <a:lstStyle/>
        <a:p>
          <a:endParaRPr lang="ru-RU"/>
        </a:p>
      </dgm:t>
    </dgm:pt>
    <dgm:pt modelId="{FED909B6-8F19-4D98-AAC2-EBEEF4830C2B}" type="pres">
      <dgm:prSet presAssocID="{D2A69AB7-A0A6-4501-95CD-2902A3384DE3}" presName="node" presStyleLbl="node1" presStyleIdx="5" presStyleCnt="10" custRadScaleRad="96952" custRadScaleInc="-817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B7EB92-DF16-476D-BB87-6C0D26E26F61}" type="pres">
      <dgm:prSet presAssocID="{BC4B6763-2F33-4CCB-B9CC-377BBD0F0800}" presName="parTrans" presStyleLbl="sibTrans2D1" presStyleIdx="6" presStyleCnt="10"/>
      <dgm:spPr/>
      <dgm:t>
        <a:bodyPr/>
        <a:lstStyle/>
        <a:p>
          <a:endParaRPr lang="ru-RU"/>
        </a:p>
      </dgm:t>
    </dgm:pt>
    <dgm:pt modelId="{E3A5A4EE-729B-477E-AEA8-7FC61FA6B941}" type="pres">
      <dgm:prSet presAssocID="{BC4B6763-2F33-4CCB-B9CC-377BBD0F0800}" presName="connectorText" presStyleLbl="sibTrans2D1" presStyleIdx="6" presStyleCnt="10"/>
      <dgm:spPr/>
      <dgm:t>
        <a:bodyPr/>
        <a:lstStyle/>
        <a:p>
          <a:endParaRPr lang="ru-RU"/>
        </a:p>
      </dgm:t>
    </dgm:pt>
    <dgm:pt modelId="{69EA0517-EDCB-4CEB-899F-D56DCF7B4404}" type="pres">
      <dgm:prSet presAssocID="{9F96D360-CB55-48DB-9778-BF90DCE1129E}" presName="node" presStyleLbl="node1" presStyleIdx="6" presStyleCnt="10" custRadScaleRad="99034" custRadScaleInc="-958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035AEB-3A20-4DC3-9A60-032AB2743B03}" type="pres">
      <dgm:prSet presAssocID="{77DF95E1-3397-43CE-99EF-E82D1E9B2066}" presName="parTrans" presStyleLbl="sibTrans2D1" presStyleIdx="7" presStyleCnt="10"/>
      <dgm:spPr/>
      <dgm:t>
        <a:bodyPr/>
        <a:lstStyle/>
        <a:p>
          <a:endParaRPr lang="ru-RU"/>
        </a:p>
      </dgm:t>
    </dgm:pt>
    <dgm:pt modelId="{4273F29E-B93C-44D6-A671-FCDC77ED9BA3}" type="pres">
      <dgm:prSet presAssocID="{77DF95E1-3397-43CE-99EF-E82D1E9B2066}" presName="connectorText" presStyleLbl="sibTrans2D1" presStyleIdx="7" presStyleCnt="10"/>
      <dgm:spPr/>
      <dgm:t>
        <a:bodyPr/>
        <a:lstStyle/>
        <a:p>
          <a:endParaRPr lang="ru-RU"/>
        </a:p>
      </dgm:t>
    </dgm:pt>
    <dgm:pt modelId="{83F11675-07D9-406F-853D-13FD28BBB805}" type="pres">
      <dgm:prSet presAssocID="{62E153EB-408C-4CB3-B6CA-2A439518E14B}" presName="node" presStyleLbl="node1" presStyleIdx="7" presStyleCnt="10" custRadScaleRad="98109" custRadScaleInc="-1120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27FC25-052B-426A-9E06-117E992234F6}" type="pres">
      <dgm:prSet presAssocID="{08170AFC-8E89-4179-A96D-636AFFD8C3F3}" presName="parTrans" presStyleLbl="sibTrans2D1" presStyleIdx="8" presStyleCnt="10" custAng="21110449"/>
      <dgm:spPr/>
      <dgm:t>
        <a:bodyPr/>
        <a:lstStyle/>
        <a:p>
          <a:endParaRPr lang="ru-RU"/>
        </a:p>
      </dgm:t>
    </dgm:pt>
    <dgm:pt modelId="{53D78D63-5F88-4163-9535-46A64127BD3A}" type="pres">
      <dgm:prSet presAssocID="{08170AFC-8E89-4179-A96D-636AFFD8C3F3}" presName="connectorText" presStyleLbl="sibTrans2D1" presStyleIdx="8" presStyleCnt="10"/>
      <dgm:spPr/>
      <dgm:t>
        <a:bodyPr/>
        <a:lstStyle/>
        <a:p>
          <a:endParaRPr lang="ru-RU"/>
        </a:p>
      </dgm:t>
    </dgm:pt>
    <dgm:pt modelId="{EDA34655-9131-4731-957F-5382F53A0660}" type="pres">
      <dgm:prSet presAssocID="{D78F1D4C-A2EF-4C56-940B-FB3F18A7298D}" presName="node" presStyleLbl="node1" presStyleIdx="8" presStyleCnt="10" custRadScaleRad="98747" custRadScaleInc="452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3B84E4-4A31-43DB-B3BF-8E8EF2B79F2D}" type="pres">
      <dgm:prSet presAssocID="{66E51CD7-05D6-4658-BDAA-92C6F3E19708}" presName="parTrans" presStyleLbl="sibTrans2D1" presStyleIdx="9" presStyleCnt="10"/>
      <dgm:spPr/>
      <dgm:t>
        <a:bodyPr/>
        <a:lstStyle/>
        <a:p>
          <a:endParaRPr lang="ru-RU"/>
        </a:p>
      </dgm:t>
    </dgm:pt>
    <dgm:pt modelId="{C47D9E4B-AD47-4E79-B529-9B264E8F4F6B}" type="pres">
      <dgm:prSet presAssocID="{66E51CD7-05D6-4658-BDAA-92C6F3E19708}" presName="connectorText" presStyleLbl="sibTrans2D1" presStyleIdx="9" presStyleCnt="10"/>
      <dgm:spPr/>
      <dgm:t>
        <a:bodyPr/>
        <a:lstStyle/>
        <a:p>
          <a:endParaRPr lang="ru-RU"/>
        </a:p>
      </dgm:t>
    </dgm:pt>
    <dgm:pt modelId="{E0AC84DD-2093-416F-85DE-E547FE520660}" type="pres">
      <dgm:prSet presAssocID="{3BA0FA79-0F0A-4F39-8C6F-85BF113366C3}" presName="node" presStyleLbl="node1" presStyleIdx="9" presStyleCnt="10" custRadScaleRad="95353" custRadScaleInc="276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9F278FC-68AF-45C0-BE64-CF77589ACBCF}" type="presOf" srcId="{3BA0FA79-0F0A-4F39-8C6F-85BF113366C3}" destId="{E0AC84DD-2093-416F-85DE-E547FE520660}" srcOrd="0" destOrd="0" presId="urn:microsoft.com/office/officeart/2005/8/layout/radial5"/>
    <dgm:cxn modelId="{2E2D3371-2438-4FC1-A999-3380F88C1625}" type="presOf" srcId="{A8FC0520-4E1C-47C9-9459-5A566E2A3269}" destId="{E7EAB10C-E176-4610-B2C6-BE8F83AD0F9B}" srcOrd="0" destOrd="0" presId="urn:microsoft.com/office/officeart/2005/8/layout/radial5"/>
    <dgm:cxn modelId="{41BF3EA1-F9CF-4D2D-B468-C8C9C23EEC99}" type="presOf" srcId="{77DF95E1-3397-43CE-99EF-E82D1E9B2066}" destId="{7A035AEB-3A20-4DC3-9A60-032AB2743B03}" srcOrd="0" destOrd="0" presId="urn:microsoft.com/office/officeart/2005/8/layout/radial5"/>
    <dgm:cxn modelId="{9EED7D0A-2C74-40B4-BAF6-91834E4C50B4}" type="presOf" srcId="{A8FC0520-4E1C-47C9-9459-5A566E2A3269}" destId="{47F0322C-5978-482D-A409-1280E22C6D82}" srcOrd="1" destOrd="0" presId="urn:microsoft.com/office/officeart/2005/8/layout/radial5"/>
    <dgm:cxn modelId="{085010F7-B21F-4E73-A219-6000CFFD80EF}" type="presOf" srcId="{66E51CD7-05D6-4658-BDAA-92C6F3E19708}" destId="{C47D9E4B-AD47-4E79-B529-9B264E8F4F6B}" srcOrd="1" destOrd="0" presId="urn:microsoft.com/office/officeart/2005/8/layout/radial5"/>
    <dgm:cxn modelId="{D7F45A13-491C-4466-AE5D-205E9C0C8E9A}" type="presOf" srcId="{9DEE7B50-C1CB-48D2-999B-DF1098A88396}" destId="{2F5553CB-2478-4421-B002-5FA728364A78}" srcOrd="0" destOrd="0" presId="urn:microsoft.com/office/officeart/2005/8/layout/radial5"/>
    <dgm:cxn modelId="{4A189105-0239-4451-ACE0-D31E9CBF66B8}" srcId="{6F647F05-65E5-443B-9310-4AF895EEC1B0}" destId="{3BA0FA79-0F0A-4F39-8C6F-85BF113366C3}" srcOrd="9" destOrd="0" parTransId="{66E51CD7-05D6-4658-BDAA-92C6F3E19708}" sibTransId="{3F86135B-3CC7-4CEB-B411-92453A9354E3}"/>
    <dgm:cxn modelId="{753DF301-E51C-4695-8BFB-8DF8B52A678E}" type="presOf" srcId="{8D513BD1-7137-4BB2-A1F4-1B02EFB0F34F}" destId="{8D15C70B-27DC-4BC4-8B54-1A6B8CC1DBC1}" srcOrd="1" destOrd="0" presId="urn:microsoft.com/office/officeart/2005/8/layout/radial5"/>
    <dgm:cxn modelId="{0643C22E-4FF2-4968-B5FB-0856BF893D6E}" type="presOf" srcId="{9F96D360-CB55-48DB-9778-BF90DCE1129E}" destId="{69EA0517-EDCB-4CEB-899F-D56DCF7B4404}" srcOrd="0" destOrd="0" presId="urn:microsoft.com/office/officeart/2005/8/layout/radial5"/>
    <dgm:cxn modelId="{F280695C-BCD4-44D5-BD42-7B1024E9C69E}" srcId="{6B4A9C71-5243-4375-98C7-BA189146832B}" destId="{6F647F05-65E5-443B-9310-4AF895EEC1B0}" srcOrd="0" destOrd="0" parTransId="{75BFC95B-EA58-4583-BC2B-08582B3ED8DC}" sibTransId="{FCC559A8-CB2E-461F-864E-CCB99C0FD9A4}"/>
    <dgm:cxn modelId="{E3910576-5876-4207-A3C7-0D372B10477F}" type="presOf" srcId="{66E51CD7-05D6-4658-BDAA-92C6F3E19708}" destId="{553B84E4-4A31-43DB-B3BF-8E8EF2B79F2D}" srcOrd="0" destOrd="0" presId="urn:microsoft.com/office/officeart/2005/8/layout/radial5"/>
    <dgm:cxn modelId="{1F2ECD23-845C-463D-9B39-54AB6340D984}" type="presOf" srcId="{CCCDC2A1-B573-48DB-AE6D-1F76901F1671}" destId="{DB024BEC-8C88-4F07-BCA5-811E266A083B}" srcOrd="1" destOrd="0" presId="urn:microsoft.com/office/officeart/2005/8/layout/radial5"/>
    <dgm:cxn modelId="{EFC690C9-9419-43C4-A2D6-D55A72854D7D}" type="presOf" srcId="{6598F354-400C-439C-BDD5-729D663E252E}" destId="{F326903B-AF5C-41D9-A950-9DE60C069BDF}" srcOrd="1" destOrd="0" presId="urn:microsoft.com/office/officeart/2005/8/layout/radial5"/>
    <dgm:cxn modelId="{E3209E33-E5E7-49D7-A614-E18C032857AF}" srcId="{6F647F05-65E5-443B-9310-4AF895EEC1B0}" destId="{90B43A1C-85AB-40E4-9687-2313E85E0399}" srcOrd="3" destOrd="0" parTransId="{CCCDC2A1-B573-48DB-AE6D-1F76901F1671}" sibTransId="{E9924FC7-EF29-492B-B0FE-E3B61C99864B}"/>
    <dgm:cxn modelId="{BDBC8127-C9A5-4636-AF0A-79E42F53D923}" srcId="{6F647F05-65E5-443B-9310-4AF895EEC1B0}" destId="{D2A69AB7-A0A6-4501-95CD-2902A3384DE3}" srcOrd="5" destOrd="0" parTransId="{9DEE7B50-C1CB-48D2-999B-DF1098A88396}" sibTransId="{B4AB27D7-F679-4C2F-B351-354C992C8F30}"/>
    <dgm:cxn modelId="{08C74E0D-61BC-42D7-8AFC-B8BDF9F49EA9}" type="presOf" srcId="{90B43A1C-85AB-40E4-9687-2313E85E0399}" destId="{0A6C1809-69AA-4BA6-8257-5A11C3557B45}" srcOrd="0" destOrd="0" presId="urn:microsoft.com/office/officeart/2005/8/layout/radial5"/>
    <dgm:cxn modelId="{94B5920E-2B1B-482F-ADD5-5B6D86464BEE}" type="presOf" srcId="{BC4B6763-2F33-4CCB-B9CC-377BBD0F0800}" destId="{A0B7EB92-DF16-476D-BB87-6C0D26E26F61}" srcOrd="0" destOrd="0" presId="urn:microsoft.com/office/officeart/2005/8/layout/radial5"/>
    <dgm:cxn modelId="{096D4B5D-1050-4FC6-9FC4-FDC99FDA901F}" type="presOf" srcId="{AA0A2BD5-A368-4F17-8E9D-23F1FC377812}" destId="{EB1C3899-7B42-47CD-912B-DD035472498D}" srcOrd="0" destOrd="0" presId="urn:microsoft.com/office/officeart/2005/8/layout/radial5"/>
    <dgm:cxn modelId="{BC3266BC-2C1E-4506-9C32-07F4055290D8}" type="presOf" srcId="{C021BE46-16AF-4372-B2A0-67875E2C82CF}" destId="{DA660ED5-C4B7-4208-928A-B8DD66837486}" srcOrd="1" destOrd="0" presId="urn:microsoft.com/office/officeart/2005/8/layout/radial5"/>
    <dgm:cxn modelId="{A00878C0-A87A-42B9-83D7-EE8880E34935}" srcId="{6F647F05-65E5-443B-9310-4AF895EEC1B0}" destId="{D78F1D4C-A2EF-4C56-940B-FB3F18A7298D}" srcOrd="8" destOrd="0" parTransId="{08170AFC-8E89-4179-A96D-636AFFD8C3F3}" sibTransId="{3B6B2775-EA0D-4CA6-A4A3-0187E341F68C}"/>
    <dgm:cxn modelId="{420E5929-73A4-4A38-8264-96367E09F888}" srcId="{6F647F05-65E5-443B-9310-4AF895EEC1B0}" destId="{420BA717-63F2-4ED1-9193-BDF0AD7BC7EB}" srcOrd="2" destOrd="0" parTransId="{A8FC0520-4E1C-47C9-9459-5A566E2A3269}" sibTransId="{93B10FAD-F9FB-447F-AB26-67CC3C3A8B52}"/>
    <dgm:cxn modelId="{8FD82C8C-A9EC-4D41-9434-7B016342BA1C}" type="presOf" srcId="{420BA717-63F2-4ED1-9193-BDF0AD7BC7EB}" destId="{FFE63D16-C443-42C8-BB30-4CA61876A647}" srcOrd="0" destOrd="0" presId="urn:microsoft.com/office/officeart/2005/8/layout/radial5"/>
    <dgm:cxn modelId="{ABB8D3AC-32ED-44B8-98D1-601987ACC1D1}" srcId="{6F647F05-65E5-443B-9310-4AF895EEC1B0}" destId="{9F96D360-CB55-48DB-9778-BF90DCE1129E}" srcOrd="6" destOrd="0" parTransId="{BC4B6763-2F33-4CCB-B9CC-377BBD0F0800}" sibTransId="{286A4893-ECEC-4EFE-BAC3-3F1C84511E21}"/>
    <dgm:cxn modelId="{EA60BD94-54CE-450D-A117-19A3057D3DE3}" srcId="{6F647F05-65E5-443B-9310-4AF895EEC1B0}" destId="{637E412C-91EE-486E-8354-15F2384BE3EA}" srcOrd="1" destOrd="0" parTransId="{C021BE46-16AF-4372-B2A0-67875E2C82CF}" sibTransId="{6923DAD3-03A3-4184-9D76-6CCF9386A60A}"/>
    <dgm:cxn modelId="{D4EC8B87-0023-465C-B9A7-7B2D424D029E}" type="presOf" srcId="{9DEE7B50-C1CB-48D2-999B-DF1098A88396}" destId="{881BA4B6-6173-4BE7-ACB0-127409627ABA}" srcOrd="1" destOrd="0" presId="urn:microsoft.com/office/officeart/2005/8/layout/radial5"/>
    <dgm:cxn modelId="{5DC2A138-C175-4283-A5BC-5306EE5EC91D}" type="presOf" srcId="{08170AFC-8E89-4179-A96D-636AFFD8C3F3}" destId="{53D78D63-5F88-4163-9535-46A64127BD3A}" srcOrd="1" destOrd="0" presId="urn:microsoft.com/office/officeart/2005/8/layout/radial5"/>
    <dgm:cxn modelId="{DF32B5F3-F9C3-44AB-AA6F-F65BE003B6EF}" type="presOf" srcId="{CCCDC2A1-B573-48DB-AE6D-1F76901F1671}" destId="{C481485E-E38C-4518-A609-8D1D62CF917B}" srcOrd="0" destOrd="0" presId="urn:microsoft.com/office/officeart/2005/8/layout/radial5"/>
    <dgm:cxn modelId="{48ECD170-E6C5-489E-A263-20CC615C17AB}" srcId="{6F647F05-65E5-443B-9310-4AF895EEC1B0}" destId="{AA0A2BD5-A368-4F17-8E9D-23F1FC377812}" srcOrd="4" destOrd="0" parTransId="{6598F354-400C-439C-BDD5-729D663E252E}" sibTransId="{0A69E1AC-CA25-4F66-967D-B64CF01B740F}"/>
    <dgm:cxn modelId="{62C32164-1E38-4A91-90AC-AC9B2A6A9E42}" type="presOf" srcId="{6B4A9C71-5243-4375-98C7-BA189146832B}" destId="{8B82EA68-B59A-424E-9756-C221A13DB47F}" srcOrd="0" destOrd="0" presId="urn:microsoft.com/office/officeart/2005/8/layout/radial5"/>
    <dgm:cxn modelId="{6052EF0A-2157-4C69-9F6A-D72E41F1A13C}" type="presOf" srcId="{8D513BD1-7137-4BB2-A1F4-1B02EFB0F34F}" destId="{4731EA70-1FA8-49F5-A6BF-4AE9CB97C303}" srcOrd="0" destOrd="0" presId="urn:microsoft.com/office/officeart/2005/8/layout/radial5"/>
    <dgm:cxn modelId="{1B658386-408D-4E45-B22C-0A2A333A652F}" type="presOf" srcId="{D63A74EC-A1EC-4823-AB28-835C2DE63D58}" destId="{E2EC1D87-F728-458A-8AB1-7A3D78F9D25E}" srcOrd="0" destOrd="0" presId="urn:microsoft.com/office/officeart/2005/8/layout/radial5"/>
    <dgm:cxn modelId="{7F1A0752-06B2-4E07-8CB4-A7004006411C}" type="presOf" srcId="{77DF95E1-3397-43CE-99EF-E82D1E9B2066}" destId="{4273F29E-B93C-44D6-A671-FCDC77ED9BA3}" srcOrd="1" destOrd="0" presId="urn:microsoft.com/office/officeart/2005/8/layout/radial5"/>
    <dgm:cxn modelId="{54059384-7D56-4783-9E6B-CB7051B26B45}" srcId="{6F647F05-65E5-443B-9310-4AF895EEC1B0}" destId="{62E153EB-408C-4CB3-B6CA-2A439518E14B}" srcOrd="7" destOrd="0" parTransId="{77DF95E1-3397-43CE-99EF-E82D1E9B2066}" sibTransId="{69F9F7AF-4DAB-4B6C-A26F-22C945FB8A80}"/>
    <dgm:cxn modelId="{57D21343-6115-4E44-9294-6965BA136C55}" type="presOf" srcId="{637E412C-91EE-486E-8354-15F2384BE3EA}" destId="{D8B200F5-4D07-49B2-A587-C2FE6CEC49F8}" srcOrd="0" destOrd="0" presId="urn:microsoft.com/office/officeart/2005/8/layout/radial5"/>
    <dgm:cxn modelId="{15A2E183-D5C0-4425-A89F-5100D3860E2D}" type="presOf" srcId="{D78F1D4C-A2EF-4C56-940B-FB3F18A7298D}" destId="{EDA34655-9131-4731-957F-5382F53A0660}" srcOrd="0" destOrd="0" presId="urn:microsoft.com/office/officeart/2005/8/layout/radial5"/>
    <dgm:cxn modelId="{73FEB8F0-EA29-4F81-86EE-CC9D0C88FF31}" type="presOf" srcId="{D2A69AB7-A0A6-4501-95CD-2902A3384DE3}" destId="{FED909B6-8F19-4D98-AAC2-EBEEF4830C2B}" srcOrd="0" destOrd="0" presId="urn:microsoft.com/office/officeart/2005/8/layout/radial5"/>
    <dgm:cxn modelId="{45E19FD9-16B4-4C7C-ADF2-77E511B013D7}" srcId="{6B4A9C71-5243-4375-98C7-BA189146832B}" destId="{CB5C92CD-E35A-4937-B915-7CD0E1F3D274}" srcOrd="1" destOrd="0" parTransId="{80A12672-CDE1-4E85-936F-B838AFC791E7}" sibTransId="{FBFD310E-D276-4CD4-AB62-0490B711E6F2}"/>
    <dgm:cxn modelId="{990C633B-A782-4CC2-B182-7B214B8FDB6F}" type="presOf" srcId="{62E153EB-408C-4CB3-B6CA-2A439518E14B}" destId="{83F11675-07D9-406F-853D-13FD28BBB805}" srcOrd="0" destOrd="0" presId="urn:microsoft.com/office/officeart/2005/8/layout/radial5"/>
    <dgm:cxn modelId="{BD225FB5-22FF-451B-8E77-D004CBD6DBA1}" type="presOf" srcId="{6F647F05-65E5-443B-9310-4AF895EEC1B0}" destId="{ED72E44C-8498-48F8-9652-E5DD6AC5818D}" srcOrd="0" destOrd="0" presId="urn:microsoft.com/office/officeart/2005/8/layout/radial5"/>
    <dgm:cxn modelId="{A5BC18A6-1C74-45AC-A35E-DB57538BF8E8}" srcId="{6F647F05-65E5-443B-9310-4AF895EEC1B0}" destId="{D63A74EC-A1EC-4823-AB28-835C2DE63D58}" srcOrd="0" destOrd="0" parTransId="{8D513BD1-7137-4BB2-A1F4-1B02EFB0F34F}" sibTransId="{791BBDCE-20BF-42D5-A05C-65C02968CEA7}"/>
    <dgm:cxn modelId="{1E192411-D85C-4495-B14B-EAD28A03EE22}" type="presOf" srcId="{6598F354-400C-439C-BDD5-729D663E252E}" destId="{FA950D33-9BD9-4D37-A533-789F5554AFB5}" srcOrd="0" destOrd="0" presId="urn:microsoft.com/office/officeart/2005/8/layout/radial5"/>
    <dgm:cxn modelId="{8EC16F80-9EC5-46B3-BB1D-E917085847B4}" type="presOf" srcId="{BC4B6763-2F33-4CCB-B9CC-377BBD0F0800}" destId="{E3A5A4EE-729B-477E-AEA8-7FC61FA6B941}" srcOrd="1" destOrd="0" presId="urn:microsoft.com/office/officeart/2005/8/layout/radial5"/>
    <dgm:cxn modelId="{2ABE9789-F038-4F91-B74A-DFC4131EFD32}" type="presOf" srcId="{08170AFC-8E89-4179-A96D-636AFFD8C3F3}" destId="{DF27FC25-052B-426A-9E06-117E992234F6}" srcOrd="0" destOrd="0" presId="urn:microsoft.com/office/officeart/2005/8/layout/radial5"/>
    <dgm:cxn modelId="{4D3E7728-901F-44D2-976F-7F24D9DA9BD5}" type="presOf" srcId="{C021BE46-16AF-4372-B2A0-67875E2C82CF}" destId="{06F93DE9-E67A-4CE1-BC6B-5C458B1137B0}" srcOrd="0" destOrd="0" presId="urn:microsoft.com/office/officeart/2005/8/layout/radial5"/>
    <dgm:cxn modelId="{8D1AAC62-D4C9-48E4-AA9D-51B409298DBA}" type="presParOf" srcId="{8B82EA68-B59A-424E-9756-C221A13DB47F}" destId="{ED72E44C-8498-48F8-9652-E5DD6AC5818D}" srcOrd="0" destOrd="0" presId="urn:microsoft.com/office/officeart/2005/8/layout/radial5"/>
    <dgm:cxn modelId="{604E4AC8-D05E-4969-89B7-3670D5910E3E}" type="presParOf" srcId="{8B82EA68-B59A-424E-9756-C221A13DB47F}" destId="{4731EA70-1FA8-49F5-A6BF-4AE9CB97C303}" srcOrd="1" destOrd="0" presId="urn:microsoft.com/office/officeart/2005/8/layout/radial5"/>
    <dgm:cxn modelId="{E13EE073-BA41-4680-A533-AD31D2DE4C3A}" type="presParOf" srcId="{4731EA70-1FA8-49F5-A6BF-4AE9CB97C303}" destId="{8D15C70B-27DC-4BC4-8B54-1A6B8CC1DBC1}" srcOrd="0" destOrd="0" presId="urn:microsoft.com/office/officeart/2005/8/layout/radial5"/>
    <dgm:cxn modelId="{6E5D59EB-EBFF-48F1-9ED0-5D8EC557C6BD}" type="presParOf" srcId="{8B82EA68-B59A-424E-9756-C221A13DB47F}" destId="{E2EC1D87-F728-458A-8AB1-7A3D78F9D25E}" srcOrd="2" destOrd="0" presId="urn:microsoft.com/office/officeart/2005/8/layout/radial5"/>
    <dgm:cxn modelId="{85D7B451-2405-4E0A-8324-CCA3132F6366}" type="presParOf" srcId="{8B82EA68-B59A-424E-9756-C221A13DB47F}" destId="{06F93DE9-E67A-4CE1-BC6B-5C458B1137B0}" srcOrd="3" destOrd="0" presId="urn:microsoft.com/office/officeart/2005/8/layout/radial5"/>
    <dgm:cxn modelId="{12C50047-4FB3-4634-B355-2AC1462DF1EF}" type="presParOf" srcId="{06F93DE9-E67A-4CE1-BC6B-5C458B1137B0}" destId="{DA660ED5-C4B7-4208-928A-B8DD66837486}" srcOrd="0" destOrd="0" presId="urn:microsoft.com/office/officeart/2005/8/layout/radial5"/>
    <dgm:cxn modelId="{BAD8F798-EF3C-4B97-AB82-7E63EE778CB1}" type="presParOf" srcId="{8B82EA68-B59A-424E-9756-C221A13DB47F}" destId="{D8B200F5-4D07-49B2-A587-C2FE6CEC49F8}" srcOrd="4" destOrd="0" presId="urn:microsoft.com/office/officeart/2005/8/layout/radial5"/>
    <dgm:cxn modelId="{FFFC64D5-FFD6-4164-87DA-214A19D40B26}" type="presParOf" srcId="{8B82EA68-B59A-424E-9756-C221A13DB47F}" destId="{E7EAB10C-E176-4610-B2C6-BE8F83AD0F9B}" srcOrd="5" destOrd="0" presId="urn:microsoft.com/office/officeart/2005/8/layout/radial5"/>
    <dgm:cxn modelId="{849A3AAC-5216-48E0-853E-EC02947FE496}" type="presParOf" srcId="{E7EAB10C-E176-4610-B2C6-BE8F83AD0F9B}" destId="{47F0322C-5978-482D-A409-1280E22C6D82}" srcOrd="0" destOrd="0" presId="urn:microsoft.com/office/officeart/2005/8/layout/radial5"/>
    <dgm:cxn modelId="{EC706DBC-AD3E-442F-889A-531A12037177}" type="presParOf" srcId="{8B82EA68-B59A-424E-9756-C221A13DB47F}" destId="{FFE63D16-C443-42C8-BB30-4CA61876A647}" srcOrd="6" destOrd="0" presId="urn:microsoft.com/office/officeart/2005/8/layout/radial5"/>
    <dgm:cxn modelId="{C7AAD2A1-8184-413F-A484-09B3FD97F2C7}" type="presParOf" srcId="{8B82EA68-B59A-424E-9756-C221A13DB47F}" destId="{C481485E-E38C-4518-A609-8D1D62CF917B}" srcOrd="7" destOrd="0" presId="urn:microsoft.com/office/officeart/2005/8/layout/radial5"/>
    <dgm:cxn modelId="{DC5AE0A3-123B-4E23-8F64-13F7774702C3}" type="presParOf" srcId="{C481485E-E38C-4518-A609-8D1D62CF917B}" destId="{DB024BEC-8C88-4F07-BCA5-811E266A083B}" srcOrd="0" destOrd="0" presId="urn:microsoft.com/office/officeart/2005/8/layout/radial5"/>
    <dgm:cxn modelId="{98A91351-B742-4CEA-81EA-2D890B39B958}" type="presParOf" srcId="{8B82EA68-B59A-424E-9756-C221A13DB47F}" destId="{0A6C1809-69AA-4BA6-8257-5A11C3557B45}" srcOrd="8" destOrd="0" presId="urn:microsoft.com/office/officeart/2005/8/layout/radial5"/>
    <dgm:cxn modelId="{9EB148BA-6698-48C0-A8D9-D75C30879701}" type="presParOf" srcId="{8B82EA68-B59A-424E-9756-C221A13DB47F}" destId="{FA950D33-9BD9-4D37-A533-789F5554AFB5}" srcOrd="9" destOrd="0" presId="urn:microsoft.com/office/officeart/2005/8/layout/radial5"/>
    <dgm:cxn modelId="{FCAF8C6C-A787-4F56-AD84-5635865AA29F}" type="presParOf" srcId="{FA950D33-9BD9-4D37-A533-789F5554AFB5}" destId="{F326903B-AF5C-41D9-A950-9DE60C069BDF}" srcOrd="0" destOrd="0" presId="urn:microsoft.com/office/officeart/2005/8/layout/radial5"/>
    <dgm:cxn modelId="{59AB1557-31A7-46FF-834B-2C5FB5839340}" type="presParOf" srcId="{8B82EA68-B59A-424E-9756-C221A13DB47F}" destId="{EB1C3899-7B42-47CD-912B-DD035472498D}" srcOrd="10" destOrd="0" presId="urn:microsoft.com/office/officeart/2005/8/layout/radial5"/>
    <dgm:cxn modelId="{AAECDC99-3C03-4C06-82C1-D54EDDE402D4}" type="presParOf" srcId="{8B82EA68-B59A-424E-9756-C221A13DB47F}" destId="{2F5553CB-2478-4421-B002-5FA728364A78}" srcOrd="11" destOrd="0" presId="urn:microsoft.com/office/officeart/2005/8/layout/radial5"/>
    <dgm:cxn modelId="{689585E4-3FBB-4C3B-8335-6421D4A865F3}" type="presParOf" srcId="{2F5553CB-2478-4421-B002-5FA728364A78}" destId="{881BA4B6-6173-4BE7-ACB0-127409627ABA}" srcOrd="0" destOrd="0" presId="urn:microsoft.com/office/officeart/2005/8/layout/radial5"/>
    <dgm:cxn modelId="{1F949200-E862-4EAB-A830-376272EB258F}" type="presParOf" srcId="{8B82EA68-B59A-424E-9756-C221A13DB47F}" destId="{FED909B6-8F19-4D98-AAC2-EBEEF4830C2B}" srcOrd="12" destOrd="0" presId="urn:microsoft.com/office/officeart/2005/8/layout/radial5"/>
    <dgm:cxn modelId="{84F1DDC7-2834-4FE6-8C1D-49421E3817A3}" type="presParOf" srcId="{8B82EA68-B59A-424E-9756-C221A13DB47F}" destId="{A0B7EB92-DF16-476D-BB87-6C0D26E26F61}" srcOrd="13" destOrd="0" presId="urn:microsoft.com/office/officeart/2005/8/layout/radial5"/>
    <dgm:cxn modelId="{78B4EECD-7E66-40C1-8B18-D644BF69F235}" type="presParOf" srcId="{A0B7EB92-DF16-476D-BB87-6C0D26E26F61}" destId="{E3A5A4EE-729B-477E-AEA8-7FC61FA6B941}" srcOrd="0" destOrd="0" presId="urn:microsoft.com/office/officeart/2005/8/layout/radial5"/>
    <dgm:cxn modelId="{839E1090-DE76-4644-B4EF-B011C1CFE024}" type="presParOf" srcId="{8B82EA68-B59A-424E-9756-C221A13DB47F}" destId="{69EA0517-EDCB-4CEB-899F-D56DCF7B4404}" srcOrd="14" destOrd="0" presId="urn:microsoft.com/office/officeart/2005/8/layout/radial5"/>
    <dgm:cxn modelId="{06EC152D-94C7-40A5-85CB-10BFEA85F9F9}" type="presParOf" srcId="{8B82EA68-B59A-424E-9756-C221A13DB47F}" destId="{7A035AEB-3A20-4DC3-9A60-032AB2743B03}" srcOrd="15" destOrd="0" presId="urn:microsoft.com/office/officeart/2005/8/layout/radial5"/>
    <dgm:cxn modelId="{2CE6C749-9328-476B-969D-AC0A3589D544}" type="presParOf" srcId="{7A035AEB-3A20-4DC3-9A60-032AB2743B03}" destId="{4273F29E-B93C-44D6-A671-FCDC77ED9BA3}" srcOrd="0" destOrd="0" presId="urn:microsoft.com/office/officeart/2005/8/layout/radial5"/>
    <dgm:cxn modelId="{DB9B99E9-263F-4A8B-A06B-3523E442B0C1}" type="presParOf" srcId="{8B82EA68-B59A-424E-9756-C221A13DB47F}" destId="{83F11675-07D9-406F-853D-13FD28BBB805}" srcOrd="16" destOrd="0" presId="urn:microsoft.com/office/officeart/2005/8/layout/radial5"/>
    <dgm:cxn modelId="{525D9952-D758-454C-9D2A-7463E2A0828A}" type="presParOf" srcId="{8B82EA68-B59A-424E-9756-C221A13DB47F}" destId="{DF27FC25-052B-426A-9E06-117E992234F6}" srcOrd="17" destOrd="0" presId="urn:microsoft.com/office/officeart/2005/8/layout/radial5"/>
    <dgm:cxn modelId="{C5AEBBDF-5EBA-4010-A975-CADC0E27B097}" type="presParOf" srcId="{DF27FC25-052B-426A-9E06-117E992234F6}" destId="{53D78D63-5F88-4163-9535-46A64127BD3A}" srcOrd="0" destOrd="0" presId="urn:microsoft.com/office/officeart/2005/8/layout/radial5"/>
    <dgm:cxn modelId="{47A4A7FB-9E73-48EB-BE14-D3662753DD63}" type="presParOf" srcId="{8B82EA68-B59A-424E-9756-C221A13DB47F}" destId="{EDA34655-9131-4731-957F-5382F53A0660}" srcOrd="18" destOrd="0" presId="urn:microsoft.com/office/officeart/2005/8/layout/radial5"/>
    <dgm:cxn modelId="{DCFC9B91-8024-421A-9AAE-BFA671A63A74}" type="presParOf" srcId="{8B82EA68-B59A-424E-9756-C221A13DB47F}" destId="{553B84E4-4A31-43DB-B3BF-8E8EF2B79F2D}" srcOrd="19" destOrd="0" presId="urn:microsoft.com/office/officeart/2005/8/layout/radial5"/>
    <dgm:cxn modelId="{F3F191FB-DA72-4FC9-8BDE-EDE3201BFEF9}" type="presParOf" srcId="{553B84E4-4A31-43DB-B3BF-8E8EF2B79F2D}" destId="{C47D9E4B-AD47-4E79-B529-9B264E8F4F6B}" srcOrd="0" destOrd="0" presId="urn:microsoft.com/office/officeart/2005/8/layout/radial5"/>
    <dgm:cxn modelId="{EFB142C4-9F42-4828-9B05-39FFC373A1F1}" type="presParOf" srcId="{8B82EA68-B59A-424E-9756-C221A13DB47F}" destId="{E0AC84DD-2093-416F-85DE-E547FE520660}" srcOrd="2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B4A9C71-5243-4375-98C7-BA189146832B}" type="doc">
      <dgm:prSet loTypeId="urn:microsoft.com/office/officeart/2005/8/layout/radial5" loCatId="cycle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6F647F05-65E5-443B-9310-4AF895EEC1B0}">
      <dgm:prSet phldrT="[Текст]" custT="1"/>
      <dgm:spPr/>
      <dgm:t>
        <a:bodyPr/>
        <a:lstStyle/>
        <a:p>
          <a:pPr algn="ctr"/>
          <a:r>
            <a:rPr lang="ru-RU" sz="1200" b="0" dirty="0" smtClean="0"/>
            <a:t>Всего расходов </a:t>
          </a:r>
        </a:p>
        <a:p>
          <a:pPr algn="ctr"/>
          <a:r>
            <a:rPr lang="ru-RU" sz="1200" b="0" dirty="0" smtClean="0"/>
            <a:t>1 403 630,4 тыс. руб.</a:t>
          </a:r>
          <a:endParaRPr lang="ru-RU" sz="1200" b="0" dirty="0"/>
        </a:p>
      </dgm:t>
    </dgm:pt>
    <dgm:pt modelId="{75BFC95B-EA58-4583-BC2B-08582B3ED8DC}" type="parTrans" cxnId="{F280695C-BCD4-44D5-BD42-7B1024E9C69E}">
      <dgm:prSet/>
      <dgm:spPr/>
      <dgm:t>
        <a:bodyPr/>
        <a:lstStyle/>
        <a:p>
          <a:endParaRPr lang="ru-RU"/>
        </a:p>
      </dgm:t>
    </dgm:pt>
    <dgm:pt modelId="{FCC559A8-CB2E-461F-864E-CCB99C0FD9A4}" type="sibTrans" cxnId="{F280695C-BCD4-44D5-BD42-7B1024E9C69E}">
      <dgm:prSet/>
      <dgm:spPr/>
      <dgm:t>
        <a:bodyPr/>
        <a:lstStyle/>
        <a:p>
          <a:endParaRPr lang="ru-RU"/>
        </a:p>
      </dgm:t>
    </dgm:pt>
    <dgm:pt modelId="{420BA717-63F2-4ED1-9193-BDF0AD7BC7EB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r>
            <a:rPr lang="ru-RU" dirty="0" smtClean="0"/>
            <a:t>10,7%</a:t>
          </a:r>
          <a:endParaRPr lang="ru-RU" dirty="0"/>
        </a:p>
      </dgm:t>
    </dgm:pt>
    <dgm:pt modelId="{A8FC0520-4E1C-47C9-9459-5A566E2A3269}" type="parTrans" cxnId="{420E5929-73A4-4A38-8264-96367E09F888}">
      <dgm:prSet/>
      <dgm:spPr/>
      <dgm:t>
        <a:bodyPr/>
        <a:lstStyle/>
        <a:p>
          <a:endParaRPr lang="ru-RU"/>
        </a:p>
      </dgm:t>
    </dgm:pt>
    <dgm:pt modelId="{93B10FAD-F9FB-447F-AB26-67CC3C3A8B52}" type="sibTrans" cxnId="{420E5929-73A4-4A38-8264-96367E09F888}">
      <dgm:prSet/>
      <dgm:spPr/>
      <dgm:t>
        <a:bodyPr/>
        <a:lstStyle/>
        <a:p>
          <a:endParaRPr lang="ru-RU"/>
        </a:p>
      </dgm:t>
    </dgm:pt>
    <dgm:pt modelId="{90B43A1C-85AB-40E4-9687-2313E85E0399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r>
            <a:rPr lang="ru-RU" dirty="0" smtClean="0"/>
            <a:t>10,1%</a:t>
          </a:r>
          <a:endParaRPr lang="ru-RU" dirty="0"/>
        </a:p>
      </dgm:t>
    </dgm:pt>
    <dgm:pt modelId="{CCCDC2A1-B573-48DB-AE6D-1F76901F1671}" type="parTrans" cxnId="{E3209E33-E5E7-49D7-A614-E18C032857AF}">
      <dgm:prSet/>
      <dgm:spPr/>
      <dgm:t>
        <a:bodyPr/>
        <a:lstStyle/>
        <a:p>
          <a:endParaRPr lang="ru-RU"/>
        </a:p>
      </dgm:t>
    </dgm:pt>
    <dgm:pt modelId="{E9924FC7-EF29-492B-B0FE-E3B61C99864B}" type="sibTrans" cxnId="{E3209E33-E5E7-49D7-A614-E18C032857AF}">
      <dgm:prSet/>
      <dgm:spPr/>
      <dgm:t>
        <a:bodyPr/>
        <a:lstStyle/>
        <a:p>
          <a:endParaRPr lang="ru-RU"/>
        </a:p>
      </dgm:t>
    </dgm:pt>
    <dgm:pt modelId="{AA0A2BD5-A368-4F17-8E9D-23F1FC377812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r>
            <a:rPr lang="ru-RU" dirty="0" smtClean="0"/>
            <a:t>8,6%</a:t>
          </a:r>
          <a:endParaRPr lang="ru-RU" dirty="0"/>
        </a:p>
      </dgm:t>
    </dgm:pt>
    <dgm:pt modelId="{6598F354-400C-439C-BDD5-729D663E252E}" type="parTrans" cxnId="{48ECD170-E6C5-489E-A263-20CC615C17AB}">
      <dgm:prSet/>
      <dgm:spPr/>
      <dgm:t>
        <a:bodyPr/>
        <a:lstStyle/>
        <a:p>
          <a:endParaRPr lang="ru-RU"/>
        </a:p>
      </dgm:t>
    </dgm:pt>
    <dgm:pt modelId="{0A69E1AC-CA25-4F66-967D-B64CF01B740F}" type="sibTrans" cxnId="{48ECD170-E6C5-489E-A263-20CC615C17AB}">
      <dgm:prSet/>
      <dgm:spPr/>
      <dgm:t>
        <a:bodyPr/>
        <a:lstStyle/>
        <a:p>
          <a:endParaRPr lang="ru-RU"/>
        </a:p>
      </dgm:t>
    </dgm:pt>
    <dgm:pt modelId="{62E153EB-408C-4CB3-B6CA-2A439518E14B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r>
            <a:rPr lang="ru-RU" dirty="0" smtClean="0"/>
            <a:t>1,2%</a:t>
          </a:r>
          <a:endParaRPr lang="ru-RU" dirty="0"/>
        </a:p>
      </dgm:t>
    </dgm:pt>
    <dgm:pt modelId="{69F9F7AF-4DAB-4B6C-A26F-22C945FB8A80}" type="sibTrans" cxnId="{54059384-7D56-4783-9E6B-CB7051B26B45}">
      <dgm:prSet/>
      <dgm:spPr/>
      <dgm:t>
        <a:bodyPr/>
        <a:lstStyle/>
        <a:p>
          <a:endParaRPr lang="ru-RU"/>
        </a:p>
      </dgm:t>
    </dgm:pt>
    <dgm:pt modelId="{77DF95E1-3397-43CE-99EF-E82D1E9B2066}" type="parTrans" cxnId="{54059384-7D56-4783-9E6B-CB7051B26B45}">
      <dgm:prSet/>
      <dgm:spPr/>
      <dgm:t>
        <a:bodyPr/>
        <a:lstStyle/>
        <a:p>
          <a:endParaRPr lang="ru-RU"/>
        </a:p>
      </dgm:t>
    </dgm:pt>
    <dgm:pt modelId="{9F96D360-CB55-48DB-9778-BF90DCE1129E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r>
            <a:rPr lang="ru-RU" dirty="0" smtClean="0"/>
            <a:t>2,8%</a:t>
          </a:r>
          <a:endParaRPr lang="ru-RU" dirty="0"/>
        </a:p>
      </dgm:t>
    </dgm:pt>
    <dgm:pt modelId="{286A4893-ECEC-4EFE-BAC3-3F1C84511E21}" type="sibTrans" cxnId="{ABB8D3AC-32ED-44B8-98D1-601987ACC1D1}">
      <dgm:prSet/>
      <dgm:spPr/>
      <dgm:t>
        <a:bodyPr/>
        <a:lstStyle/>
        <a:p>
          <a:endParaRPr lang="ru-RU"/>
        </a:p>
      </dgm:t>
    </dgm:pt>
    <dgm:pt modelId="{BC4B6763-2F33-4CCB-B9CC-377BBD0F0800}" type="parTrans" cxnId="{ABB8D3AC-32ED-44B8-98D1-601987ACC1D1}">
      <dgm:prSet/>
      <dgm:spPr/>
      <dgm:t>
        <a:bodyPr/>
        <a:lstStyle/>
        <a:p>
          <a:endParaRPr lang="ru-RU"/>
        </a:p>
      </dgm:t>
    </dgm:pt>
    <dgm:pt modelId="{D2A69AB7-A0A6-4501-95CD-2902A3384DE3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r>
            <a:rPr lang="ru-RU" dirty="0" smtClean="0"/>
            <a:t>4,4%</a:t>
          </a:r>
          <a:endParaRPr lang="ru-RU" dirty="0"/>
        </a:p>
      </dgm:t>
    </dgm:pt>
    <dgm:pt modelId="{B4AB27D7-F679-4C2F-B351-354C992C8F30}" type="sibTrans" cxnId="{BDBC8127-C9A5-4636-AF0A-79E42F53D923}">
      <dgm:prSet/>
      <dgm:spPr/>
      <dgm:t>
        <a:bodyPr/>
        <a:lstStyle/>
        <a:p>
          <a:endParaRPr lang="ru-RU"/>
        </a:p>
      </dgm:t>
    </dgm:pt>
    <dgm:pt modelId="{9DEE7B50-C1CB-48D2-999B-DF1098A88396}" type="parTrans" cxnId="{BDBC8127-C9A5-4636-AF0A-79E42F53D923}">
      <dgm:prSet/>
      <dgm:spPr/>
      <dgm:t>
        <a:bodyPr/>
        <a:lstStyle/>
        <a:p>
          <a:endParaRPr lang="ru-RU"/>
        </a:p>
      </dgm:t>
    </dgm:pt>
    <dgm:pt modelId="{637E412C-91EE-486E-8354-15F2384BE3EA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r>
            <a:rPr lang="ru-RU" dirty="0" smtClean="0"/>
            <a:t>11,8%</a:t>
          </a:r>
          <a:endParaRPr lang="ru-RU" dirty="0"/>
        </a:p>
      </dgm:t>
    </dgm:pt>
    <dgm:pt modelId="{C021BE46-16AF-4372-B2A0-67875E2C82CF}" type="parTrans" cxnId="{EA60BD94-54CE-450D-A117-19A3057D3DE3}">
      <dgm:prSet/>
      <dgm:spPr/>
      <dgm:t>
        <a:bodyPr/>
        <a:lstStyle/>
        <a:p>
          <a:endParaRPr lang="ru-RU"/>
        </a:p>
      </dgm:t>
    </dgm:pt>
    <dgm:pt modelId="{6923DAD3-03A3-4184-9D76-6CCF9386A60A}" type="sibTrans" cxnId="{EA60BD94-54CE-450D-A117-19A3057D3DE3}">
      <dgm:prSet/>
      <dgm:spPr/>
      <dgm:t>
        <a:bodyPr/>
        <a:lstStyle/>
        <a:p>
          <a:endParaRPr lang="ru-RU"/>
        </a:p>
      </dgm:t>
    </dgm:pt>
    <dgm:pt modelId="{D63A74EC-A1EC-4823-AB28-835C2DE63D58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r>
            <a:rPr lang="ru-RU" dirty="0" smtClean="0"/>
            <a:t>48,8%</a:t>
          </a:r>
          <a:endParaRPr lang="ru-RU" dirty="0"/>
        </a:p>
      </dgm:t>
    </dgm:pt>
    <dgm:pt modelId="{8D513BD1-7137-4BB2-A1F4-1B02EFB0F34F}" type="parTrans" cxnId="{A5BC18A6-1C74-45AC-A35E-DB57538BF8E8}">
      <dgm:prSet/>
      <dgm:spPr/>
      <dgm:t>
        <a:bodyPr/>
        <a:lstStyle/>
        <a:p>
          <a:endParaRPr lang="ru-RU"/>
        </a:p>
      </dgm:t>
    </dgm:pt>
    <dgm:pt modelId="{791BBDCE-20BF-42D5-A05C-65C02968CEA7}" type="sibTrans" cxnId="{A5BC18A6-1C74-45AC-A35E-DB57538BF8E8}">
      <dgm:prSet/>
      <dgm:spPr/>
      <dgm:t>
        <a:bodyPr/>
        <a:lstStyle/>
        <a:p>
          <a:endParaRPr lang="ru-RU"/>
        </a:p>
      </dgm:t>
    </dgm:pt>
    <dgm:pt modelId="{D78F1D4C-A2EF-4C56-940B-FB3F18A7298D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r>
            <a:rPr lang="ru-RU" dirty="0" smtClean="0"/>
            <a:t>1,1%</a:t>
          </a:r>
          <a:endParaRPr lang="ru-RU" dirty="0"/>
        </a:p>
      </dgm:t>
    </dgm:pt>
    <dgm:pt modelId="{3B6B2775-EA0D-4CA6-A4A3-0187E341F68C}" type="sibTrans" cxnId="{A00878C0-A87A-42B9-83D7-EE8880E34935}">
      <dgm:prSet/>
      <dgm:spPr/>
      <dgm:t>
        <a:bodyPr/>
        <a:lstStyle/>
        <a:p>
          <a:endParaRPr lang="ru-RU"/>
        </a:p>
      </dgm:t>
    </dgm:pt>
    <dgm:pt modelId="{08170AFC-8E89-4179-A96D-636AFFD8C3F3}" type="parTrans" cxnId="{A00878C0-A87A-42B9-83D7-EE8880E34935}">
      <dgm:prSet/>
      <dgm:spPr/>
      <dgm:t>
        <a:bodyPr/>
        <a:lstStyle/>
        <a:p>
          <a:endParaRPr lang="ru-RU"/>
        </a:p>
      </dgm:t>
    </dgm:pt>
    <dgm:pt modelId="{3BA0FA79-0F0A-4F39-8C6F-85BF113366C3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r>
            <a:rPr lang="ru-RU" dirty="0" smtClean="0"/>
            <a:t>0,4%</a:t>
          </a:r>
        </a:p>
      </dgm:t>
    </dgm:pt>
    <dgm:pt modelId="{3F86135B-3CC7-4CEB-B411-92453A9354E3}" type="sibTrans" cxnId="{4A189105-0239-4451-ACE0-D31E9CBF66B8}">
      <dgm:prSet/>
      <dgm:spPr/>
      <dgm:t>
        <a:bodyPr/>
        <a:lstStyle/>
        <a:p>
          <a:endParaRPr lang="ru-RU"/>
        </a:p>
      </dgm:t>
    </dgm:pt>
    <dgm:pt modelId="{66E51CD7-05D6-4658-BDAA-92C6F3E19708}" type="parTrans" cxnId="{4A189105-0239-4451-ACE0-D31E9CBF66B8}">
      <dgm:prSet/>
      <dgm:spPr/>
      <dgm:t>
        <a:bodyPr/>
        <a:lstStyle/>
        <a:p>
          <a:endParaRPr lang="ru-RU"/>
        </a:p>
      </dgm:t>
    </dgm:pt>
    <dgm:pt modelId="{8B82EA68-B59A-424E-9756-C221A13DB47F}" type="pres">
      <dgm:prSet presAssocID="{6B4A9C71-5243-4375-98C7-BA189146832B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D72E44C-8498-48F8-9652-E5DD6AC5818D}" type="pres">
      <dgm:prSet presAssocID="{6F647F05-65E5-443B-9310-4AF895EEC1B0}" presName="centerShape" presStyleLbl="node0" presStyleIdx="0" presStyleCnt="1" custScaleX="171748" custScaleY="171748" custLinFactNeighborX="-908" custLinFactNeighborY="1704"/>
      <dgm:spPr/>
      <dgm:t>
        <a:bodyPr/>
        <a:lstStyle/>
        <a:p>
          <a:endParaRPr lang="ru-RU"/>
        </a:p>
      </dgm:t>
    </dgm:pt>
    <dgm:pt modelId="{4731EA70-1FA8-49F5-A6BF-4AE9CB97C303}" type="pres">
      <dgm:prSet presAssocID="{8D513BD1-7137-4BB2-A1F4-1B02EFB0F34F}" presName="parTrans" presStyleLbl="sibTrans2D1" presStyleIdx="0" presStyleCnt="10"/>
      <dgm:spPr/>
      <dgm:t>
        <a:bodyPr/>
        <a:lstStyle/>
        <a:p>
          <a:endParaRPr lang="ru-RU"/>
        </a:p>
      </dgm:t>
    </dgm:pt>
    <dgm:pt modelId="{8D15C70B-27DC-4BC4-8B54-1A6B8CC1DBC1}" type="pres">
      <dgm:prSet presAssocID="{8D513BD1-7137-4BB2-A1F4-1B02EFB0F34F}" presName="connectorText" presStyleLbl="sibTrans2D1" presStyleIdx="0" presStyleCnt="10"/>
      <dgm:spPr/>
      <dgm:t>
        <a:bodyPr/>
        <a:lstStyle/>
        <a:p>
          <a:endParaRPr lang="ru-RU"/>
        </a:p>
      </dgm:t>
    </dgm:pt>
    <dgm:pt modelId="{E2EC1D87-F728-458A-8AB1-7A3D78F9D25E}" type="pres">
      <dgm:prSet presAssocID="{D63A74EC-A1EC-4823-AB28-835C2DE63D58}" presName="node" presStyleLbl="node1" presStyleIdx="0" presStyleCnt="10" custScaleX="134224" custScaleY="1342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F93DE9-E67A-4CE1-BC6B-5C458B1137B0}" type="pres">
      <dgm:prSet presAssocID="{C021BE46-16AF-4372-B2A0-67875E2C82CF}" presName="parTrans" presStyleLbl="sibTrans2D1" presStyleIdx="1" presStyleCnt="10"/>
      <dgm:spPr/>
      <dgm:t>
        <a:bodyPr/>
        <a:lstStyle/>
        <a:p>
          <a:endParaRPr lang="ru-RU"/>
        </a:p>
      </dgm:t>
    </dgm:pt>
    <dgm:pt modelId="{DA660ED5-C4B7-4208-928A-B8DD66837486}" type="pres">
      <dgm:prSet presAssocID="{C021BE46-16AF-4372-B2A0-67875E2C82CF}" presName="connectorText" presStyleLbl="sibTrans2D1" presStyleIdx="1" presStyleCnt="10"/>
      <dgm:spPr/>
      <dgm:t>
        <a:bodyPr/>
        <a:lstStyle/>
        <a:p>
          <a:endParaRPr lang="ru-RU"/>
        </a:p>
      </dgm:t>
    </dgm:pt>
    <dgm:pt modelId="{D8B200F5-4D07-49B2-A587-C2FE6CEC49F8}" type="pres">
      <dgm:prSet presAssocID="{637E412C-91EE-486E-8354-15F2384BE3EA}" presName="node" presStyleLbl="node1" presStyleIdx="1" presStyleCnt="10" custScaleX="127159" custScaleY="1271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EAB10C-E176-4610-B2C6-BE8F83AD0F9B}" type="pres">
      <dgm:prSet presAssocID="{A8FC0520-4E1C-47C9-9459-5A566E2A3269}" presName="parTrans" presStyleLbl="sibTrans2D1" presStyleIdx="2" presStyleCnt="10"/>
      <dgm:spPr/>
      <dgm:t>
        <a:bodyPr/>
        <a:lstStyle/>
        <a:p>
          <a:endParaRPr lang="ru-RU"/>
        </a:p>
      </dgm:t>
    </dgm:pt>
    <dgm:pt modelId="{47F0322C-5978-482D-A409-1280E22C6D82}" type="pres">
      <dgm:prSet presAssocID="{A8FC0520-4E1C-47C9-9459-5A566E2A3269}" presName="connectorText" presStyleLbl="sibTrans2D1" presStyleIdx="2" presStyleCnt="10"/>
      <dgm:spPr/>
      <dgm:t>
        <a:bodyPr/>
        <a:lstStyle/>
        <a:p>
          <a:endParaRPr lang="ru-RU"/>
        </a:p>
      </dgm:t>
    </dgm:pt>
    <dgm:pt modelId="{FFE63D16-C443-42C8-BB30-4CA61876A647}" type="pres">
      <dgm:prSet presAssocID="{420BA717-63F2-4ED1-9193-BDF0AD7BC7EB}" presName="node" presStyleLbl="node1" presStyleIdx="2" presStyleCnt="10" custScaleX="120095" custScaleY="1200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81485E-E38C-4518-A609-8D1D62CF917B}" type="pres">
      <dgm:prSet presAssocID="{CCCDC2A1-B573-48DB-AE6D-1F76901F1671}" presName="parTrans" presStyleLbl="sibTrans2D1" presStyleIdx="3" presStyleCnt="10"/>
      <dgm:spPr/>
      <dgm:t>
        <a:bodyPr/>
        <a:lstStyle/>
        <a:p>
          <a:endParaRPr lang="ru-RU"/>
        </a:p>
      </dgm:t>
    </dgm:pt>
    <dgm:pt modelId="{DB024BEC-8C88-4F07-BCA5-811E266A083B}" type="pres">
      <dgm:prSet presAssocID="{CCCDC2A1-B573-48DB-AE6D-1F76901F1671}" presName="connectorText" presStyleLbl="sibTrans2D1" presStyleIdx="3" presStyleCnt="10"/>
      <dgm:spPr/>
      <dgm:t>
        <a:bodyPr/>
        <a:lstStyle/>
        <a:p>
          <a:endParaRPr lang="ru-RU"/>
        </a:p>
      </dgm:t>
    </dgm:pt>
    <dgm:pt modelId="{0A6C1809-69AA-4BA6-8257-5A11C3557B45}" type="pres">
      <dgm:prSet presAssocID="{90B43A1C-85AB-40E4-9687-2313E85E0399}" presName="node" presStyleLbl="node1" presStyleIdx="3" presStyleCnt="10" custScaleX="113030" custScaleY="1130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950D33-9BD9-4D37-A533-789F5554AFB5}" type="pres">
      <dgm:prSet presAssocID="{6598F354-400C-439C-BDD5-729D663E252E}" presName="parTrans" presStyleLbl="sibTrans2D1" presStyleIdx="4" presStyleCnt="10"/>
      <dgm:spPr/>
      <dgm:t>
        <a:bodyPr/>
        <a:lstStyle/>
        <a:p>
          <a:endParaRPr lang="ru-RU"/>
        </a:p>
      </dgm:t>
    </dgm:pt>
    <dgm:pt modelId="{F326903B-AF5C-41D9-A950-9DE60C069BDF}" type="pres">
      <dgm:prSet presAssocID="{6598F354-400C-439C-BDD5-729D663E252E}" presName="connectorText" presStyleLbl="sibTrans2D1" presStyleIdx="4" presStyleCnt="10"/>
      <dgm:spPr/>
      <dgm:t>
        <a:bodyPr/>
        <a:lstStyle/>
        <a:p>
          <a:endParaRPr lang="ru-RU"/>
        </a:p>
      </dgm:t>
    </dgm:pt>
    <dgm:pt modelId="{EB1C3899-7B42-47CD-912B-DD035472498D}" type="pres">
      <dgm:prSet presAssocID="{AA0A2BD5-A368-4F17-8E9D-23F1FC377812}" presName="node" presStyleLbl="node1" presStyleIdx="4" presStyleCnt="10" custScaleX="105966" custScaleY="1059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5553CB-2478-4421-B002-5FA728364A78}" type="pres">
      <dgm:prSet presAssocID="{9DEE7B50-C1CB-48D2-999B-DF1098A88396}" presName="parTrans" presStyleLbl="sibTrans2D1" presStyleIdx="5" presStyleCnt="10"/>
      <dgm:spPr/>
      <dgm:t>
        <a:bodyPr/>
        <a:lstStyle/>
        <a:p>
          <a:endParaRPr lang="ru-RU"/>
        </a:p>
      </dgm:t>
    </dgm:pt>
    <dgm:pt modelId="{881BA4B6-6173-4BE7-ACB0-127409627ABA}" type="pres">
      <dgm:prSet presAssocID="{9DEE7B50-C1CB-48D2-999B-DF1098A88396}" presName="connectorText" presStyleLbl="sibTrans2D1" presStyleIdx="5" presStyleCnt="10"/>
      <dgm:spPr/>
      <dgm:t>
        <a:bodyPr/>
        <a:lstStyle/>
        <a:p>
          <a:endParaRPr lang="ru-RU"/>
        </a:p>
      </dgm:t>
    </dgm:pt>
    <dgm:pt modelId="{FED909B6-8F19-4D98-AAC2-EBEEF4830C2B}" type="pres">
      <dgm:prSet presAssocID="{D2A69AB7-A0A6-4501-95CD-2902A3384DE3}" presName="node" presStyleLbl="node1" presStyleIdx="5" presStyleCnt="10" custScaleX="98902" custScaleY="989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B7EB92-DF16-476D-BB87-6C0D26E26F61}" type="pres">
      <dgm:prSet presAssocID="{BC4B6763-2F33-4CCB-B9CC-377BBD0F0800}" presName="parTrans" presStyleLbl="sibTrans2D1" presStyleIdx="6" presStyleCnt="10"/>
      <dgm:spPr/>
      <dgm:t>
        <a:bodyPr/>
        <a:lstStyle/>
        <a:p>
          <a:endParaRPr lang="ru-RU"/>
        </a:p>
      </dgm:t>
    </dgm:pt>
    <dgm:pt modelId="{E3A5A4EE-729B-477E-AEA8-7FC61FA6B941}" type="pres">
      <dgm:prSet presAssocID="{BC4B6763-2F33-4CCB-B9CC-377BBD0F0800}" presName="connectorText" presStyleLbl="sibTrans2D1" presStyleIdx="6" presStyleCnt="10"/>
      <dgm:spPr/>
      <dgm:t>
        <a:bodyPr/>
        <a:lstStyle/>
        <a:p>
          <a:endParaRPr lang="ru-RU"/>
        </a:p>
      </dgm:t>
    </dgm:pt>
    <dgm:pt modelId="{69EA0517-EDCB-4CEB-899F-D56DCF7B4404}" type="pres">
      <dgm:prSet presAssocID="{9F96D360-CB55-48DB-9778-BF90DCE1129E}" presName="node" presStyleLbl="node1" presStyleIdx="6" presStyleCnt="10" custScaleX="91837" custScaleY="9183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035AEB-3A20-4DC3-9A60-032AB2743B03}" type="pres">
      <dgm:prSet presAssocID="{77DF95E1-3397-43CE-99EF-E82D1E9B2066}" presName="parTrans" presStyleLbl="sibTrans2D1" presStyleIdx="7" presStyleCnt="10"/>
      <dgm:spPr/>
      <dgm:t>
        <a:bodyPr/>
        <a:lstStyle/>
        <a:p>
          <a:endParaRPr lang="ru-RU"/>
        </a:p>
      </dgm:t>
    </dgm:pt>
    <dgm:pt modelId="{4273F29E-B93C-44D6-A671-FCDC77ED9BA3}" type="pres">
      <dgm:prSet presAssocID="{77DF95E1-3397-43CE-99EF-E82D1E9B2066}" presName="connectorText" presStyleLbl="sibTrans2D1" presStyleIdx="7" presStyleCnt="10"/>
      <dgm:spPr/>
      <dgm:t>
        <a:bodyPr/>
        <a:lstStyle/>
        <a:p>
          <a:endParaRPr lang="ru-RU"/>
        </a:p>
      </dgm:t>
    </dgm:pt>
    <dgm:pt modelId="{83F11675-07D9-406F-853D-13FD28BBB805}" type="pres">
      <dgm:prSet presAssocID="{62E153EB-408C-4CB3-B6CA-2A439518E14B}" presName="node" presStyleLbl="node1" presStyleIdx="7" presStyleCnt="10" custScaleX="84773" custScaleY="847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27FC25-052B-426A-9E06-117E992234F6}" type="pres">
      <dgm:prSet presAssocID="{08170AFC-8E89-4179-A96D-636AFFD8C3F3}" presName="parTrans" presStyleLbl="sibTrans2D1" presStyleIdx="8" presStyleCnt="10"/>
      <dgm:spPr/>
      <dgm:t>
        <a:bodyPr/>
        <a:lstStyle/>
        <a:p>
          <a:endParaRPr lang="ru-RU"/>
        </a:p>
      </dgm:t>
    </dgm:pt>
    <dgm:pt modelId="{53D78D63-5F88-4163-9535-46A64127BD3A}" type="pres">
      <dgm:prSet presAssocID="{08170AFC-8E89-4179-A96D-636AFFD8C3F3}" presName="connectorText" presStyleLbl="sibTrans2D1" presStyleIdx="8" presStyleCnt="10"/>
      <dgm:spPr/>
      <dgm:t>
        <a:bodyPr/>
        <a:lstStyle/>
        <a:p>
          <a:endParaRPr lang="ru-RU"/>
        </a:p>
      </dgm:t>
    </dgm:pt>
    <dgm:pt modelId="{EDA34655-9131-4731-957F-5382F53A0660}" type="pres">
      <dgm:prSet presAssocID="{D78F1D4C-A2EF-4C56-940B-FB3F18A7298D}" presName="node" presStyleLbl="node1" presStyleIdx="8" presStyleCnt="10" custScaleX="77709" custScaleY="777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3B84E4-4A31-43DB-B3BF-8E8EF2B79F2D}" type="pres">
      <dgm:prSet presAssocID="{66E51CD7-05D6-4658-BDAA-92C6F3E19708}" presName="parTrans" presStyleLbl="sibTrans2D1" presStyleIdx="9" presStyleCnt="10"/>
      <dgm:spPr/>
      <dgm:t>
        <a:bodyPr/>
        <a:lstStyle/>
        <a:p>
          <a:endParaRPr lang="ru-RU"/>
        </a:p>
      </dgm:t>
    </dgm:pt>
    <dgm:pt modelId="{C47D9E4B-AD47-4E79-B529-9B264E8F4F6B}" type="pres">
      <dgm:prSet presAssocID="{66E51CD7-05D6-4658-BDAA-92C6F3E19708}" presName="connectorText" presStyleLbl="sibTrans2D1" presStyleIdx="9" presStyleCnt="10"/>
      <dgm:spPr/>
      <dgm:t>
        <a:bodyPr/>
        <a:lstStyle/>
        <a:p>
          <a:endParaRPr lang="ru-RU"/>
        </a:p>
      </dgm:t>
    </dgm:pt>
    <dgm:pt modelId="{E0AC84DD-2093-416F-85DE-E547FE520660}" type="pres">
      <dgm:prSet presAssocID="{3BA0FA79-0F0A-4F39-8C6F-85BF113366C3}" presName="node" presStyleLbl="node1" presStyleIdx="9" presStyleCnt="10" custScaleX="71562" custScaleY="706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1D29348-D3C0-4736-BA9D-63B1E628F402}" type="presOf" srcId="{A8FC0520-4E1C-47C9-9459-5A566E2A3269}" destId="{E7EAB10C-E176-4610-B2C6-BE8F83AD0F9B}" srcOrd="0" destOrd="0" presId="urn:microsoft.com/office/officeart/2005/8/layout/radial5"/>
    <dgm:cxn modelId="{4A189105-0239-4451-ACE0-D31E9CBF66B8}" srcId="{6F647F05-65E5-443B-9310-4AF895EEC1B0}" destId="{3BA0FA79-0F0A-4F39-8C6F-85BF113366C3}" srcOrd="9" destOrd="0" parTransId="{66E51CD7-05D6-4658-BDAA-92C6F3E19708}" sibTransId="{3F86135B-3CC7-4CEB-B411-92453A9354E3}"/>
    <dgm:cxn modelId="{07A8B4C9-B0FD-4193-8DC0-74B8D67E0867}" type="presOf" srcId="{CCCDC2A1-B573-48DB-AE6D-1F76901F1671}" destId="{C481485E-E38C-4518-A609-8D1D62CF917B}" srcOrd="0" destOrd="0" presId="urn:microsoft.com/office/officeart/2005/8/layout/radial5"/>
    <dgm:cxn modelId="{9A51226E-443A-4C2E-902E-9158112F31FD}" type="presOf" srcId="{66E51CD7-05D6-4658-BDAA-92C6F3E19708}" destId="{553B84E4-4A31-43DB-B3BF-8E8EF2B79F2D}" srcOrd="0" destOrd="0" presId="urn:microsoft.com/office/officeart/2005/8/layout/radial5"/>
    <dgm:cxn modelId="{BDBC8127-C9A5-4636-AF0A-79E42F53D923}" srcId="{6F647F05-65E5-443B-9310-4AF895EEC1B0}" destId="{D2A69AB7-A0A6-4501-95CD-2902A3384DE3}" srcOrd="5" destOrd="0" parTransId="{9DEE7B50-C1CB-48D2-999B-DF1098A88396}" sibTransId="{B4AB27D7-F679-4C2F-B351-354C992C8F30}"/>
    <dgm:cxn modelId="{96158BB4-B5D3-45D9-90E6-DCE8B817AA43}" type="presOf" srcId="{8D513BD1-7137-4BB2-A1F4-1B02EFB0F34F}" destId="{4731EA70-1FA8-49F5-A6BF-4AE9CB97C303}" srcOrd="0" destOrd="0" presId="urn:microsoft.com/office/officeart/2005/8/layout/radial5"/>
    <dgm:cxn modelId="{ABB8D3AC-32ED-44B8-98D1-601987ACC1D1}" srcId="{6F647F05-65E5-443B-9310-4AF895EEC1B0}" destId="{9F96D360-CB55-48DB-9778-BF90DCE1129E}" srcOrd="6" destOrd="0" parTransId="{BC4B6763-2F33-4CCB-B9CC-377BBD0F0800}" sibTransId="{286A4893-ECEC-4EFE-BAC3-3F1C84511E21}"/>
    <dgm:cxn modelId="{B529BC6E-D617-4B5E-AFEA-ABB20D0814F2}" type="presOf" srcId="{CCCDC2A1-B573-48DB-AE6D-1F76901F1671}" destId="{DB024BEC-8C88-4F07-BCA5-811E266A083B}" srcOrd="1" destOrd="0" presId="urn:microsoft.com/office/officeart/2005/8/layout/radial5"/>
    <dgm:cxn modelId="{A5BC18A6-1C74-45AC-A35E-DB57538BF8E8}" srcId="{6F647F05-65E5-443B-9310-4AF895EEC1B0}" destId="{D63A74EC-A1EC-4823-AB28-835C2DE63D58}" srcOrd="0" destOrd="0" parTransId="{8D513BD1-7137-4BB2-A1F4-1B02EFB0F34F}" sibTransId="{791BBDCE-20BF-42D5-A05C-65C02968CEA7}"/>
    <dgm:cxn modelId="{420E5929-73A4-4A38-8264-96367E09F888}" srcId="{6F647F05-65E5-443B-9310-4AF895EEC1B0}" destId="{420BA717-63F2-4ED1-9193-BDF0AD7BC7EB}" srcOrd="2" destOrd="0" parTransId="{A8FC0520-4E1C-47C9-9459-5A566E2A3269}" sibTransId="{93B10FAD-F9FB-447F-AB26-67CC3C3A8B52}"/>
    <dgm:cxn modelId="{78DF92F4-BCF7-42C7-A20E-0844FF03FC96}" type="presOf" srcId="{08170AFC-8E89-4179-A96D-636AFFD8C3F3}" destId="{DF27FC25-052B-426A-9E06-117E992234F6}" srcOrd="0" destOrd="0" presId="urn:microsoft.com/office/officeart/2005/8/layout/radial5"/>
    <dgm:cxn modelId="{2EF73393-55FA-4D47-8C1C-700AA20559DB}" type="presOf" srcId="{BC4B6763-2F33-4CCB-B9CC-377BBD0F0800}" destId="{A0B7EB92-DF16-476D-BB87-6C0D26E26F61}" srcOrd="0" destOrd="0" presId="urn:microsoft.com/office/officeart/2005/8/layout/radial5"/>
    <dgm:cxn modelId="{7D3F1A0E-0466-4AE8-9B21-D21851FCF57E}" type="presOf" srcId="{9F96D360-CB55-48DB-9778-BF90DCE1129E}" destId="{69EA0517-EDCB-4CEB-899F-D56DCF7B4404}" srcOrd="0" destOrd="0" presId="urn:microsoft.com/office/officeart/2005/8/layout/radial5"/>
    <dgm:cxn modelId="{48ECD170-E6C5-489E-A263-20CC615C17AB}" srcId="{6F647F05-65E5-443B-9310-4AF895EEC1B0}" destId="{AA0A2BD5-A368-4F17-8E9D-23F1FC377812}" srcOrd="4" destOrd="0" parTransId="{6598F354-400C-439C-BDD5-729D663E252E}" sibTransId="{0A69E1AC-CA25-4F66-967D-B64CF01B740F}"/>
    <dgm:cxn modelId="{E3209E33-E5E7-49D7-A614-E18C032857AF}" srcId="{6F647F05-65E5-443B-9310-4AF895EEC1B0}" destId="{90B43A1C-85AB-40E4-9687-2313E85E0399}" srcOrd="3" destOrd="0" parTransId="{CCCDC2A1-B573-48DB-AE6D-1F76901F1671}" sibTransId="{E9924FC7-EF29-492B-B0FE-E3B61C99864B}"/>
    <dgm:cxn modelId="{5102DD28-3F91-45D8-96A6-3E057BACE3C3}" type="presOf" srcId="{77DF95E1-3397-43CE-99EF-E82D1E9B2066}" destId="{7A035AEB-3A20-4DC3-9A60-032AB2743B03}" srcOrd="0" destOrd="0" presId="urn:microsoft.com/office/officeart/2005/8/layout/radial5"/>
    <dgm:cxn modelId="{4BFE6E66-236B-4FB3-897D-43103CAED14C}" type="presOf" srcId="{C021BE46-16AF-4372-B2A0-67875E2C82CF}" destId="{06F93DE9-E67A-4CE1-BC6B-5C458B1137B0}" srcOrd="0" destOrd="0" presId="urn:microsoft.com/office/officeart/2005/8/layout/radial5"/>
    <dgm:cxn modelId="{4E7C1989-F681-44CA-81C2-9C2F300AC411}" type="presOf" srcId="{A8FC0520-4E1C-47C9-9459-5A566E2A3269}" destId="{47F0322C-5978-482D-A409-1280E22C6D82}" srcOrd="1" destOrd="0" presId="urn:microsoft.com/office/officeart/2005/8/layout/radial5"/>
    <dgm:cxn modelId="{EA60BD94-54CE-450D-A117-19A3057D3DE3}" srcId="{6F647F05-65E5-443B-9310-4AF895EEC1B0}" destId="{637E412C-91EE-486E-8354-15F2384BE3EA}" srcOrd="1" destOrd="0" parTransId="{C021BE46-16AF-4372-B2A0-67875E2C82CF}" sibTransId="{6923DAD3-03A3-4184-9D76-6CCF9386A60A}"/>
    <dgm:cxn modelId="{8888F30A-2613-41A3-822F-219B58F7AB26}" type="presOf" srcId="{08170AFC-8E89-4179-A96D-636AFFD8C3F3}" destId="{53D78D63-5F88-4163-9535-46A64127BD3A}" srcOrd="1" destOrd="0" presId="urn:microsoft.com/office/officeart/2005/8/layout/radial5"/>
    <dgm:cxn modelId="{EBEF305F-5B0B-4F20-897B-C81CE622A821}" type="presOf" srcId="{6598F354-400C-439C-BDD5-729D663E252E}" destId="{FA950D33-9BD9-4D37-A533-789F5554AFB5}" srcOrd="0" destOrd="0" presId="urn:microsoft.com/office/officeart/2005/8/layout/radial5"/>
    <dgm:cxn modelId="{9AF72A47-68F7-4AEE-A5A9-091FEAA33558}" type="presOf" srcId="{D2A69AB7-A0A6-4501-95CD-2902A3384DE3}" destId="{FED909B6-8F19-4D98-AAC2-EBEEF4830C2B}" srcOrd="0" destOrd="0" presId="urn:microsoft.com/office/officeart/2005/8/layout/radial5"/>
    <dgm:cxn modelId="{2441DC54-E420-418F-A9DD-87D5A3417C16}" type="presOf" srcId="{77DF95E1-3397-43CE-99EF-E82D1E9B2066}" destId="{4273F29E-B93C-44D6-A671-FCDC77ED9BA3}" srcOrd="1" destOrd="0" presId="urn:microsoft.com/office/officeart/2005/8/layout/radial5"/>
    <dgm:cxn modelId="{219A7B5C-9263-446A-9E4A-5916D61FEB24}" type="presOf" srcId="{9DEE7B50-C1CB-48D2-999B-DF1098A88396}" destId="{2F5553CB-2478-4421-B002-5FA728364A78}" srcOrd="0" destOrd="0" presId="urn:microsoft.com/office/officeart/2005/8/layout/radial5"/>
    <dgm:cxn modelId="{A00878C0-A87A-42B9-83D7-EE8880E34935}" srcId="{6F647F05-65E5-443B-9310-4AF895EEC1B0}" destId="{D78F1D4C-A2EF-4C56-940B-FB3F18A7298D}" srcOrd="8" destOrd="0" parTransId="{08170AFC-8E89-4179-A96D-636AFFD8C3F3}" sibTransId="{3B6B2775-EA0D-4CA6-A4A3-0187E341F68C}"/>
    <dgm:cxn modelId="{7EFFABB9-55C9-40A4-850E-DEB43E186A86}" type="presOf" srcId="{C021BE46-16AF-4372-B2A0-67875E2C82CF}" destId="{DA660ED5-C4B7-4208-928A-B8DD66837486}" srcOrd="1" destOrd="0" presId="urn:microsoft.com/office/officeart/2005/8/layout/radial5"/>
    <dgm:cxn modelId="{BA2C7F60-DCEA-4413-914E-E078E66D1834}" type="presOf" srcId="{D78F1D4C-A2EF-4C56-940B-FB3F18A7298D}" destId="{EDA34655-9131-4731-957F-5382F53A0660}" srcOrd="0" destOrd="0" presId="urn:microsoft.com/office/officeart/2005/8/layout/radial5"/>
    <dgm:cxn modelId="{7BBD2B21-A520-4678-9A38-B4B36B69EE61}" type="presOf" srcId="{8D513BD1-7137-4BB2-A1F4-1B02EFB0F34F}" destId="{8D15C70B-27DC-4BC4-8B54-1A6B8CC1DBC1}" srcOrd="1" destOrd="0" presId="urn:microsoft.com/office/officeart/2005/8/layout/radial5"/>
    <dgm:cxn modelId="{3C845241-F687-418A-8ADE-F9049C82C1C9}" type="presOf" srcId="{62E153EB-408C-4CB3-B6CA-2A439518E14B}" destId="{83F11675-07D9-406F-853D-13FD28BBB805}" srcOrd="0" destOrd="0" presId="urn:microsoft.com/office/officeart/2005/8/layout/radial5"/>
    <dgm:cxn modelId="{6A3B480E-9EF9-4FA3-B7D7-964295178F2A}" type="presOf" srcId="{AA0A2BD5-A368-4F17-8E9D-23F1FC377812}" destId="{EB1C3899-7B42-47CD-912B-DD035472498D}" srcOrd="0" destOrd="0" presId="urn:microsoft.com/office/officeart/2005/8/layout/radial5"/>
    <dgm:cxn modelId="{C5E31149-1DFB-4738-B5D2-4A195807694C}" type="presOf" srcId="{637E412C-91EE-486E-8354-15F2384BE3EA}" destId="{D8B200F5-4D07-49B2-A587-C2FE6CEC49F8}" srcOrd="0" destOrd="0" presId="urn:microsoft.com/office/officeart/2005/8/layout/radial5"/>
    <dgm:cxn modelId="{7B2F5639-2598-4B88-8465-44FE43C98BD4}" type="presOf" srcId="{3BA0FA79-0F0A-4F39-8C6F-85BF113366C3}" destId="{E0AC84DD-2093-416F-85DE-E547FE520660}" srcOrd="0" destOrd="0" presId="urn:microsoft.com/office/officeart/2005/8/layout/radial5"/>
    <dgm:cxn modelId="{35C32B26-EA7E-488E-8047-AF1AE8FD4EF8}" type="presOf" srcId="{90B43A1C-85AB-40E4-9687-2313E85E0399}" destId="{0A6C1809-69AA-4BA6-8257-5A11C3557B45}" srcOrd="0" destOrd="0" presId="urn:microsoft.com/office/officeart/2005/8/layout/radial5"/>
    <dgm:cxn modelId="{F280695C-BCD4-44D5-BD42-7B1024E9C69E}" srcId="{6B4A9C71-5243-4375-98C7-BA189146832B}" destId="{6F647F05-65E5-443B-9310-4AF895EEC1B0}" srcOrd="0" destOrd="0" parTransId="{75BFC95B-EA58-4583-BC2B-08582B3ED8DC}" sibTransId="{FCC559A8-CB2E-461F-864E-CCB99C0FD9A4}"/>
    <dgm:cxn modelId="{3D3A024F-7F86-4821-B165-AB280089D9C4}" type="presOf" srcId="{6598F354-400C-439C-BDD5-729D663E252E}" destId="{F326903B-AF5C-41D9-A950-9DE60C069BDF}" srcOrd="1" destOrd="0" presId="urn:microsoft.com/office/officeart/2005/8/layout/radial5"/>
    <dgm:cxn modelId="{455A8CBC-A1F9-4759-9959-47E47F766188}" type="presOf" srcId="{BC4B6763-2F33-4CCB-B9CC-377BBD0F0800}" destId="{E3A5A4EE-729B-477E-AEA8-7FC61FA6B941}" srcOrd="1" destOrd="0" presId="urn:microsoft.com/office/officeart/2005/8/layout/radial5"/>
    <dgm:cxn modelId="{974885A7-BB7C-4FFE-9647-8B51D820ADCA}" type="presOf" srcId="{9DEE7B50-C1CB-48D2-999B-DF1098A88396}" destId="{881BA4B6-6173-4BE7-ACB0-127409627ABA}" srcOrd="1" destOrd="0" presId="urn:microsoft.com/office/officeart/2005/8/layout/radial5"/>
    <dgm:cxn modelId="{F11E2546-D9D3-430D-8FCB-FE7AB70F2D57}" type="presOf" srcId="{6F647F05-65E5-443B-9310-4AF895EEC1B0}" destId="{ED72E44C-8498-48F8-9652-E5DD6AC5818D}" srcOrd="0" destOrd="0" presId="urn:microsoft.com/office/officeart/2005/8/layout/radial5"/>
    <dgm:cxn modelId="{8D34F45B-5999-4AD9-BFD8-9EC09366895E}" type="presOf" srcId="{6B4A9C71-5243-4375-98C7-BA189146832B}" destId="{8B82EA68-B59A-424E-9756-C221A13DB47F}" srcOrd="0" destOrd="0" presId="urn:microsoft.com/office/officeart/2005/8/layout/radial5"/>
    <dgm:cxn modelId="{54059384-7D56-4783-9E6B-CB7051B26B45}" srcId="{6F647F05-65E5-443B-9310-4AF895EEC1B0}" destId="{62E153EB-408C-4CB3-B6CA-2A439518E14B}" srcOrd="7" destOrd="0" parTransId="{77DF95E1-3397-43CE-99EF-E82D1E9B2066}" sibTransId="{69F9F7AF-4DAB-4B6C-A26F-22C945FB8A80}"/>
    <dgm:cxn modelId="{6ACB44D5-05BF-4F0F-9469-AF18AC968BAA}" type="presOf" srcId="{D63A74EC-A1EC-4823-AB28-835C2DE63D58}" destId="{E2EC1D87-F728-458A-8AB1-7A3D78F9D25E}" srcOrd="0" destOrd="0" presId="urn:microsoft.com/office/officeart/2005/8/layout/radial5"/>
    <dgm:cxn modelId="{E1F2E19E-2C40-4603-B272-BBA7C837521D}" type="presOf" srcId="{420BA717-63F2-4ED1-9193-BDF0AD7BC7EB}" destId="{FFE63D16-C443-42C8-BB30-4CA61876A647}" srcOrd="0" destOrd="0" presId="urn:microsoft.com/office/officeart/2005/8/layout/radial5"/>
    <dgm:cxn modelId="{24BB2D41-335A-497A-883D-6085A15A752E}" type="presOf" srcId="{66E51CD7-05D6-4658-BDAA-92C6F3E19708}" destId="{C47D9E4B-AD47-4E79-B529-9B264E8F4F6B}" srcOrd="1" destOrd="0" presId="urn:microsoft.com/office/officeart/2005/8/layout/radial5"/>
    <dgm:cxn modelId="{59771AC8-4A75-4BDB-82A5-097710BC64E2}" type="presParOf" srcId="{8B82EA68-B59A-424E-9756-C221A13DB47F}" destId="{ED72E44C-8498-48F8-9652-E5DD6AC5818D}" srcOrd="0" destOrd="0" presId="urn:microsoft.com/office/officeart/2005/8/layout/radial5"/>
    <dgm:cxn modelId="{1D21C511-0B2D-4D56-BBAB-B9935F1130E4}" type="presParOf" srcId="{8B82EA68-B59A-424E-9756-C221A13DB47F}" destId="{4731EA70-1FA8-49F5-A6BF-4AE9CB97C303}" srcOrd="1" destOrd="0" presId="urn:microsoft.com/office/officeart/2005/8/layout/radial5"/>
    <dgm:cxn modelId="{38D0C337-8E41-49EA-AC0E-0FBBE24C1091}" type="presParOf" srcId="{4731EA70-1FA8-49F5-A6BF-4AE9CB97C303}" destId="{8D15C70B-27DC-4BC4-8B54-1A6B8CC1DBC1}" srcOrd="0" destOrd="0" presId="urn:microsoft.com/office/officeart/2005/8/layout/radial5"/>
    <dgm:cxn modelId="{D2A420EE-155C-4A06-B567-0995DE2C7C1D}" type="presParOf" srcId="{8B82EA68-B59A-424E-9756-C221A13DB47F}" destId="{E2EC1D87-F728-458A-8AB1-7A3D78F9D25E}" srcOrd="2" destOrd="0" presId="urn:microsoft.com/office/officeart/2005/8/layout/radial5"/>
    <dgm:cxn modelId="{11715BCF-554D-4A28-AE80-E1BA733D6D60}" type="presParOf" srcId="{8B82EA68-B59A-424E-9756-C221A13DB47F}" destId="{06F93DE9-E67A-4CE1-BC6B-5C458B1137B0}" srcOrd="3" destOrd="0" presId="urn:microsoft.com/office/officeart/2005/8/layout/radial5"/>
    <dgm:cxn modelId="{A67ECF8D-8975-4429-8251-E8F1BC75F17D}" type="presParOf" srcId="{06F93DE9-E67A-4CE1-BC6B-5C458B1137B0}" destId="{DA660ED5-C4B7-4208-928A-B8DD66837486}" srcOrd="0" destOrd="0" presId="urn:microsoft.com/office/officeart/2005/8/layout/radial5"/>
    <dgm:cxn modelId="{B02B2E56-E5AF-407F-95EE-B464DA137A97}" type="presParOf" srcId="{8B82EA68-B59A-424E-9756-C221A13DB47F}" destId="{D8B200F5-4D07-49B2-A587-C2FE6CEC49F8}" srcOrd="4" destOrd="0" presId="urn:microsoft.com/office/officeart/2005/8/layout/radial5"/>
    <dgm:cxn modelId="{04C1A271-5963-43A3-8E05-FF3666B17F4C}" type="presParOf" srcId="{8B82EA68-B59A-424E-9756-C221A13DB47F}" destId="{E7EAB10C-E176-4610-B2C6-BE8F83AD0F9B}" srcOrd="5" destOrd="0" presId="urn:microsoft.com/office/officeart/2005/8/layout/radial5"/>
    <dgm:cxn modelId="{4B390440-2253-433B-97FC-8B9ADE490B2C}" type="presParOf" srcId="{E7EAB10C-E176-4610-B2C6-BE8F83AD0F9B}" destId="{47F0322C-5978-482D-A409-1280E22C6D82}" srcOrd="0" destOrd="0" presId="urn:microsoft.com/office/officeart/2005/8/layout/radial5"/>
    <dgm:cxn modelId="{39F2AC4D-ADD5-4633-B2DB-DC20391E8BD1}" type="presParOf" srcId="{8B82EA68-B59A-424E-9756-C221A13DB47F}" destId="{FFE63D16-C443-42C8-BB30-4CA61876A647}" srcOrd="6" destOrd="0" presId="urn:microsoft.com/office/officeart/2005/8/layout/radial5"/>
    <dgm:cxn modelId="{513CEA27-C7B0-4593-8884-EA003A0565E6}" type="presParOf" srcId="{8B82EA68-B59A-424E-9756-C221A13DB47F}" destId="{C481485E-E38C-4518-A609-8D1D62CF917B}" srcOrd="7" destOrd="0" presId="urn:microsoft.com/office/officeart/2005/8/layout/radial5"/>
    <dgm:cxn modelId="{6F2FD1EC-83CC-43D0-843C-A00E286574C7}" type="presParOf" srcId="{C481485E-E38C-4518-A609-8D1D62CF917B}" destId="{DB024BEC-8C88-4F07-BCA5-811E266A083B}" srcOrd="0" destOrd="0" presId="urn:microsoft.com/office/officeart/2005/8/layout/radial5"/>
    <dgm:cxn modelId="{7A5A61C2-3A0E-4819-B341-8CF06A52C81A}" type="presParOf" srcId="{8B82EA68-B59A-424E-9756-C221A13DB47F}" destId="{0A6C1809-69AA-4BA6-8257-5A11C3557B45}" srcOrd="8" destOrd="0" presId="urn:microsoft.com/office/officeart/2005/8/layout/radial5"/>
    <dgm:cxn modelId="{DDEB1484-FBD6-4ADB-982D-C6BCF595B318}" type="presParOf" srcId="{8B82EA68-B59A-424E-9756-C221A13DB47F}" destId="{FA950D33-9BD9-4D37-A533-789F5554AFB5}" srcOrd="9" destOrd="0" presId="urn:microsoft.com/office/officeart/2005/8/layout/radial5"/>
    <dgm:cxn modelId="{1D669EBF-1671-47A0-BB71-926F2D1F87E0}" type="presParOf" srcId="{FA950D33-9BD9-4D37-A533-789F5554AFB5}" destId="{F326903B-AF5C-41D9-A950-9DE60C069BDF}" srcOrd="0" destOrd="0" presId="urn:microsoft.com/office/officeart/2005/8/layout/radial5"/>
    <dgm:cxn modelId="{89B5E5F1-76A7-42B0-9388-D2A9E27895B1}" type="presParOf" srcId="{8B82EA68-B59A-424E-9756-C221A13DB47F}" destId="{EB1C3899-7B42-47CD-912B-DD035472498D}" srcOrd="10" destOrd="0" presId="urn:microsoft.com/office/officeart/2005/8/layout/radial5"/>
    <dgm:cxn modelId="{DB639F65-7930-443D-9FB4-B4763D9AECAE}" type="presParOf" srcId="{8B82EA68-B59A-424E-9756-C221A13DB47F}" destId="{2F5553CB-2478-4421-B002-5FA728364A78}" srcOrd="11" destOrd="0" presId="urn:microsoft.com/office/officeart/2005/8/layout/radial5"/>
    <dgm:cxn modelId="{CE7F7D97-5AA2-4435-950C-4DA276138491}" type="presParOf" srcId="{2F5553CB-2478-4421-B002-5FA728364A78}" destId="{881BA4B6-6173-4BE7-ACB0-127409627ABA}" srcOrd="0" destOrd="0" presId="urn:microsoft.com/office/officeart/2005/8/layout/radial5"/>
    <dgm:cxn modelId="{3D59D7FB-AE65-40EC-91CE-03C5EABB0D9F}" type="presParOf" srcId="{8B82EA68-B59A-424E-9756-C221A13DB47F}" destId="{FED909B6-8F19-4D98-AAC2-EBEEF4830C2B}" srcOrd="12" destOrd="0" presId="urn:microsoft.com/office/officeart/2005/8/layout/radial5"/>
    <dgm:cxn modelId="{BE8346B3-E24A-4DCB-81C8-7434481A0C0D}" type="presParOf" srcId="{8B82EA68-B59A-424E-9756-C221A13DB47F}" destId="{A0B7EB92-DF16-476D-BB87-6C0D26E26F61}" srcOrd="13" destOrd="0" presId="urn:microsoft.com/office/officeart/2005/8/layout/radial5"/>
    <dgm:cxn modelId="{1F8DC520-5196-46BC-BC51-F850105CDF28}" type="presParOf" srcId="{A0B7EB92-DF16-476D-BB87-6C0D26E26F61}" destId="{E3A5A4EE-729B-477E-AEA8-7FC61FA6B941}" srcOrd="0" destOrd="0" presId="urn:microsoft.com/office/officeart/2005/8/layout/radial5"/>
    <dgm:cxn modelId="{364F8A0F-2F99-4B30-8EBE-5696F3719A7D}" type="presParOf" srcId="{8B82EA68-B59A-424E-9756-C221A13DB47F}" destId="{69EA0517-EDCB-4CEB-899F-D56DCF7B4404}" srcOrd="14" destOrd="0" presId="urn:microsoft.com/office/officeart/2005/8/layout/radial5"/>
    <dgm:cxn modelId="{AF1AC35A-A752-466F-B129-158744E74785}" type="presParOf" srcId="{8B82EA68-B59A-424E-9756-C221A13DB47F}" destId="{7A035AEB-3A20-4DC3-9A60-032AB2743B03}" srcOrd="15" destOrd="0" presId="urn:microsoft.com/office/officeart/2005/8/layout/radial5"/>
    <dgm:cxn modelId="{4F97DC61-C45C-4744-8B62-C3396D17BAB9}" type="presParOf" srcId="{7A035AEB-3A20-4DC3-9A60-032AB2743B03}" destId="{4273F29E-B93C-44D6-A671-FCDC77ED9BA3}" srcOrd="0" destOrd="0" presId="urn:microsoft.com/office/officeart/2005/8/layout/radial5"/>
    <dgm:cxn modelId="{81AECDF7-C773-4A02-BE07-ED296ED5D513}" type="presParOf" srcId="{8B82EA68-B59A-424E-9756-C221A13DB47F}" destId="{83F11675-07D9-406F-853D-13FD28BBB805}" srcOrd="16" destOrd="0" presId="urn:microsoft.com/office/officeart/2005/8/layout/radial5"/>
    <dgm:cxn modelId="{DC5A091B-0762-4D19-8AFA-EDC44A00B9C3}" type="presParOf" srcId="{8B82EA68-B59A-424E-9756-C221A13DB47F}" destId="{DF27FC25-052B-426A-9E06-117E992234F6}" srcOrd="17" destOrd="0" presId="urn:microsoft.com/office/officeart/2005/8/layout/radial5"/>
    <dgm:cxn modelId="{A0B6D98D-8F25-487C-BEFA-0107BD3D33F2}" type="presParOf" srcId="{DF27FC25-052B-426A-9E06-117E992234F6}" destId="{53D78D63-5F88-4163-9535-46A64127BD3A}" srcOrd="0" destOrd="0" presId="urn:microsoft.com/office/officeart/2005/8/layout/radial5"/>
    <dgm:cxn modelId="{C0D487D9-1C0D-4DB9-B5DC-4E3FBFD33A17}" type="presParOf" srcId="{8B82EA68-B59A-424E-9756-C221A13DB47F}" destId="{EDA34655-9131-4731-957F-5382F53A0660}" srcOrd="18" destOrd="0" presId="urn:microsoft.com/office/officeart/2005/8/layout/radial5"/>
    <dgm:cxn modelId="{D254F888-6495-4FE9-88A9-9F6A098B1FF2}" type="presParOf" srcId="{8B82EA68-B59A-424E-9756-C221A13DB47F}" destId="{553B84E4-4A31-43DB-B3BF-8E8EF2B79F2D}" srcOrd="19" destOrd="0" presId="urn:microsoft.com/office/officeart/2005/8/layout/radial5"/>
    <dgm:cxn modelId="{B544BE3B-837E-4925-B0D6-18D20DE1382C}" type="presParOf" srcId="{553B84E4-4A31-43DB-B3BF-8E8EF2B79F2D}" destId="{C47D9E4B-AD47-4E79-B529-9B264E8F4F6B}" srcOrd="0" destOrd="0" presId="urn:microsoft.com/office/officeart/2005/8/layout/radial5"/>
    <dgm:cxn modelId="{1C4E25CC-58A7-469D-8BBF-CDCCDF78A3E2}" type="presParOf" srcId="{8B82EA68-B59A-424E-9756-C221A13DB47F}" destId="{E0AC84DD-2093-416F-85DE-E547FE520660}" srcOrd="2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B4A9C71-5243-4375-98C7-BA189146832B}" type="doc">
      <dgm:prSet loTypeId="urn:microsoft.com/office/officeart/2005/8/layout/radial5" loCatId="cycle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6F647F05-65E5-443B-9310-4AF895EEC1B0}">
      <dgm:prSet phldrT="[Текст]" custT="1"/>
      <dgm:spPr/>
      <dgm:t>
        <a:bodyPr/>
        <a:lstStyle/>
        <a:p>
          <a:pPr algn="ctr"/>
          <a:r>
            <a:rPr lang="ru-RU" sz="1200" b="0" dirty="0" smtClean="0"/>
            <a:t>Всего расходов </a:t>
          </a:r>
        </a:p>
        <a:p>
          <a:pPr algn="ctr"/>
          <a:r>
            <a:rPr lang="ru-RU" sz="1200" b="0" dirty="0" smtClean="0"/>
            <a:t>1 515 090,9 тыс. руб.</a:t>
          </a:r>
        </a:p>
        <a:p>
          <a:pPr algn="ctr"/>
          <a:r>
            <a:rPr lang="ru-RU" sz="1200" b="0" dirty="0" smtClean="0"/>
            <a:t>в т. ч. условно утвержденные расходы </a:t>
          </a:r>
        </a:p>
        <a:p>
          <a:pPr algn="ctr"/>
          <a:r>
            <a:rPr lang="ru-RU" sz="1200" b="0" dirty="0" smtClean="0"/>
            <a:t>18 682,5 тыс. руб.</a:t>
          </a:r>
          <a:endParaRPr lang="en-US" sz="1200" b="0" dirty="0" smtClean="0"/>
        </a:p>
      </dgm:t>
    </dgm:pt>
    <dgm:pt modelId="{75BFC95B-EA58-4583-BC2B-08582B3ED8DC}" type="parTrans" cxnId="{F280695C-BCD4-44D5-BD42-7B1024E9C69E}">
      <dgm:prSet/>
      <dgm:spPr/>
      <dgm:t>
        <a:bodyPr/>
        <a:lstStyle/>
        <a:p>
          <a:endParaRPr lang="ru-RU"/>
        </a:p>
      </dgm:t>
    </dgm:pt>
    <dgm:pt modelId="{FCC559A8-CB2E-461F-864E-CCB99C0FD9A4}" type="sibTrans" cxnId="{F280695C-BCD4-44D5-BD42-7B1024E9C69E}">
      <dgm:prSet/>
      <dgm:spPr/>
      <dgm:t>
        <a:bodyPr/>
        <a:lstStyle/>
        <a:p>
          <a:endParaRPr lang="ru-RU"/>
        </a:p>
      </dgm:t>
    </dgm:pt>
    <dgm:pt modelId="{420BA717-63F2-4ED1-9193-BDF0AD7BC7EB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r>
            <a:rPr lang="ru-RU" dirty="0" smtClean="0"/>
            <a:t>8,3%</a:t>
          </a:r>
          <a:endParaRPr lang="ru-RU" dirty="0"/>
        </a:p>
      </dgm:t>
    </dgm:pt>
    <dgm:pt modelId="{A8FC0520-4E1C-47C9-9459-5A566E2A3269}" type="parTrans" cxnId="{420E5929-73A4-4A38-8264-96367E09F888}">
      <dgm:prSet/>
      <dgm:spPr/>
      <dgm:t>
        <a:bodyPr/>
        <a:lstStyle/>
        <a:p>
          <a:endParaRPr lang="ru-RU"/>
        </a:p>
      </dgm:t>
    </dgm:pt>
    <dgm:pt modelId="{93B10FAD-F9FB-447F-AB26-67CC3C3A8B52}" type="sibTrans" cxnId="{420E5929-73A4-4A38-8264-96367E09F888}">
      <dgm:prSet/>
      <dgm:spPr/>
      <dgm:t>
        <a:bodyPr/>
        <a:lstStyle/>
        <a:p>
          <a:endParaRPr lang="ru-RU"/>
        </a:p>
      </dgm:t>
    </dgm:pt>
    <dgm:pt modelId="{90B43A1C-85AB-40E4-9687-2313E85E0399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r>
            <a:rPr lang="ru-RU" dirty="0" smtClean="0"/>
            <a:t>7,3%</a:t>
          </a:r>
          <a:endParaRPr lang="ru-RU" dirty="0"/>
        </a:p>
      </dgm:t>
    </dgm:pt>
    <dgm:pt modelId="{CCCDC2A1-B573-48DB-AE6D-1F76901F1671}" type="parTrans" cxnId="{E3209E33-E5E7-49D7-A614-E18C032857AF}">
      <dgm:prSet/>
      <dgm:spPr/>
      <dgm:t>
        <a:bodyPr/>
        <a:lstStyle/>
        <a:p>
          <a:endParaRPr lang="ru-RU"/>
        </a:p>
      </dgm:t>
    </dgm:pt>
    <dgm:pt modelId="{E9924FC7-EF29-492B-B0FE-E3B61C99864B}" type="sibTrans" cxnId="{E3209E33-E5E7-49D7-A614-E18C032857AF}">
      <dgm:prSet/>
      <dgm:spPr/>
      <dgm:t>
        <a:bodyPr/>
        <a:lstStyle/>
        <a:p>
          <a:endParaRPr lang="ru-RU"/>
        </a:p>
      </dgm:t>
    </dgm:pt>
    <dgm:pt modelId="{AA0A2BD5-A368-4F17-8E9D-23F1FC377812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r>
            <a:rPr lang="ru-RU" dirty="0" smtClean="0"/>
            <a:t>6,6%</a:t>
          </a:r>
          <a:endParaRPr lang="ru-RU" dirty="0"/>
        </a:p>
      </dgm:t>
    </dgm:pt>
    <dgm:pt modelId="{6598F354-400C-439C-BDD5-729D663E252E}" type="parTrans" cxnId="{48ECD170-E6C5-489E-A263-20CC615C17AB}">
      <dgm:prSet/>
      <dgm:spPr/>
      <dgm:t>
        <a:bodyPr/>
        <a:lstStyle/>
        <a:p>
          <a:endParaRPr lang="ru-RU"/>
        </a:p>
      </dgm:t>
    </dgm:pt>
    <dgm:pt modelId="{0A69E1AC-CA25-4F66-967D-B64CF01B740F}" type="sibTrans" cxnId="{48ECD170-E6C5-489E-A263-20CC615C17AB}">
      <dgm:prSet/>
      <dgm:spPr/>
      <dgm:t>
        <a:bodyPr/>
        <a:lstStyle/>
        <a:p>
          <a:endParaRPr lang="ru-RU"/>
        </a:p>
      </dgm:t>
    </dgm:pt>
    <dgm:pt modelId="{62E153EB-408C-4CB3-B6CA-2A439518E14B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r>
            <a:rPr lang="ru-RU" dirty="0" smtClean="0"/>
            <a:t>0,4%</a:t>
          </a:r>
          <a:endParaRPr lang="ru-RU" dirty="0"/>
        </a:p>
      </dgm:t>
    </dgm:pt>
    <dgm:pt modelId="{69F9F7AF-4DAB-4B6C-A26F-22C945FB8A80}" type="sibTrans" cxnId="{54059384-7D56-4783-9E6B-CB7051B26B45}">
      <dgm:prSet/>
      <dgm:spPr/>
      <dgm:t>
        <a:bodyPr/>
        <a:lstStyle/>
        <a:p>
          <a:endParaRPr lang="ru-RU"/>
        </a:p>
      </dgm:t>
    </dgm:pt>
    <dgm:pt modelId="{77DF95E1-3397-43CE-99EF-E82D1E9B2066}" type="parTrans" cxnId="{54059384-7D56-4783-9E6B-CB7051B26B45}">
      <dgm:prSet/>
      <dgm:spPr/>
      <dgm:t>
        <a:bodyPr/>
        <a:lstStyle/>
        <a:p>
          <a:endParaRPr lang="ru-RU"/>
        </a:p>
      </dgm:t>
    </dgm:pt>
    <dgm:pt modelId="{9F96D360-CB55-48DB-9778-BF90DCE1129E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r>
            <a:rPr lang="ru-RU" dirty="0" smtClean="0"/>
            <a:t>1,1%</a:t>
          </a:r>
          <a:endParaRPr lang="ru-RU" dirty="0"/>
        </a:p>
      </dgm:t>
    </dgm:pt>
    <dgm:pt modelId="{286A4893-ECEC-4EFE-BAC3-3F1C84511E21}" type="sibTrans" cxnId="{ABB8D3AC-32ED-44B8-98D1-601987ACC1D1}">
      <dgm:prSet/>
      <dgm:spPr/>
      <dgm:t>
        <a:bodyPr/>
        <a:lstStyle/>
        <a:p>
          <a:endParaRPr lang="ru-RU"/>
        </a:p>
      </dgm:t>
    </dgm:pt>
    <dgm:pt modelId="{BC4B6763-2F33-4CCB-B9CC-377BBD0F0800}" type="parTrans" cxnId="{ABB8D3AC-32ED-44B8-98D1-601987ACC1D1}">
      <dgm:prSet/>
      <dgm:spPr/>
      <dgm:t>
        <a:bodyPr/>
        <a:lstStyle/>
        <a:p>
          <a:endParaRPr lang="ru-RU"/>
        </a:p>
      </dgm:t>
    </dgm:pt>
    <dgm:pt modelId="{D2A69AB7-A0A6-4501-95CD-2902A3384DE3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r>
            <a:rPr lang="ru-RU" dirty="0" smtClean="0"/>
            <a:t>4,0%</a:t>
          </a:r>
          <a:endParaRPr lang="ru-RU" dirty="0"/>
        </a:p>
      </dgm:t>
    </dgm:pt>
    <dgm:pt modelId="{B4AB27D7-F679-4C2F-B351-354C992C8F30}" type="sibTrans" cxnId="{BDBC8127-C9A5-4636-AF0A-79E42F53D923}">
      <dgm:prSet/>
      <dgm:spPr/>
      <dgm:t>
        <a:bodyPr/>
        <a:lstStyle/>
        <a:p>
          <a:endParaRPr lang="ru-RU"/>
        </a:p>
      </dgm:t>
    </dgm:pt>
    <dgm:pt modelId="{9DEE7B50-C1CB-48D2-999B-DF1098A88396}" type="parTrans" cxnId="{BDBC8127-C9A5-4636-AF0A-79E42F53D923}">
      <dgm:prSet/>
      <dgm:spPr/>
      <dgm:t>
        <a:bodyPr/>
        <a:lstStyle/>
        <a:p>
          <a:endParaRPr lang="ru-RU"/>
        </a:p>
      </dgm:t>
    </dgm:pt>
    <dgm:pt modelId="{637E412C-91EE-486E-8354-15F2384BE3EA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r>
            <a:rPr lang="ru-RU" dirty="0" smtClean="0"/>
            <a:t>9,9%</a:t>
          </a:r>
          <a:endParaRPr lang="ru-RU" dirty="0"/>
        </a:p>
      </dgm:t>
    </dgm:pt>
    <dgm:pt modelId="{C021BE46-16AF-4372-B2A0-67875E2C82CF}" type="parTrans" cxnId="{EA60BD94-54CE-450D-A117-19A3057D3DE3}">
      <dgm:prSet/>
      <dgm:spPr/>
      <dgm:t>
        <a:bodyPr/>
        <a:lstStyle/>
        <a:p>
          <a:endParaRPr lang="ru-RU"/>
        </a:p>
      </dgm:t>
    </dgm:pt>
    <dgm:pt modelId="{6923DAD3-03A3-4184-9D76-6CCF9386A60A}" type="sibTrans" cxnId="{EA60BD94-54CE-450D-A117-19A3057D3DE3}">
      <dgm:prSet/>
      <dgm:spPr/>
      <dgm:t>
        <a:bodyPr/>
        <a:lstStyle/>
        <a:p>
          <a:endParaRPr lang="ru-RU"/>
        </a:p>
      </dgm:t>
    </dgm:pt>
    <dgm:pt modelId="{D63A74EC-A1EC-4823-AB28-835C2DE63D58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r>
            <a:rPr lang="ru-RU" dirty="0" smtClean="0"/>
            <a:t>60,9%</a:t>
          </a:r>
          <a:endParaRPr lang="ru-RU" dirty="0"/>
        </a:p>
      </dgm:t>
    </dgm:pt>
    <dgm:pt modelId="{8D513BD1-7137-4BB2-A1F4-1B02EFB0F34F}" type="parTrans" cxnId="{A5BC18A6-1C74-45AC-A35E-DB57538BF8E8}">
      <dgm:prSet/>
      <dgm:spPr/>
      <dgm:t>
        <a:bodyPr/>
        <a:lstStyle/>
        <a:p>
          <a:endParaRPr lang="ru-RU"/>
        </a:p>
      </dgm:t>
    </dgm:pt>
    <dgm:pt modelId="{791BBDCE-20BF-42D5-A05C-65C02968CEA7}" type="sibTrans" cxnId="{A5BC18A6-1C74-45AC-A35E-DB57538BF8E8}">
      <dgm:prSet/>
      <dgm:spPr/>
      <dgm:t>
        <a:bodyPr/>
        <a:lstStyle/>
        <a:p>
          <a:endParaRPr lang="ru-RU"/>
        </a:p>
      </dgm:t>
    </dgm:pt>
    <dgm:pt modelId="{D78F1D4C-A2EF-4C56-940B-FB3F18A7298D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r>
            <a:rPr lang="ru-RU" dirty="0" smtClean="0"/>
            <a:t>0,1%</a:t>
          </a:r>
          <a:endParaRPr lang="ru-RU" dirty="0"/>
        </a:p>
      </dgm:t>
    </dgm:pt>
    <dgm:pt modelId="{3B6B2775-EA0D-4CA6-A4A3-0187E341F68C}" type="sibTrans" cxnId="{A00878C0-A87A-42B9-83D7-EE8880E34935}">
      <dgm:prSet/>
      <dgm:spPr/>
      <dgm:t>
        <a:bodyPr/>
        <a:lstStyle/>
        <a:p>
          <a:endParaRPr lang="ru-RU"/>
        </a:p>
      </dgm:t>
    </dgm:pt>
    <dgm:pt modelId="{08170AFC-8E89-4179-A96D-636AFFD8C3F3}" type="parTrans" cxnId="{A00878C0-A87A-42B9-83D7-EE8880E34935}">
      <dgm:prSet/>
      <dgm:spPr/>
      <dgm:t>
        <a:bodyPr/>
        <a:lstStyle/>
        <a:p>
          <a:endParaRPr lang="ru-RU"/>
        </a:p>
      </dgm:t>
    </dgm:pt>
    <dgm:pt modelId="{3BA0FA79-0F0A-4F39-8C6F-85BF113366C3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r>
            <a:rPr lang="ru-RU" dirty="0" smtClean="0"/>
            <a:t>0,1%</a:t>
          </a:r>
        </a:p>
      </dgm:t>
    </dgm:pt>
    <dgm:pt modelId="{3F86135B-3CC7-4CEB-B411-92453A9354E3}" type="sibTrans" cxnId="{4A189105-0239-4451-ACE0-D31E9CBF66B8}">
      <dgm:prSet/>
      <dgm:spPr/>
      <dgm:t>
        <a:bodyPr/>
        <a:lstStyle/>
        <a:p>
          <a:endParaRPr lang="ru-RU"/>
        </a:p>
      </dgm:t>
    </dgm:pt>
    <dgm:pt modelId="{66E51CD7-05D6-4658-BDAA-92C6F3E19708}" type="parTrans" cxnId="{4A189105-0239-4451-ACE0-D31E9CBF66B8}">
      <dgm:prSet/>
      <dgm:spPr/>
      <dgm:t>
        <a:bodyPr/>
        <a:lstStyle/>
        <a:p>
          <a:endParaRPr lang="ru-RU"/>
        </a:p>
      </dgm:t>
    </dgm:pt>
    <dgm:pt modelId="{8B82EA68-B59A-424E-9756-C221A13DB47F}" type="pres">
      <dgm:prSet presAssocID="{6B4A9C71-5243-4375-98C7-BA189146832B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D72E44C-8498-48F8-9652-E5DD6AC5818D}" type="pres">
      <dgm:prSet presAssocID="{6F647F05-65E5-443B-9310-4AF895EEC1B0}" presName="centerShape" presStyleLbl="node0" presStyleIdx="0" presStyleCnt="1" custScaleX="171748" custScaleY="171748" custLinFactNeighborX="-908" custLinFactNeighborY="1704"/>
      <dgm:spPr/>
      <dgm:t>
        <a:bodyPr/>
        <a:lstStyle/>
        <a:p>
          <a:endParaRPr lang="ru-RU"/>
        </a:p>
      </dgm:t>
    </dgm:pt>
    <dgm:pt modelId="{4731EA70-1FA8-49F5-A6BF-4AE9CB97C303}" type="pres">
      <dgm:prSet presAssocID="{8D513BD1-7137-4BB2-A1F4-1B02EFB0F34F}" presName="parTrans" presStyleLbl="sibTrans2D1" presStyleIdx="0" presStyleCnt="10"/>
      <dgm:spPr/>
      <dgm:t>
        <a:bodyPr/>
        <a:lstStyle/>
        <a:p>
          <a:endParaRPr lang="ru-RU"/>
        </a:p>
      </dgm:t>
    </dgm:pt>
    <dgm:pt modelId="{8D15C70B-27DC-4BC4-8B54-1A6B8CC1DBC1}" type="pres">
      <dgm:prSet presAssocID="{8D513BD1-7137-4BB2-A1F4-1B02EFB0F34F}" presName="connectorText" presStyleLbl="sibTrans2D1" presStyleIdx="0" presStyleCnt="10"/>
      <dgm:spPr/>
      <dgm:t>
        <a:bodyPr/>
        <a:lstStyle/>
        <a:p>
          <a:endParaRPr lang="ru-RU"/>
        </a:p>
      </dgm:t>
    </dgm:pt>
    <dgm:pt modelId="{E2EC1D87-F728-458A-8AB1-7A3D78F9D25E}" type="pres">
      <dgm:prSet presAssocID="{D63A74EC-A1EC-4823-AB28-835C2DE63D58}" presName="node" presStyleLbl="node1" presStyleIdx="0" presStyleCnt="10" custScaleX="134224" custScaleY="1342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F93DE9-E67A-4CE1-BC6B-5C458B1137B0}" type="pres">
      <dgm:prSet presAssocID="{C021BE46-16AF-4372-B2A0-67875E2C82CF}" presName="parTrans" presStyleLbl="sibTrans2D1" presStyleIdx="1" presStyleCnt="10"/>
      <dgm:spPr/>
      <dgm:t>
        <a:bodyPr/>
        <a:lstStyle/>
        <a:p>
          <a:endParaRPr lang="ru-RU"/>
        </a:p>
      </dgm:t>
    </dgm:pt>
    <dgm:pt modelId="{DA660ED5-C4B7-4208-928A-B8DD66837486}" type="pres">
      <dgm:prSet presAssocID="{C021BE46-16AF-4372-B2A0-67875E2C82CF}" presName="connectorText" presStyleLbl="sibTrans2D1" presStyleIdx="1" presStyleCnt="10"/>
      <dgm:spPr/>
      <dgm:t>
        <a:bodyPr/>
        <a:lstStyle/>
        <a:p>
          <a:endParaRPr lang="ru-RU"/>
        </a:p>
      </dgm:t>
    </dgm:pt>
    <dgm:pt modelId="{D8B200F5-4D07-49B2-A587-C2FE6CEC49F8}" type="pres">
      <dgm:prSet presAssocID="{637E412C-91EE-486E-8354-15F2384BE3EA}" presName="node" presStyleLbl="node1" presStyleIdx="1" presStyleCnt="10" custScaleX="127159" custScaleY="1271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EAB10C-E176-4610-B2C6-BE8F83AD0F9B}" type="pres">
      <dgm:prSet presAssocID="{A8FC0520-4E1C-47C9-9459-5A566E2A3269}" presName="parTrans" presStyleLbl="sibTrans2D1" presStyleIdx="2" presStyleCnt="10"/>
      <dgm:spPr/>
      <dgm:t>
        <a:bodyPr/>
        <a:lstStyle/>
        <a:p>
          <a:endParaRPr lang="ru-RU"/>
        </a:p>
      </dgm:t>
    </dgm:pt>
    <dgm:pt modelId="{47F0322C-5978-482D-A409-1280E22C6D82}" type="pres">
      <dgm:prSet presAssocID="{A8FC0520-4E1C-47C9-9459-5A566E2A3269}" presName="connectorText" presStyleLbl="sibTrans2D1" presStyleIdx="2" presStyleCnt="10"/>
      <dgm:spPr/>
      <dgm:t>
        <a:bodyPr/>
        <a:lstStyle/>
        <a:p>
          <a:endParaRPr lang="ru-RU"/>
        </a:p>
      </dgm:t>
    </dgm:pt>
    <dgm:pt modelId="{FFE63D16-C443-42C8-BB30-4CA61876A647}" type="pres">
      <dgm:prSet presAssocID="{420BA717-63F2-4ED1-9193-BDF0AD7BC7EB}" presName="node" presStyleLbl="node1" presStyleIdx="2" presStyleCnt="10" custScaleX="120095" custScaleY="1200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81485E-E38C-4518-A609-8D1D62CF917B}" type="pres">
      <dgm:prSet presAssocID="{CCCDC2A1-B573-48DB-AE6D-1F76901F1671}" presName="parTrans" presStyleLbl="sibTrans2D1" presStyleIdx="3" presStyleCnt="10"/>
      <dgm:spPr/>
      <dgm:t>
        <a:bodyPr/>
        <a:lstStyle/>
        <a:p>
          <a:endParaRPr lang="ru-RU"/>
        </a:p>
      </dgm:t>
    </dgm:pt>
    <dgm:pt modelId="{DB024BEC-8C88-4F07-BCA5-811E266A083B}" type="pres">
      <dgm:prSet presAssocID="{CCCDC2A1-B573-48DB-AE6D-1F76901F1671}" presName="connectorText" presStyleLbl="sibTrans2D1" presStyleIdx="3" presStyleCnt="10"/>
      <dgm:spPr/>
      <dgm:t>
        <a:bodyPr/>
        <a:lstStyle/>
        <a:p>
          <a:endParaRPr lang="ru-RU"/>
        </a:p>
      </dgm:t>
    </dgm:pt>
    <dgm:pt modelId="{0A6C1809-69AA-4BA6-8257-5A11C3557B45}" type="pres">
      <dgm:prSet presAssocID="{90B43A1C-85AB-40E4-9687-2313E85E0399}" presName="node" presStyleLbl="node1" presStyleIdx="3" presStyleCnt="10" custScaleX="113030" custScaleY="1130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950D33-9BD9-4D37-A533-789F5554AFB5}" type="pres">
      <dgm:prSet presAssocID="{6598F354-400C-439C-BDD5-729D663E252E}" presName="parTrans" presStyleLbl="sibTrans2D1" presStyleIdx="4" presStyleCnt="10"/>
      <dgm:spPr/>
      <dgm:t>
        <a:bodyPr/>
        <a:lstStyle/>
        <a:p>
          <a:endParaRPr lang="ru-RU"/>
        </a:p>
      </dgm:t>
    </dgm:pt>
    <dgm:pt modelId="{F326903B-AF5C-41D9-A950-9DE60C069BDF}" type="pres">
      <dgm:prSet presAssocID="{6598F354-400C-439C-BDD5-729D663E252E}" presName="connectorText" presStyleLbl="sibTrans2D1" presStyleIdx="4" presStyleCnt="10"/>
      <dgm:spPr/>
      <dgm:t>
        <a:bodyPr/>
        <a:lstStyle/>
        <a:p>
          <a:endParaRPr lang="ru-RU"/>
        </a:p>
      </dgm:t>
    </dgm:pt>
    <dgm:pt modelId="{EB1C3899-7B42-47CD-912B-DD035472498D}" type="pres">
      <dgm:prSet presAssocID="{AA0A2BD5-A368-4F17-8E9D-23F1FC377812}" presName="node" presStyleLbl="node1" presStyleIdx="4" presStyleCnt="10" custScaleX="105966" custScaleY="1059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5553CB-2478-4421-B002-5FA728364A78}" type="pres">
      <dgm:prSet presAssocID="{9DEE7B50-C1CB-48D2-999B-DF1098A88396}" presName="parTrans" presStyleLbl="sibTrans2D1" presStyleIdx="5" presStyleCnt="10"/>
      <dgm:spPr/>
      <dgm:t>
        <a:bodyPr/>
        <a:lstStyle/>
        <a:p>
          <a:endParaRPr lang="ru-RU"/>
        </a:p>
      </dgm:t>
    </dgm:pt>
    <dgm:pt modelId="{881BA4B6-6173-4BE7-ACB0-127409627ABA}" type="pres">
      <dgm:prSet presAssocID="{9DEE7B50-C1CB-48D2-999B-DF1098A88396}" presName="connectorText" presStyleLbl="sibTrans2D1" presStyleIdx="5" presStyleCnt="10"/>
      <dgm:spPr/>
      <dgm:t>
        <a:bodyPr/>
        <a:lstStyle/>
        <a:p>
          <a:endParaRPr lang="ru-RU"/>
        </a:p>
      </dgm:t>
    </dgm:pt>
    <dgm:pt modelId="{FED909B6-8F19-4D98-AAC2-EBEEF4830C2B}" type="pres">
      <dgm:prSet presAssocID="{D2A69AB7-A0A6-4501-95CD-2902A3384DE3}" presName="node" presStyleLbl="node1" presStyleIdx="5" presStyleCnt="10" custScaleX="98902" custScaleY="989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B7EB92-DF16-476D-BB87-6C0D26E26F61}" type="pres">
      <dgm:prSet presAssocID="{BC4B6763-2F33-4CCB-B9CC-377BBD0F0800}" presName="parTrans" presStyleLbl="sibTrans2D1" presStyleIdx="6" presStyleCnt="10"/>
      <dgm:spPr/>
      <dgm:t>
        <a:bodyPr/>
        <a:lstStyle/>
        <a:p>
          <a:endParaRPr lang="ru-RU"/>
        </a:p>
      </dgm:t>
    </dgm:pt>
    <dgm:pt modelId="{E3A5A4EE-729B-477E-AEA8-7FC61FA6B941}" type="pres">
      <dgm:prSet presAssocID="{BC4B6763-2F33-4CCB-B9CC-377BBD0F0800}" presName="connectorText" presStyleLbl="sibTrans2D1" presStyleIdx="6" presStyleCnt="10"/>
      <dgm:spPr/>
      <dgm:t>
        <a:bodyPr/>
        <a:lstStyle/>
        <a:p>
          <a:endParaRPr lang="ru-RU"/>
        </a:p>
      </dgm:t>
    </dgm:pt>
    <dgm:pt modelId="{69EA0517-EDCB-4CEB-899F-D56DCF7B4404}" type="pres">
      <dgm:prSet presAssocID="{9F96D360-CB55-48DB-9778-BF90DCE1129E}" presName="node" presStyleLbl="node1" presStyleIdx="6" presStyleCnt="10" custScaleX="91837" custScaleY="9183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035AEB-3A20-4DC3-9A60-032AB2743B03}" type="pres">
      <dgm:prSet presAssocID="{77DF95E1-3397-43CE-99EF-E82D1E9B2066}" presName="parTrans" presStyleLbl="sibTrans2D1" presStyleIdx="7" presStyleCnt="10"/>
      <dgm:spPr/>
      <dgm:t>
        <a:bodyPr/>
        <a:lstStyle/>
        <a:p>
          <a:endParaRPr lang="ru-RU"/>
        </a:p>
      </dgm:t>
    </dgm:pt>
    <dgm:pt modelId="{4273F29E-B93C-44D6-A671-FCDC77ED9BA3}" type="pres">
      <dgm:prSet presAssocID="{77DF95E1-3397-43CE-99EF-E82D1E9B2066}" presName="connectorText" presStyleLbl="sibTrans2D1" presStyleIdx="7" presStyleCnt="10"/>
      <dgm:spPr/>
      <dgm:t>
        <a:bodyPr/>
        <a:lstStyle/>
        <a:p>
          <a:endParaRPr lang="ru-RU"/>
        </a:p>
      </dgm:t>
    </dgm:pt>
    <dgm:pt modelId="{83F11675-07D9-406F-853D-13FD28BBB805}" type="pres">
      <dgm:prSet presAssocID="{62E153EB-408C-4CB3-B6CA-2A439518E14B}" presName="node" presStyleLbl="node1" presStyleIdx="7" presStyleCnt="10" custScaleX="84773" custScaleY="847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27FC25-052B-426A-9E06-117E992234F6}" type="pres">
      <dgm:prSet presAssocID="{08170AFC-8E89-4179-A96D-636AFFD8C3F3}" presName="parTrans" presStyleLbl="sibTrans2D1" presStyleIdx="8" presStyleCnt="10"/>
      <dgm:spPr/>
      <dgm:t>
        <a:bodyPr/>
        <a:lstStyle/>
        <a:p>
          <a:endParaRPr lang="ru-RU"/>
        </a:p>
      </dgm:t>
    </dgm:pt>
    <dgm:pt modelId="{53D78D63-5F88-4163-9535-46A64127BD3A}" type="pres">
      <dgm:prSet presAssocID="{08170AFC-8E89-4179-A96D-636AFFD8C3F3}" presName="connectorText" presStyleLbl="sibTrans2D1" presStyleIdx="8" presStyleCnt="10"/>
      <dgm:spPr/>
      <dgm:t>
        <a:bodyPr/>
        <a:lstStyle/>
        <a:p>
          <a:endParaRPr lang="ru-RU"/>
        </a:p>
      </dgm:t>
    </dgm:pt>
    <dgm:pt modelId="{EDA34655-9131-4731-957F-5382F53A0660}" type="pres">
      <dgm:prSet presAssocID="{D78F1D4C-A2EF-4C56-940B-FB3F18A7298D}" presName="node" presStyleLbl="node1" presStyleIdx="8" presStyleCnt="10" custScaleX="77709" custScaleY="777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3B84E4-4A31-43DB-B3BF-8E8EF2B79F2D}" type="pres">
      <dgm:prSet presAssocID="{66E51CD7-05D6-4658-BDAA-92C6F3E19708}" presName="parTrans" presStyleLbl="sibTrans2D1" presStyleIdx="9" presStyleCnt="10"/>
      <dgm:spPr/>
      <dgm:t>
        <a:bodyPr/>
        <a:lstStyle/>
        <a:p>
          <a:endParaRPr lang="ru-RU"/>
        </a:p>
      </dgm:t>
    </dgm:pt>
    <dgm:pt modelId="{C47D9E4B-AD47-4E79-B529-9B264E8F4F6B}" type="pres">
      <dgm:prSet presAssocID="{66E51CD7-05D6-4658-BDAA-92C6F3E19708}" presName="connectorText" presStyleLbl="sibTrans2D1" presStyleIdx="9" presStyleCnt="10"/>
      <dgm:spPr/>
      <dgm:t>
        <a:bodyPr/>
        <a:lstStyle/>
        <a:p>
          <a:endParaRPr lang="ru-RU"/>
        </a:p>
      </dgm:t>
    </dgm:pt>
    <dgm:pt modelId="{E0AC84DD-2093-416F-85DE-E547FE520660}" type="pres">
      <dgm:prSet presAssocID="{3BA0FA79-0F0A-4F39-8C6F-85BF113366C3}" presName="node" presStyleLbl="node1" presStyleIdx="9" presStyleCnt="10" custScaleX="71562" custScaleY="706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F33910F-E323-4D82-85D8-55C65608D9FF}" type="presOf" srcId="{08170AFC-8E89-4179-A96D-636AFFD8C3F3}" destId="{DF27FC25-052B-426A-9E06-117E992234F6}" srcOrd="0" destOrd="0" presId="urn:microsoft.com/office/officeart/2005/8/layout/radial5"/>
    <dgm:cxn modelId="{85C9B253-FCC4-47F5-902E-C6972D690E55}" type="presOf" srcId="{66E51CD7-05D6-4658-BDAA-92C6F3E19708}" destId="{553B84E4-4A31-43DB-B3BF-8E8EF2B79F2D}" srcOrd="0" destOrd="0" presId="urn:microsoft.com/office/officeart/2005/8/layout/radial5"/>
    <dgm:cxn modelId="{02AE4900-09B6-4C3C-976F-3BD167F99EBA}" type="presOf" srcId="{62E153EB-408C-4CB3-B6CA-2A439518E14B}" destId="{83F11675-07D9-406F-853D-13FD28BBB805}" srcOrd="0" destOrd="0" presId="urn:microsoft.com/office/officeart/2005/8/layout/radial5"/>
    <dgm:cxn modelId="{4A189105-0239-4451-ACE0-D31E9CBF66B8}" srcId="{6F647F05-65E5-443B-9310-4AF895EEC1B0}" destId="{3BA0FA79-0F0A-4F39-8C6F-85BF113366C3}" srcOrd="9" destOrd="0" parTransId="{66E51CD7-05D6-4658-BDAA-92C6F3E19708}" sibTransId="{3F86135B-3CC7-4CEB-B411-92453A9354E3}"/>
    <dgm:cxn modelId="{0530D9A0-479D-475D-9C9A-D8000A8BDE6D}" type="presOf" srcId="{D63A74EC-A1EC-4823-AB28-835C2DE63D58}" destId="{E2EC1D87-F728-458A-8AB1-7A3D78F9D25E}" srcOrd="0" destOrd="0" presId="urn:microsoft.com/office/officeart/2005/8/layout/radial5"/>
    <dgm:cxn modelId="{AA2F86B8-C674-41D7-863B-F4F98D90797E}" type="presOf" srcId="{D78F1D4C-A2EF-4C56-940B-FB3F18A7298D}" destId="{EDA34655-9131-4731-957F-5382F53A0660}" srcOrd="0" destOrd="0" presId="urn:microsoft.com/office/officeart/2005/8/layout/radial5"/>
    <dgm:cxn modelId="{BDBC8127-C9A5-4636-AF0A-79E42F53D923}" srcId="{6F647F05-65E5-443B-9310-4AF895EEC1B0}" destId="{D2A69AB7-A0A6-4501-95CD-2902A3384DE3}" srcOrd="5" destOrd="0" parTransId="{9DEE7B50-C1CB-48D2-999B-DF1098A88396}" sibTransId="{B4AB27D7-F679-4C2F-B351-354C992C8F30}"/>
    <dgm:cxn modelId="{9F506C2E-CD8B-4D16-851D-644E9F5F428F}" type="presOf" srcId="{BC4B6763-2F33-4CCB-B9CC-377BBD0F0800}" destId="{A0B7EB92-DF16-476D-BB87-6C0D26E26F61}" srcOrd="0" destOrd="0" presId="urn:microsoft.com/office/officeart/2005/8/layout/radial5"/>
    <dgm:cxn modelId="{203A726E-CB2D-4F03-B692-DBCD287F3F19}" type="presOf" srcId="{BC4B6763-2F33-4CCB-B9CC-377BBD0F0800}" destId="{E3A5A4EE-729B-477E-AEA8-7FC61FA6B941}" srcOrd="1" destOrd="0" presId="urn:microsoft.com/office/officeart/2005/8/layout/radial5"/>
    <dgm:cxn modelId="{9D0EB6FB-A37E-45CF-B83D-C72FE0A214C1}" type="presOf" srcId="{8D513BD1-7137-4BB2-A1F4-1B02EFB0F34F}" destId="{8D15C70B-27DC-4BC4-8B54-1A6B8CC1DBC1}" srcOrd="1" destOrd="0" presId="urn:microsoft.com/office/officeart/2005/8/layout/radial5"/>
    <dgm:cxn modelId="{80FF6490-2CE6-40F1-9E1E-EBAD1712B74E}" type="presOf" srcId="{C021BE46-16AF-4372-B2A0-67875E2C82CF}" destId="{DA660ED5-C4B7-4208-928A-B8DD66837486}" srcOrd="1" destOrd="0" presId="urn:microsoft.com/office/officeart/2005/8/layout/radial5"/>
    <dgm:cxn modelId="{336EB8A2-C68B-4FD8-B090-12D589BA3F37}" type="presOf" srcId="{6F647F05-65E5-443B-9310-4AF895EEC1B0}" destId="{ED72E44C-8498-48F8-9652-E5DD6AC5818D}" srcOrd="0" destOrd="0" presId="urn:microsoft.com/office/officeart/2005/8/layout/radial5"/>
    <dgm:cxn modelId="{ABB8D3AC-32ED-44B8-98D1-601987ACC1D1}" srcId="{6F647F05-65E5-443B-9310-4AF895EEC1B0}" destId="{9F96D360-CB55-48DB-9778-BF90DCE1129E}" srcOrd="6" destOrd="0" parTransId="{BC4B6763-2F33-4CCB-B9CC-377BBD0F0800}" sibTransId="{286A4893-ECEC-4EFE-BAC3-3F1C84511E21}"/>
    <dgm:cxn modelId="{67886AE4-1857-4FC6-97DB-D61673CAA9EA}" type="presOf" srcId="{637E412C-91EE-486E-8354-15F2384BE3EA}" destId="{D8B200F5-4D07-49B2-A587-C2FE6CEC49F8}" srcOrd="0" destOrd="0" presId="urn:microsoft.com/office/officeart/2005/8/layout/radial5"/>
    <dgm:cxn modelId="{A5BC18A6-1C74-45AC-A35E-DB57538BF8E8}" srcId="{6F647F05-65E5-443B-9310-4AF895EEC1B0}" destId="{D63A74EC-A1EC-4823-AB28-835C2DE63D58}" srcOrd="0" destOrd="0" parTransId="{8D513BD1-7137-4BB2-A1F4-1B02EFB0F34F}" sibTransId="{791BBDCE-20BF-42D5-A05C-65C02968CEA7}"/>
    <dgm:cxn modelId="{9B0C5587-237B-4312-BA96-5A77A1454A7E}" type="presOf" srcId="{9DEE7B50-C1CB-48D2-999B-DF1098A88396}" destId="{881BA4B6-6173-4BE7-ACB0-127409627ABA}" srcOrd="1" destOrd="0" presId="urn:microsoft.com/office/officeart/2005/8/layout/radial5"/>
    <dgm:cxn modelId="{BA07611F-5809-48A3-BBF5-E7B17BE60B58}" type="presOf" srcId="{420BA717-63F2-4ED1-9193-BDF0AD7BC7EB}" destId="{FFE63D16-C443-42C8-BB30-4CA61876A647}" srcOrd="0" destOrd="0" presId="urn:microsoft.com/office/officeart/2005/8/layout/radial5"/>
    <dgm:cxn modelId="{420E5929-73A4-4A38-8264-96367E09F888}" srcId="{6F647F05-65E5-443B-9310-4AF895EEC1B0}" destId="{420BA717-63F2-4ED1-9193-BDF0AD7BC7EB}" srcOrd="2" destOrd="0" parTransId="{A8FC0520-4E1C-47C9-9459-5A566E2A3269}" sibTransId="{93B10FAD-F9FB-447F-AB26-67CC3C3A8B52}"/>
    <dgm:cxn modelId="{79161D9E-A44E-4A6B-86EE-1D001F24FEA1}" type="presOf" srcId="{90B43A1C-85AB-40E4-9687-2313E85E0399}" destId="{0A6C1809-69AA-4BA6-8257-5A11C3557B45}" srcOrd="0" destOrd="0" presId="urn:microsoft.com/office/officeart/2005/8/layout/radial5"/>
    <dgm:cxn modelId="{7F665793-3E9F-4217-A0D1-B46C6CB86640}" type="presOf" srcId="{9DEE7B50-C1CB-48D2-999B-DF1098A88396}" destId="{2F5553CB-2478-4421-B002-5FA728364A78}" srcOrd="0" destOrd="0" presId="urn:microsoft.com/office/officeart/2005/8/layout/radial5"/>
    <dgm:cxn modelId="{48ECD170-E6C5-489E-A263-20CC615C17AB}" srcId="{6F647F05-65E5-443B-9310-4AF895EEC1B0}" destId="{AA0A2BD5-A368-4F17-8E9D-23F1FC377812}" srcOrd="4" destOrd="0" parTransId="{6598F354-400C-439C-BDD5-729D663E252E}" sibTransId="{0A69E1AC-CA25-4F66-967D-B64CF01B740F}"/>
    <dgm:cxn modelId="{E3209E33-E5E7-49D7-A614-E18C032857AF}" srcId="{6F647F05-65E5-443B-9310-4AF895EEC1B0}" destId="{90B43A1C-85AB-40E4-9687-2313E85E0399}" srcOrd="3" destOrd="0" parTransId="{CCCDC2A1-B573-48DB-AE6D-1F76901F1671}" sibTransId="{E9924FC7-EF29-492B-B0FE-E3B61C99864B}"/>
    <dgm:cxn modelId="{176A3906-A706-4CAB-AB71-F5DD51F84E0C}" type="presOf" srcId="{D2A69AB7-A0A6-4501-95CD-2902A3384DE3}" destId="{FED909B6-8F19-4D98-AAC2-EBEEF4830C2B}" srcOrd="0" destOrd="0" presId="urn:microsoft.com/office/officeart/2005/8/layout/radial5"/>
    <dgm:cxn modelId="{36A1A516-0502-498B-B9B6-A91BBEE61D3D}" type="presOf" srcId="{77DF95E1-3397-43CE-99EF-E82D1E9B2066}" destId="{4273F29E-B93C-44D6-A671-FCDC77ED9BA3}" srcOrd="1" destOrd="0" presId="urn:microsoft.com/office/officeart/2005/8/layout/radial5"/>
    <dgm:cxn modelId="{387600DB-DC53-4CA3-A91D-299D587F42B9}" type="presOf" srcId="{6598F354-400C-439C-BDD5-729D663E252E}" destId="{F326903B-AF5C-41D9-A950-9DE60C069BDF}" srcOrd="1" destOrd="0" presId="urn:microsoft.com/office/officeart/2005/8/layout/radial5"/>
    <dgm:cxn modelId="{9EDE18E5-7793-4243-A7F0-2A354531C0DD}" type="presOf" srcId="{AA0A2BD5-A368-4F17-8E9D-23F1FC377812}" destId="{EB1C3899-7B42-47CD-912B-DD035472498D}" srcOrd="0" destOrd="0" presId="urn:microsoft.com/office/officeart/2005/8/layout/radial5"/>
    <dgm:cxn modelId="{82D9C86C-FE64-4998-8A81-8C3DC0D220DC}" type="presOf" srcId="{8D513BD1-7137-4BB2-A1F4-1B02EFB0F34F}" destId="{4731EA70-1FA8-49F5-A6BF-4AE9CB97C303}" srcOrd="0" destOrd="0" presId="urn:microsoft.com/office/officeart/2005/8/layout/radial5"/>
    <dgm:cxn modelId="{F648B080-BE6B-4F12-9779-7E35C8588061}" type="presOf" srcId="{A8FC0520-4E1C-47C9-9459-5A566E2A3269}" destId="{47F0322C-5978-482D-A409-1280E22C6D82}" srcOrd="1" destOrd="0" presId="urn:microsoft.com/office/officeart/2005/8/layout/radial5"/>
    <dgm:cxn modelId="{2BB08DC9-4AD7-444E-8D5A-E53482C7D523}" type="presOf" srcId="{A8FC0520-4E1C-47C9-9459-5A566E2A3269}" destId="{E7EAB10C-E176-4610-B2C6-BE8F83AD0F9B}" srcOrd="0" destOrd="0" presId="urn:microsoft.com/office/officeart/2005/8/layout/radial5"/>
    <dgm:cxn modelId="{41A1A5B7-328D-4618-A5B3-0CC10636C4D0}" type="presOf" srcId="{3BA0FA79-0F0A-4F39-8C6F-85BF113366C3}" destId="{E0AC84DD-2093-416F-85DE-E547FE520660}" srcOrd="0" destOrd="0" presId="urn:microsoft.com/office/officeart/2005/8/layout/radial5"/>
    <dgm:cxn modelId="{EA60BD94-54CE-450D-A117-19A3057D3DE3}" srcId="{6F647F05-65E5-443B-9310-4AF895EEC1B0}" destId="{637E412C-91EE-486E-8354-15F2384BE3EA}" srcOrd="1" destOrd="0" parTransId="{C021BE46-16AF-4372-B2A0-67875E2C82CF}" sibTransId="{6923DAD3-03A3-4184-9D76-6CCF9386A60A}"/>
    <dgm:cxn modelId="{5BE44A20-04AD-49B3-A116-AB568F9DE72D}" type="presOf" srcId="{66E51CD7-05D6-4658-BDAA-92C6F3E19708}" destId="{C47D9E4B-AD47-4E79-B529-9B264E8F4F6B}" srcOrd="1" destOrd="0" presId="urn:microsoft.com/office/officeart/2005/8/layout/radial5"/>
    <dgm:cxn modelId="{940548D8-2C73-4CDD-AE61-8FF48E863A7E}" type="presOf" srcId="{08170AFC-8E89-4179-A96D-636AFFD8C3F3}" destId="{53D78D63-5F88-4163-9535-46A64127BD3A}" srcOrd="1" destOrd="0" presId="urn:microsoft.com/office/officeart/2005/8/layout/radial5"/>
    <dgm:cxn modelId="{A00878C0-A87A-42B9-83D7-EE8880E34935}" srcId="{6F647F05-65E5-443B-9310-4AF895EEC1B0}" destId="{D78F1D4C-A2EF-4C56-940B-FB3F18A7298D}" srcOrd="8" destOrd="0" parTransId="{08170AFC-8E89-4179-A96D-636AFFD8C3F3}" sibTransId="{3B6B2775-EA0D-4CA6-A4A3-0187E341F68C}"/>
    <dgm:cxn modelId="{4F17D377-193B-451B-9742-04783B6560DF}" type="presOf" srcId="{6B4A9C71-5243-4375-98C7-BA189146832B}" destId="{8B82EA68-B59A-424E-9756-C221A13DB47F}" srcOrd="0" destOrd="0" presId="urn:microsoft.com/office/officeart/2005/8/layout/radial5"/>
    <dgm:cxn modelId="{AD2645D0-6F4A-4EDF-AA40-CD93E83C7077}" type="presOf" srcId="{CCCDC2A1-B573-48DB-AE6D-1F76901F1671}" destId="{DB024BEC-8C88-4F07-BCA5-811E266A083B}" srcOrd="1" destOrd="0" presId="urn:microsoft.com/office/officeart/2005/8/layout/radial5"/>
    <dgm:cxn modelId="{059BB446-D7E7-402C-A2AD-5C5038118E96}" type="presOf" srcId="{CCCDC2A1-B573-48DB-AE6D-1F76901F1671}" destId="{C481485E-E38C-4518-A609-8D1D62CF917B}" srcOrd="0" destOrd="0" presId="urn:microsoft.com/office/officeart/2005/8/layout/radial5"/>
    <dgm:cxn modelId="{BF38799C-CA30-4D28-BC23-CB60C5F0BC98}" type="presOf" srcId="{9F96D360-CB55-48DB-9778-BF90DCE1129E}" destId="{69EA0517-EDCB-4CEB-899F-D56DCF7B4404}" srcOrd="0" destOrd="0" presId="urn:microsoft.com/office/officeart/2005/8/layout/radial5"/>
    <dgm:cxn modelId="{3ED0478D-FA9B-4F38-BC41-1E5FDAEEEAC4}" type="presOf" srcId="{6598F354-400C-439C-BDD5-729D663E252E}" destId="{FA950D33-9BD9-4D37-A533-789F5554AFB5}" srcOrd="0" destOrd="0" presId="urn:microsoft.com/office/officeart/2005/8/layout/radial5"/>
    <dgm:cxn modelId="{F280695C-BCD4-44D5-BD42-7B1024E9C69E}" srcId="{6B4A9C71-5243-4375-98C7-BA189146832B}" destId="{6F647F05-65E5-443B-9310-4AF895EEC1B0}" srcOrd="0" destOrd="0" parTransId="{75BFC95B-EA58-4583-BC2B-08582B3ED8DC}" sibTransId="{FCC559A8-CB2E-461F-864E-CCB99C0FD9A4}"/>
    <dgm:cxn modelId="{54059384-7D56-4783-9E6B-CB7051B26B45}" srcId="{6F647F05-65E5-443B-9310-4AF895EEC1B0}" destId="{62E153EB-408C-4CB3-B6CA-2A439518E14B}" srcOrd="7" destOrd="0" parTransId="{77DF95E1-3397-43CE-99EF-E82D1E9B2066}" sibTransId="{69F9F7AF-4DAB-4B6C-A26F-22C945FB8A80}"/>
    <dgm:cxn modelId="{8E9D5ACF-1549-43F6-AE0A-5A92AE428F1C}" type="presOf" srcId="{C021BE46-16AF-4372-B2A0-67875E2C82CF}" destId="{06F93DE9-E67A-4CE1-BC6B-5C458B1137B0}" srcOrd="0" destOrd="0" presId="urn:microsoft.com/office/officeart/2005/8/layout/radial5"/>
    <dgm:cxn modelId="{F88C6E54-1873-4235-9DF9-ECA4A998622D}" type="presOf" srcId="{77DF95E1-3397-43CE-99EF-E82D1E9B2066}" destId="{7A035AEB-3A20-4DC3-9A60-032AB2743B03}" srcOrd="0" destOrd="0" presId="urn:microsoft.com/office/officeart/2005/8/layout/radial5"/>
    <dgm:cxn modelId="{67A700BB-5E03-49A6-94B0-5AABE0BA27FC}" type="presParOf" srcId="{8B82EA68-B59A-424E-9756-C221A13DB47F}" destId="{ED72E44C-8498-48F8-9652-E5DD6AC5818D}" srcOrd="0" destOrd="0" presId="urn:microsoft.com/office/officeart/2005/8/layout/radial5"/>
    <dgm:cxn modelId="{7299D2D6-2B9C-4D14-80B2-BF3E892402EC}" type="presParOf" srcId="{8B82EA68-B59A-424E-9756-C221A13DB47F}" destId="{4731EA70-1FA8-49F5-A6BF-4AE9CB97C303}" srcOrd="1" destOrd="0" presId="urn:microsoft.com/office/officeart/2005/8/layout/radial5"/>
    <dgm:cxn modelId="{61A80899-5720-4BA7-B382-3C518FDC983E}" type="presParOf" srcId="{4731EA70-1FA8-49F5-A6BF-4AE9CB97C303}" destId="{8D15C70B-27DC-4BC4-8B54-1A6B8CC1DBC1}" srcOrd="0" destOrd="0" presId="urn:microsoft.com/office/officeart/2005/8/layout/radial5"/>
    <dgm:cxn modelId="{74801940-B9DE-479D-BFC4-4CC1F584287E}" type="presParOf" srcId="{8B82EA68-B59A-424E-9756-C221A13DB47F}" destId="{E2EC1D87-F728-458A-8AB1-7A3D78F9D25E}" srcOrd="2" destOrd="0" presId="urn:microsoft.com/office/officeart/2005/8/layout/radial5"/>
    <dgm:cxn modelId="{4F160BC7-3AB8-4D88-BC98-E0A5746B9F90}" type="presParOf" srcId="{8B82EA68-B59A-424E-9756-C221A13DB47F}" destId="{06F93DE9-E67A-4CE1-BC6B-5C458B1137B0}" srcOrd="3" destOrd="0" presId="urn:microsoft.com/office/officeart/2005/8/layout/radial5"/>
    <dgm:cxn modelId="{7FC04473-B69D-4853-9DDF-7DA3764A52FF}" type="presParOf" srcId="{06F93DE9-E67A-4CE1-BC6B-5C458B1137B0}" destId="{DA660ED5-C4B7-4208-928A-B8DD66837486}" srcOrd="0" destOrd="0" presId="urn:microsoft.com/office/officeart/2005/8/layout/radial5"/>
    <dgm:cxn modelId="{27A6C497-E36E-4857-9BB1-591C7F36BFC6}" type="presParOf" srcId="{8B82EA68-B59A-424E-9756-C221A13DB47F}" destId="{D8B200F5-4D07-49B2-A587-C2FE6CEC49F8}" srcOrd="4" destOrd="0" presId="urn:microsoft.com/office/officeart/2005/8/layout/radial5"/>
    <dgm:cxn modelId="{17D485B2-AB48-483C-91C6-67AC5EDC2213}" type="presParOf" srcId="{8B82EA68-B59A-424E-9756-C221A13DB47F}" destId="{E7EAB10C-E176-4610-B2C6-BE8F83AD0F9B}" srcOrd="5" destOrd="0" presId="urn:microsoft.com/office/officeart/2005/8/layout/radial5"/>
    <dgm:cxn modelId="{58F8907E-CC5C-4216-AC69-F3DD91BDD991}" type="presParOf" srcId="{E7EAB10C-E176-4610-B2C6-BE8F83AD0F9B}" destId="{47F0322C-5978-482D-A409-1280E22C6D82}" srcOrd="0" destOrd="0" presId="urn:microsoft.com/office/officeart/2005/8/layout/radial5"/>
    <dgm:cxn modelId="{2770D1DB-4AC6-4545-8031-9065F5FA4236}" type="presParOf" srcId="{8B82EA68-B59A-424E-9756-C221A13DB47F}" destId="{FFE63D16-C443-42C8-BB30-4CA61876A647}" srcOrd="6" destOrd="0" presId="urn:microsoft.com/office/officeart/2005/8/layout/radial5"/>
    <dgm:cxn modelId="{3F67FDBF-CC6F-4835-B616-851213358DFC}" type="presParOf" srcId="{8B82EA68-B59A-424E-9756-C221A13DB47F}" destId="{C481485E-E38C-4518-A609-8D1D62CF917B}" srcOrd="7" destOrd="0" presId="urn:microsoft.com/office/officeart/2005/8/layout/radial5"/>
    <dgm:cxn modelId="{7B38EFF4-24C9-4BE6-BFDA-02877DCE5CB6}" type="presParOf" srcId="{C481485E-E38C-4518-A609-8D1D62CF917B}" destId="{DB024BEC-8C88-4F07-BCA5-811E266A083B}" srcOrd="0" destOrd="0" presId="urn:microsoft.com/office/officeart/2005/8/layout/radial5"/>
    <dgm:cxn modelId="{326C8DDC-C268-43A1-93D8-BDEDB78A03D6}" type="presParOf" srcId="{8B82EA68-B59A-424E-9756-C221A13DB47F}" destId="{0A6C1809-69AA-4BA6-8257-5A11C3557B45}" srcOrd="8" destOrd="0" presId="urn:microsoft.com/office/officeart/2005/8/layout/radial5"/>
    <dgm:cxn modelId="{70FC746F-EF85-4D5B-9697-EDA957EC4721}" type="presParOf" srcId="{8B82EA68-B59A-424E-9756-C221A13DB47F}" destId="{FA950D33-9BD9-4D37-A533-789F5554AFB5}" srcOrd="9" destOrd="0" presId="urn:microsoft.com/office/officeart/2005/8/layout/radial5"/>
    <dgm:cxn modelId="{A4501778-6E73-4451-9885-58B815008394}" type="presParOf" srcId="{FA950D33-9BD9-4D37-A533-789F5554AFB5}" destId="{F326903B-AF5C-41D9-A950-9DE60C069BDF}" srcOrd="0" destOrd="0" presId="urn:microsoft.com/office/officeart/2005/8/layout/radial5"/>
    <dgm:cxn modelId="{E58C4891-EC11-4978-9B8D-02401D8E4115}" type="presParOf" srcId="{8B82EA68-B59A-424E-9756-C221A13DB47F}" destId="{EB1C3899-7B42-47CD-912B-DD035472498D}" srcOrd="10" destOrd="0" presId="urn:microsoft.com/office/officeart/2005/8/layout/radial5"/>
    <dgm:cxn modelId="{804F0652-CACF-4DD8-98D1-4970DB3FCF35}" type="presParOf" srcId="{8B82EA68-B59A-424E-9756-C221A13DB47F}" destId="{2F5553CB-2478-4421-B002-5FA728364A78}" srcOrd="11" destOrd="0" presId="urn:microsoft.com/office/officeart/2005/8/layout/radial5"/>
    <dgm:cxn modelId="{95FCED40-8A28-4C58-92D5-555DF01D241E}" type="presParOf" srcId="{2F5553CB-2478-4421-B002-5FA728364A78}" destId="{881BA4B6-6173-4BE7-ACB0-127409627ABA}" srcOrd="0" destOrd="0" presId="urn:microsoft.com/office/officeart/2005/8/layout/radial5"/>
    <dgm:cxn modelId="{D64FE39E-B2DE-4A65-9B02-8012CE1F295F}" type="presParOf" srcId="{8B82EA68-B59A-424E-9756-C221A13DB47F}" destId="{FED909B6-8F19-4D98-AAC2-EBEEF4830C2B}" srcOrd="12" destOrd="0" presId="urn:microsoft.com/office/officeart/2005/8/layout/radial5"/>
    <dgm:cxn modelId="{2A069C30-C61B-4FF6-BCAB-8C248F80D430}" type="presParOf" srcId="{8B82EA68-B59A-424E-9756-C221A13DB47F}" destId="{A0B7EB92-DF16-476D-BB87-6C0D26E26F61}" srcOrd="13" destOrd="0" presId="urn:microsoft.com/office/officeart/2005/8/layout/radial5"/>
    <dgm:cxn modelId="{005F25AB-6B4A-4D23-A175-76DC859369CE}" type="presParOf" srcId="{A0B7EB92-DF16-476D-BB87-6C0D26E26F61}" destId="{E3A5A4EE-729B-477E-AEA8-7FC61FA6B941}" srcOrd="0" destOrd="0" presId="urn:microsoft.com/office/officeart/2005/8/layout/radial5"/>
    <dgm:cxn modelId="{3E47E2CD-F1A2-4714-8A9B-3EA1A33B1588}" type="presParOf" srcId="{8B82EA68-B59A-424E-9756-C221A13DB47F}" destId="{69EA0517-EDCB-4CEB-899F-D56DCF7B4404}" srcOrd="14" destOrd="0" presId="urn:microsoft.com/office/officeart/2005/8/layout/radial5"/>
    <dgm:cxn modelId="{AAE0ADEE-0343-4D35-AA1A-C67103107786}" type="presParOf" srcId="{8B82EA68-B59A-424E-9756-C221A13DB47F}" destId="{7A035AEB-3A20-4DC3-9A60-032AB2743B03}" srcOrd="15" destOrd="0" presId="urn:microsoft.com/office/officeart/2005/8/layout/radial5"/>
    <dgm:cxn modelId="{093BA5F2-7367-41C3-8261-A621AA1960E7}" type="presParOf" srcId="{7A035AEB-3A20-4DC3-9A60-032AB2743B03}" destId="{4273F29E-B93C-44D6-A671-FCDC77ED9BA3}" srcOrd="0" destOrd="0" presId="urn:microsoft.com/office/officeart/2005/8/layout/radial5"/>
    <dgm:cxn modelId="{1E4DCC1E-FE96-4CC1-9C75-77F804F7918B}" type="presParOf" srcId="{8B82EA68-B59A-424E-9756-C221A13DB47F}" destId="{83F11675-07D9-406F-853D-13FD28BBB805}" srcOrd="16" destOrd="0" presId="urn:microsoft.com/office/officeart/2005/8/layout/radial5"/>
    <dgm:cxn modelId="{C33E1C00-21EB-4CF1-BD5B-DE99F9C11F5B}" type="presParOf" srcId="{8B82EA68-B59A-424E-9756-C221A13DB47F}" destId="{DF27FC25-052B-426A-9E06-117E992234F6}" srcOrd="17" destOrd="0" presId="urn:microsoft.com/office/officeart/2005/8/layout/radial5"/>
    <dgm:cxn modelId="{ECCDBB97-2D67-410B-ADB1-040D741DE61B}" type="presParOf" srcId="{DF27FC25-052B-426A-9E06-117E992234F6}" destId="{53D78D63-5F88-4163-9535-46A64127BD3A}" srcOrd="0" destOrd="0" presId="urn:microsoft.com/office/officeart/2005/8/layout/radial5"/>
    <dgm:cxn modelId="{DA1EBEC8-2606-48B9-9BE4-3F3294761A99}" type="presParOf" srcId="{8B82EA68-B59A-424E-9756-C221A13DB47F}" destId="{EDA34655-9131-4731-957F-5382F53A0660}" srcOrd="18" destOrd="0" presId="urn:microsoft.com/office/officeart/2005/8/layout/radial5"/>
    <dgm:cxn modelId="{F4D0A3A5-5E67-44B3-9BFD-F3037C7537EC}" type="presParOf" srcId="{8B82EA68-B59A-424E-9756-C221A13DB47F}" destId="{553B84E4-4A31-43DB-B3BF-8E8EF2B79F2D}" srcOrd="19" destOrd="0" presId="urn:microsoft.com/office/officeart/2005/8/layout/radial5"/>
    <dgm:cxn modelId="{5F4F77D4-B80E-405A-949C-35FA9A055240}" type="presParOf" srcId="{553B84E4-4A31-43DB-B3BF-8E8EF2B79F2D}" destId="{C47D9E4B-AD47-4E79-B529-9B264E8F4F6B}" srcOrd="0" destOrd="0" presId="urn:microsoft.com/office/officeart/2005/8/layout/radial5"/>
    <dgm:cxn modelId="{E38B9B89-ED73-4683-8F1B-7F6BBF58386E}" type="presParOf" srcId="{8B82EA68-B59A-424E-9756-C221A13DB47F}" destId="{E0AC84DD-2093-416F-85DE-E547FE520660}" srcOrd="2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B4A9C71-5243-4375-98C7-BA189146832B}" type="doc">
      <dgm:prSet loTypeId="urn:microsoft.com/office/officeart/2005/8/layout/radial5" loCatId="cycle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6F647F05-65E5-443B-9310-4AF895EEC1B0}">
      <dgm:prSet phldrT="[Текст]" custT="1"/>
      <dgm:spPr/>
      <dgm:t>
        <a:bodyPr/>
        <a:lstStyle/>
        <a:p>
          <a:pPr algn="ctr"/>
          <a:r>
            <a:rPr lang="ru-RU" sz="1200" b="0" dirty="0" smtClean="0"/>
            <a:t>Всего расходов </a:t>
          </a:r>
        </a:p>
        <a:p>
          <a:pPr algn="ctr"/>
          <a:r>
            <a:rPr lang="ru-RU" sz="1200" b="0" dirty="0" smtClean="0"/>
            <a:t>1 248 627,6 тыс. руб.</a:t>
          </a:r>
        </a:p>
        <a:p>
          <a:pPr algn="ctr"/>
          <a:r>
            <a:rPr lang="ru-RU" sz="1200" b="0" dirty="0" smtClean="0"/>
            <a:t>в т. ч. условно утвержденные расходы </a:t>
          </a:r>
        </a:p>
        <a:p>
          <a:pPr algn="ctr"/>
          <a:r>
            <a:rPr lang="ru-RU" sz="1200" b="0" dirty="0" smtClean="0"/>
            <a:t>37 835,0 тыс. руб.</a:t>
          </a:r>
          <a:endParaRPr lang="en-US" sz="1200" b="0" dirty="0" smtClean="0"/>
        </a:p>
      </dgm:t>
    </dgm:pt>
    <dgm:pt modelId="{75BFC95B-EA58-4583-BC2B-08582B3ED8DC}" type="parTrans" cxnId="{F280695C-BCD4-44D5-BD42-7B1024E9C69E}">
      <dgm:prSet/>
      <dgm:spPr/>
      <dgm:t>
        <a:bodyPr/>
        <a:lstStyle/>
        <a:p>
          <a:endParaRPr lang="ru-RU"/>
        </a:p>
      </dgm:t>
    </dgm:pt>
    <dgm:pt modelId="{FCC559A8-CB2E-461F-864E-CCB99C0FD9A4}" type="sibTrans" cxnId="{F280695C-BCD4-44D5-BD42-7B1024E9C69E}">
      <dgm:prSet/>
      <dgm:spPr/>
      <dgm:t>
        <a:bodyPr/>
        <a:lstStyle/>
        <a:p>
          <a:endParaRPr lang="ru-RU"/>
        </a:p>
      </dgm:t>
    </dgm:pt>
    <dgm:pt modelId="{420BA717-63F2-4ED1-9193-BDF0AD7BC7EB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r>
            <a:rPr lang="ru-RU" dirty="0" smtClean="0"/>
            <a:t>9,8%</a:t>
          </a:r>
          <a:endParaRPr lang="ru-RU" dirty="0"/>
        </a:p>
      </dgm:t>
    </dgm:pt>
    <dgm:pt modelId="{A8FC0520-4E1C-47C9-9459-5A566E2A3269}" type="parTrans" cxnId="{420E5929-73A4-4A38-8264-96367E09F888}">
      <dgm:prSet/>
      <dgm:spPr/>
      <dgm:t>
        <a:bodyPr/>
        <a:lstStyle/>
        <a:p>
          <a:endParaRPr lang="ru-RU"/>
        </a:p>
      </dgm:t>
    </dgm:pt>
    <dgm:pt modelId="{93B10FAD-F9FB-447F-AB26-67CC3C3A8B52}" type="sibTrans" cxnId="{420E5929-73A4-4A38-8264-96367E09F888}">
      <dgm:prSet/>
      <dgm:spPr/>
      <dgm:t>
        <a:bodyPr/>
        <a:lstStyle/>
        <a:p>
          <a:endParaRPr lang="ru-RU"/>
        </a:p>
      </dgm:t>
    </dgm:pt>
    <dgm:pt modelId="{90B43A1C-85AB-40E4-9687-2313E85E0399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r>
            <a:rPr lang="ru-RU" dirty="0" smtClean="0"/>
            <a:t>8,7%</a:t>
          </a:r>
          <a:endParaRPr lang="ru-RU" dirty="0"/>
        </a:p>
      </dgm:t>
    </dgm:pt>
    <dgm:pt modelId="{CCCDC2A1-B573-48DB-AE6D-1F76901F1671}" type="parTrans" cxnId="{E3209E33-E5E7-49D7-A614-E18C032857AF}">
      <dgm:prSet/>
      <dgm:spPr/>
      <dgm:t>
        <a:bodyPr/>
        <a:lstStyle/>
        <a:p>
          <a:endParaRPr lang="ru-RU"/>
        </a:p>
      </dgm:t>
    </dgm:pt>
    <dgm:pt modelId="{E9924FC7-EF29-492B-B0FE-E3B61C99864B}" type="sibTrans" cxnId="{E3209E33-E5E7-49D7-A614-E18C032857AF}">
      <dgm:prSet/>
      <dgm:spPr/>
      <dgm:t>
        <a:bodyPr/>
        <a:lstStyle/>
        <a:p>
          <a:endParaRPr lang="ru-RU"/>
        </a:p>
      </dgm:t>
    </dgm:pt>
    <dgm:pt modelId="{AA0A2BD5-A368-4F17-8E9D-23F1FC377812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r>
            <a:rPr lang="ru-RU" dirty="0" smtClean="0"/>
            <a:t>7,0%</a:t>
          </a:r>
          <a:endParaRPr lang="ru-RU" dirty="0"/>
        </a:p>
      </dgm:t>
    </dgm:pt>
    <dgm:pt modelId="{6598F354-400C-439C-BDD5-729D663E252E}" type="parTrans" cxnId="{48ECD170-E6C5-489E-A263-20CC615C17AB}">
      <dgm:prSet/>
      <dgm:spPr/>
      <dgm:t>
        <a:bodyPr/>
        <a:lstStyle/>
        <a:p>
          <a:endParaRPr lang="ru-RU"/>
        </a:p>
      </dgm:t>
    </dgm:pt>
    <dgm:pt modelId="{0A69E1AC-CA25-4F66-967D-B64CF01B740F}" type="sibTrans" cxnId="{48ECD170-E6C5-489E-A263-20CC615C17AB}">
      <dgm:prSet/>
      <dgm:spPr/>
      <dgm:t>
        <a:bodyPr/>
        <a:lstStyle/>
        <a:p>
          <a:endParaRPr lang="ru-RU"/>
        </a:p>
      </dgm:t>
    </dgm:pt>
    <dgm:pt modelId="{62E153EB-408C-4CB3-B6CA-2A439518E14B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r>
            <a:rPr lang="ru-RU" dirty="0" smtClean="0"/>
            <a:t>0,5%</a:t>
          </a:r>
          <a:endParaRPr lang="ru-RU" dirty="0"/>
        </a:p>
      </dgm:t>
    </dgm:pt>
    <dgm:pt modelId="{69F9F7AF-4DAB-4B6C-A26F-22C945FB8A80}" type="sibTrans" cxnId="{54059384-7D56-4783-9E6B-CB7051B26B45}">
      <dgm:prSet/>
      <dgm:spPr/>
      <dgm:t>
        <a:bodyPr/>
        <a:lstStyle/>
        <a:p>
          <a:endParaRPr lang="ru-RU"/>
        </a:p>
      </dgm:t>
    </dgm:pt>
    <dgm:pt modelId="{77DF95E1-3397-43CE-99EF-E82D1E9B2066}" type="parTrans" cxnId="{54059384-7D56-4783-9E6B-CB7051B26B45}">
      <dgm:prSet/>
      <dgm:spPr/>
      <dgm:t>
        <a:bodyPr/>
        <a:lstStyle/>
        <a:p>
          <a:endParaRPr lang="ru-RU"/>
        </a:p>
      </dgm:t>
    </dgm:pt>
    <dgm:pt modelId="{9F96D360-CB55-48DB-9778-BF90DCE1129E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r>
            <a:rPr lang="ru-RU" dirty="0" smtClean="0"/>
            <a:t>1,3%</a:t>
          </a:r>
          <a:endParaRPr lang="ru-RU" dirty="0"/>
        </a:p>
      </dgm:t>
    </dgm:pt>
    <dgm:pt modelId="{286A4893-ECEC-4EFE-BAC3-3F1C84511E21}" type="sibTrans" cxnId="{ABB8D3AC-32ED-44B8-98D1-601987ACC1D1}">
      <dgm:prSet/>
      <dgm:spPr/>
      <dgm:t>
        <a:bodyPr/>
        <a:lstStyle/>
        <a:p>
          <a:endParaRPr lang="ru-RU"/>
        </a:p>
      </dgm:t>
    </dgm:pt>
    <dgm:pt modelId="{BC4B6763-2F33-4CCB-B9CC-377BBD0F0800}" type="parTrans" cxnId="{ABB8D3AC-32ED-44B8-98D1-601987ACC1D1}">
      <dgm:prSet/>
      <dgm:spPr/>
      <dgm:t>
        <a:bodyPr/>
        <a:lstStyle/>
        <a:p>
          <a:endParaRPr lang="ru-RU"/>
        </a:p>
      </dgm:t>
    </dgm:pt>
    <dgm:pt modelId="{D2A69AB7-A0A6-4501-95CD-2902A3384DE3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r>
            <a:rPr lang="ru-RU" dirty="0" smtClean="0"/>
            <a:t>4,9%</a:t>
          </a:r>
          <a:endParaRPr lang="ru-RU" dirty="0"/>
        </a:p>
      </dgm:t>
    </dgm:pt>
    <dgm:pt modelId="{B4AB27D7-F679-4C2F-B351-354C992C8F30}" type="sibTrans" cxnId="{BDBC8127-C9A5-4636-AF0A-79E42F53D923}">
      <dgm:prSet/>
      <dgm:spPr/>
      <dgm:t>
        <a:bodyPr/>
        <a:lstStyle/>
        <a:p>
          <a:endParaRPr lang="ru-RU"/>
        </a:p>
      </dgm:t>
    </dgm:pt>
    <dgm:pt modelId="{9DEE7B50-C1CB-48D2-999B-DF1098A88396}" type="parTrans" cxnId="{BDBC8127-C9A5-4636-AF0A-79E42F53D923}">
      <dgm:prSet/>
      <dgm:spPr/>
      <dgm:t>
        <a:bodyPr/>
        <a:lstStyle/>
        <a:p>
          <a:endParaRPr lang="ru-RU"/>
        </a:p>
      </dgm:t>
    </dgm:pt>
    <dgm:pt modelId="{637E412C-91EE-486E-8354-15F2384BE3EA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r>
            <a:rPr lang="ru-RU" dirty="0" smtClean="0"/>
            <a:t>12,0%</a:t>
          </a:r>
          <a:endParaRPr lang="ru-RU" dirty="0"/>
        </a:p>
      </dgm:t>
    </dgm:pt>
    <dgm:pt modelId="{C021BE46-16AF-4372-B2A0-67875E2C82CF}" type="parTrans" cxnId="{EA60BD94-54CE-450D-A117-19A3057D3DE3}">
      <dgm:prSet/>
      <dgm:spPr/>
      <dgm:t>
        <a:bodyPr/>
        <a:lstStyle/>
        <a:p>
          <a:endParaRPr lang="ru-RU"/>
        </a:p>
      </dgm:t>
    </dgm:pt>
    <dgm:pt modelId="{6923DAD3-03A3-4184-9D76-6CCF9386A60A}" type="sibTrans" cxnId="{EA60BD94-54CE-450D-A117-19A3057D3DE3}">
      <dgm:prSet/>
      <dgm:spPr/>
      <dgm:t>
        <a:bodyPr/>
        <a:lstStyle/>
        <a:p>
          <a:endParaRPr lang="ru-RU"/>
        </a:p>
      </dgm:t>
    </dgm:pt>
    <dgm:pt modelId="{D63A74EC-A1EC-4823-AB28-835C2DE63D58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r>
            <a:rPr lang="ru-RU" dirty="0" smtClean="0"/>
            <a:t>52,6%</a:t>
          </a:r>
          <a:endParaRPr lang="ru-RU" dirty="0"/>
        </a:p>
      </dgm:t>
    </dgm:pt>
    <dgm:pt modelId="{8D513BD1-7137-4BB2-A1F4-1B02EFB0F34F}" type="parTrans" cxnId="{A5BC18A6-1C74-45AC-A35E-DB57538BF8E8}">
      <dgm:prSet/>
      <dgm:spPr/>
      <dgm:t>
        <a:bodyPr/>
        <a:lstStyle/>
        <a:p>
          <a:endParaRPr lang="ru-RU"/>
        </a:p>
      </dgm:t>
    </dgm:pt>
    <dgm:pt modelId="{791BBDCE-20BF-42D5-A05C-65C02968CEA7}" type="sibTrans" cxnId="{A5BC18A6-1C74-45AC-A35E-DB57538BF8E8}">
      <dgm:prSet/>
      <dgm:spPr/>
      <dgm:t>
        <a:bodyPr/>
        <a:lstStyle/>
        <a:p>
          <a:endParaRPr lang="ru-RU"/>
        </a:p>
      </dgm:t>
    </dgm:pt>
    <dgm:pt modelId="{D78F1D4C-A2EF-4C56-940B-FB3F18A7298D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r>
            <a:rPr lang="ru-RU" dirty="0" smtClean="0"/>
            <a:t>0,1%</a:t>
          </a:r>
          <a:endParaRPr lang="ru-RU" dirty="0"/>
        </a:p>
      </dgm:t>
    </dgm:pt>
    <dgm:pt modelId="{3B6B2775-EA0D-4CA6-A4A3-0187E341F68C}" type="sibTrans" cxnId="{A00878C0-A87A-42B9-83D7-EE8880E34935}">
      <dgm:prSet/>
      <dgm:spPr/>
      <dgm:t>
        <a:bodyPr/>
        <a:lstStyle/>
        <a:p>
          <a:endParaRPr lang="ru-RU"/>
        </a:p>
      </dgm:t>
    </dgm:pt>
    <dgm:pt modelId="{08170AFC-8E89-4179-A96D-636AFFD8C3F3}" type="parTrans" cxnId="{A00878C0-A87A-42B9-83D7-EE8880E34935}">
      <dgm:prSet/>
      <dgm:spPr/>
      <dgm:t>
        <a:bodyPr/>
        <a:lstStyle/>
        <a:p>
          <a:endParaRPr lang="ru-RU"/>
        </a:p>
      </dgm:t>
    </dgm:pt>
    <dgm:pt modelId="{3BA0FA79-0F0A-4F39-8C6F-85BF113366C3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r>
            <a:rPr lang="ru-RU" dirty="0" smtClean="0"/>
            <a:t>0,1%</a:t>
          </a:r>
        </a:p>
      </dgm:t>
    </dgm:pt>
    <dgm:pt modelId="{3F86135B-3CC7-4CEB-B411-92453A9354E3}" type="sibTrans" cxnId="{4A189105-0239-4451-ACE0-D31E9CBF66B8}">
      <dgm:prSet/>
      <dgm:spPr/>
      <dgm:t>
        <a:bodyPr/>
        <a:lstStyle/>
        <a:p>
          <a:endParaRPr lang="ru-RU"/>
        </a:p>
      </dgm:t>
    </dgm:pt>
    <dgm:pt modelId="{66E51CD7-05D6-4658-BDAA-92C6F3E19708}" type="parTrans" cxnId="{4A189105-0239-4451-ACE0-D31E9CBF66B8}">
      <dgm:prSet/>
      <dgm:spPr/>
      <dgm:t>
        <a:bodyPr/>
        <a:lstStyle/>
        <a:p>
          <a:endParaRPr lang="ru-RU"/>
        </a:p>
      </dgm:t>
    </dgm:pt>
    <dgm:pt modelId="{8B82EA68-B59A-424E-9756-C221A13DB47F}" type="pres">
      <dgm:prSet presAssocID="{6B4A9C71-5243-4375-98C7-BA189146832B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D72E44C-8498-48F8-9652-E5DD6AC5818D}" type="pres">
      <dgm:prSet presAssocID="{6F647F05-65E5-443B-9310-4AF895EEC1B0}" presName="centerShape" presStyleLbl="node0" presStyleIdx="0" presStyleCnt="1" custScaleX="171748" custScaleY="171748" custLinFactNeighborX="-908" custLinFactNeighborY="1704"/>
      <dgm:spPr/>
      <dgm:t>
        <a:bodyPr/>
        <a:lstStyle/>
        <a:p>
          <a:endParaRPr lang="ru-RU"/>
        </a:p>
      </dgm:t>
    </dgm:pt>
    <dgm:pt modelId="{4731EA70-1FA8-49F5-A6BF-4AE9CB97C303}" type="pres">
      <dgm:prSet presAssocID="{8D513BD1-7137-4BB2-A1F4-1B02EFB0F34F}" presName="parTrans" presStyleLbl="sibTrans2D1" presStyleIdx="0" presStyleCnt="10"/>
      <dgm:spPr/>
      <dgm:t>
        <a:bodyPr/>
        <a:lstStyle/>
        <a:p>
          <a:endParaRPr lang="ru-RU"/>
        </a:p>
      </dgm:t>
    </dgm:pt>
    <dgm:pt modelId="{8D15C70B-27DC-4BC4-8B54-1A6B8CC1DBC1}" type="pres">
      <dgm:prSet presAssocID="{8D513BD1-7137-4BB2-A1F4-1B02EFB0F34F}" presName="connectorText" presStyleLbl="sibTrans2D1" presStyleIdx="0" presStyleCnt="10"/>
      <dgm:spPr/>
      <dgm:t>
        <a:bodyPr/>
        <a:lstStyle/>
        <a:p>
          <a:endParaRPr lang="ru-RU"/>
        </a:p>
      </dgm:t>
    </dgm:pt>
    <dgm:pt modelId="{E2EC1D87-F728-458A-8AB1-7A3D78F9D25E}" type="pres">
      <dgm:prSet presAssocID="{D63A74EC-A1EC-4823-AB28-835C2DE63D58}" presName="node" presStyleLbl="node1" presStyleIdx="0" presStyleCnt="10" custScaleX="134224" custScaleY="1342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F93DE9-E67A-4CE1-BC6B-5C458B1137B0}" type="pres">
      <dgm:prSet presAssocID="{C021BE46-16AF-4372-B2A0-67875E2C82CF}" presName="parTrans" presStyleLbl="sibTrans2D1" presStyleIdx="1" presStyleCnt="10"/>
      <dgm:spPr/>
      <dgm:t>
        <a:bodyPr/>
        <a:lstStyle/>
        <a:p>
          <a:endParaRPr lang="ru-RU"/>
        </a:p>
      </dgm:t>
    </dgm:pt>
    <dgm:pt modelId="{DA660ED5-C4B7-4208-928A-B8DD66837486}" type="pres">
      <dgm:prSet presAssocID="{C021BE46-16AF-4372-B2A0-67875E2C82CF}" presName="connectorText" presStyleLbl="sibTrans2D1" presStyleIdx="1" presStyleCnt="10"/>
      <dgm:spPr/>
      <dgm:t>
        <a:bodyPr/>
        <a:lstStyle/>
        <a:p>
          <a:endParaRPr lang="ru-RU"/>
        </a:p>
      </dgm:t>
    </dgm:pt>
    <dgm:pt modelId="{D8B200F5-4D07-49B2-A587-C2FE6CEC49F8}" type="pres">
      <dgm:prSet presAssocID="{637E412C-91EE-486E-8354-15F2384BE3EA}" presName="node" presStyleLbl="node1" presStyleIdx="1" presStyleCnt="10" custScaleX="127159" custScaleY="1271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EAB10C-E176-4610-B2C6-BE8F83AD0F9B}" type="pres">
      <dgm:prSet presAssocID="{A8FC0520-4E1C-47C9-9459-5A566E2A3269}" presName="parTrans" presStyleLbl="sibTrans2D1" presStyleIdx="2" presStyleCnt="10"/>
      <dgm:spPr/>
      <dgm:t>
        <a:bodyPr/>
        <a:lstStyle/>
        <a:p>
          <a:endParaRPr lang="ru-RU"/>
        </a:p>
      </dgm:t>
    </dgm:pt>
    <dgm:pt modelId="{47F0322C-5978-482D-A409-1280E22C6D82}" type="pres">
      <dgm:prSet presAssocID="{A8FC0520-4E1C-47C9-9459-5A566E2A3269}" presName="connectorText" presStyleLbl="sibTrans2D1" presStyleIdx="2" presStyleCnt="10"/>
      <dgm:spPr/>
      <dgm:t>
        <a:bodyPr/>
        <a:lstStyle/>
        <a:p>
          <a:endParaRPr lang="ru-RU"/>
        </a:p>
      </dgm:t>
    </dgm:pt>
    <dgm:pt modelId="{FFE63D16-C443-42C8-BB30-4CA61876A647}" type="pres">
      <dgm:prSet presAssocID="{420BA717-63F2-4ED1-9193-BDF0AD7BC7EB}" presName="node" presStyleLbl="node1" presStyleIdx="2" presStyleCnt="10" custScaleX="120095" custScaleY="1200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81485E-E38C-4518-A609-8D1D62CF917B}" type="pres">
      <dgm:prSet presAssocID="{CCCDC2A1-B573-48DB-AE6D-1F76901F1671}" presName="parTrans" presStyleLbl="sibTrans2D1" presStyleIdx="3" presStyleCnt="10"/>
      <dgm:spPr/>
      <dgm:t>
        <a:bodyPr/>
        <a:lstStyle/>
        <a:p>
          <a:endParaRPr lang="ru-RU"/>
        </a:p>
      </dgm:t>
    </dgm:pt>
    <dgm:pt modelId="{DB024BEC-8C88-4F07-BCA5-811E266A083B}" type="pres">
      <dgm:prSet presAssocID="{CCCDC2A1-B573-48DB-AE6D-1F76901F1671}" presName="connectorText" presStyleLbl="sibTrans2D1" presStyleIdx="3" presStyleCnt="10"/>
      <dgm:spPr/>
      <dgm:t>
        <a:bodyPr/>
        <a:lstStyle/>
        <a:p>
          <a:endParaRPr lang="ru-RU"/>
        </a:p>
      </dgm:t>
    </dgm:pt>
    <dgm:pt modelId="{0A6C1809-69AA-4BA6-8257-5A11C3557B45}" type="pres">
      <dgm:prSet presAssocID="{90B43A1C-85AB-40E4-9687-2313E85E0399}" presName="node" presStyleLbl="node1" presStyleIdx="3" presStyleCnt="10" custScaleX="113030" custScaleY="1130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950D33-9BD9-4D37-A533-789F5554AFB5}" type="pres">
      <dgm:prSet presAssocID="{6598F354-400C-439C-BDD5-729D663E252E}" presName="parTrans" presStyleLbl="sibTrans2D1" presStyleIdx="4" presStyleCnt="10"/>
      <dgm:spPr/>
      <dgm:t>
        <a:bodyPr/>
        <a:lstStyle/>
        <a:p>
          <a:endParaRPr lang="ru-RU"/>
        </a:p>
      </dgm:t>
    </dgm:pt>
    <dgm:pt modelId="{F326903B-AF5C-41D9-A950-9DE60C069BDF}" type="pres">
      <dgm:prSet presAssocID="{6598F354-400C-439C-BDD5-729D663E252E}" presName="connectorText" presStyleLbl="sibTrans2D1" presStyleIdx="4" presStyleCnt="10"/>
      <dgm:spPr/>
      <dgm:t>
        <a:bodyPr/>
        <a:lstStyle/>
        <a:p>
          <a:endParaRPr lang="ru-RU"/>
        </a:p>
      </dgm:t>
    </dgm:pt>
    <dgm:pt modelId="{EB1C3899-7B42-47CD-912B-DD035472498D}" type="pres">
      <dgm:prSet presAssocID="{AA0A2BD5-A368-4F17-8E9D-23F1FC377812}" presName="node" presStyleLbl="node1" presStyleIdx="4" presStyleCnt="10" custScaleX="105966" custScaleY="1059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5553CB-2478-4421-B002-5FA728364A78}" type="pres">
      <dgm:prSet presAssocID="{9DEE7B50-C1CB-48D2-999B-DF1098A88396}" presName="parTrans" presStyleLbl="sibTrans2D1" presStyleIdx="5" presStyleCnt="10"/>
      <dgm:spPr/>
      <dgm:t>
        <a:bodyPr/>
        <a:lstStyle/>
        <a:p>
          <a:endParaRPr lang="ru-RU"/>
        </a:p>
      </dgm:t>
    </dgm:pt>
    <dgm:pt modelId="{881BA4B6-6173-4BE7-ACB0-127409627ABA}" type="pres">
      <dgm:prSet presAssocID="{9DEE7B50-C1CB-48D2-999B-DF1098A88396}" presName="connectorText" presStyleLbl="sibTrans2D1" presStyleIdx="5" presStyleCnt="10"/>
      <dgm:spPr/>
      <dgm:t>
        <a:bodyPr/>
        <a:lstStyle/>
        <a:p>
          <a:endParaRPr lang="ru-RU"/>
        </a:p>
      </dgm:t>
    </dgm:pt>
    <dgm:pt modelId="{FED909B6-8F19-4D98-AAC2-EBEEF4830C2B}" type="pres">
      <dgm:prSet presAssocID="{D2A69AB7-A0A6-4501-95CD-2902A3384DE3}" presName="node" presStyleLbl="node1" presStyleIdx="5" presStyleCnt="10" custScaleX="98902" custScaleY="989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B7EB92-DF16-476D-BB87-6C0D26E26F61}" type="pres">
      <dgm:prSet presAssocID="{BC4B6763-2F33-4CCB-B9CC-377BBD0F0800}" presName="parTrans" presStyleLbl="sibTrans2D1" presStyleIdx="6" presStyleCnt="10"/>
      <dgm:spPr/>
      <dgm:t>
        <a:bodyPr/>
        <a:lstStyle/>
        <a:p>
          <a:endParaRPr lang="ru-RU"/>
        </a:p>
      </dgm:t>
    </dgm:pt>
    <dgm:pt modelId="{E3A5A4EE-729B-477E-AEA8-7FC61FA6B941}" type="pres">
      <dgm:prSet presAssocID="{BC4B6763-2F33-4CCB-B9CC-377BBD0F0800}" presName="connectorText" presStyleLbl="sibTrans2D1" presStyleIdx="6" presStyleCnt="10"/>
      <dgm:spPr/>
      <dgm:t>
        <a:bodyPr/>
        <a:lstStyle/>
        <a:p>
          <a:endParaRPr lang="ru-RU"/>
        </a:p>
      </dgm:t>
    </dgm:pt>
    <dgm:pt modelId="{69EA0517-EDCB-4CEB-899F-D56DCF7B4404}" type="pres">
      <dgm:prSet presAssocID="{9F96D360-CB55-48DB-9778-BF90DCE1129E}" presName="node" presStyleLbl="node1" presStyleIdx="6" presStyleCnt="10" custScaleX="91837" custScaleY="9183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035AEB-3A20-4DC3-9A60-032AB2743B03}" type="pres">
      <dgm:prSet presAssocID="{77DF95E1-3397-43CE-99EF-E82D1E9B2066}" presName="parTrans" presStyleLbl="sibTrans2D1" presStyleIdx="7" presStyleCnt="10"/>
      <dgm:spPr/>
      <dgm:t>
        <a:bodyPr/>
        <a:lstStyle/>
        <a:p>
          <a:endParaRPr lang="ru-RU"/>
        </a:p>
      </dgm:t>
    </dgm:pt>
    <dgm:pt modelId="{4273F29E-B93C-44D6-A671-FCDC77ED9BA3}" type="pres">
      <dgm:prSet presAssocID="{77DF95E1-3397-43CE-99EF-E82D1E9B2066}" presName="connectorText" presStyleLbl="sibTrans2D1" presStyleIdx="7" presStyleCnt="10"/>
      <dgm:spPr/>
      <dgm:t>
        <a:bodyPr/>
        <a:lstStyle/>
        <a:p>
          <a:endParaRPr lang="ru-RU"/>
        </a:p>
      </dgm:t>
    </dgm:pt>
    <dgm:pt modelId="{83F11675-07D9-406F-853D-13FD28BBB805}" type="pres">
      <dgm:prSet presAssocID="{62E153EB-408C-4CB3-B6CA-2A439518E14B}" presName="node" presStyleLbl="node1" presStyleIdx="7" presStyleCnt="10" custScaleX="84773" custScaleY="847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27FC25-052B-426A-9E06-117E992234F6}" type="pres">
      <dgm:prSet presAssocID="{08170AFC-8E89-4179-A96D-636AFFD8C3F3}" presName="parTrans" presStyleLbl="sibTrans2D1" presStyleIdx="8" presStyleCnt="10"/>
      <dgm:spPr/>
      <dgm:t>
        <a:bodyPr/>
        <a:lstStyle/>
        <a:p>
          <a:endParaRPr lang="ru-RU"/>
        </a:p>
      </dgm:t>
    </dgm:pt>
    <dgm:pt modelId="{53D78D63-5F88-4163-9535-46A64127BD3A}" type="pres">
      <dgm:prSet presAssocID="{08170AFC-8E89-4179-A96D-636AFFD8C3F3}" presName="connectorText" presStyleLbl="sibTrans2D1" presStyleIdx="8" presStyleCnt="10"/>
      <dgm:spPr/>
      <dgm:t>
        <a:bodyPr/>
        <a:lstStyle/>
        <a:p>
          <a:endParaRPr lang="ru-RU"/>
        </a:p>
      </dgm:t>
    </dgm:pt>
    <dgm:pt modelId="{EDA34655-9131-4731-957F-5382F53A0660}" type="pres">
      <dgm:prSet presAssocID="{D78F1D4C-A2EF-4C56-940B-FB3F18A7298D}" presName="node" presStyleLbl="node1" presStyleIdx="8" presStyleCnt="10" custScaleX="77709" custScaleY="777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3B84E4-4A31-43DB-B3BF-8E8EF2B79F2D}" type="pres">
      <dgm:prSet presAssocID="{66E51CD7-05D6-4658-BDAA-92C6F3E19708}" presName="parTrans" presStyleLbl="sibTrans2D1" presStyleIdx="9" presStyleCnt="10"/>
      <dgm:spPr/>
      <dgm:t>
        <a:bodyPr/>
        <a:lstStyle/>
        <a:p>
          <a:endParaRPr lang="ru-RU"/>
        </a:p>
      </dgm:t>
    </dgm:pt>
    <dgm:pt modelId="{C47D9E4B-AD47-4E79-B529-9B264E8F4F6B}" type="pres">
      <dgm:prSet presAssocID="{66E51CD7-05D6-4658-BDAA-92C6F3E19708}" presName="connectorText" presStyleLbl="sibTrans2D1" presStyleIdx="9" presStyleCnt="10"/>
      <dgm:spPr/>
      <dgm:t>
        <a:bodyPr/>
        <a:lstStyle/>
        <a:p>
          <a:endParaRPr lang="ru-RU"/>
        </a:p>
      </dgm:t>
    </dgm:pt>
    <dgm:pt modelId="{E0AC84DD-2093-416F-85DE-E547FE520660}" type="pres">
      <dgm:prSet presAssocID="{3BA0FA79-0F0A-4F39-8C6F-85BF113366C3}" presName="node" presStyleLbl="node1" presStyleIdx="9" presStyleCnt="10" custScaleX="71562" custScaleY="706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26CA1B7-DD0A-44C3-867D-47E912AB8494}" type="presOf" srcId="{66E51CD7-05D6-4658-BDAA-92C6F3E19708}" destId="{553B84E4-4A31-43DB-B3BF-8E8EF2B79F2D}" srcOrd="0" destOrd="0" presId="urn:microsoft.com/office/officeart/2005/8/layout/radial5"/>
    <dgm:cxn modelId="{BBD0D66F-919F-4DC1-A0A8-B2CA41327DD2}" type="presOf" srcId="{77DF95E1-3397-43CE-99EF-E82D1E9B2066}" destId="{4273F29E-B93C-44D6-A671-FCDC77ED9BA3}" srcOrd="1" destOrd="0" presId="urn:microsoft.com/office/officeart/2005/8/layout/radial5"/>
    <dgm:cxn modelId="{F9CB104D-9C18-4E22-9F29-E06D29552250}" type="presOf" srcId="{6B4A9C71-5243-4375-98C7-BA189146832B}" destId="{8B82EA68-B59A-424E-9756-C221A13DB47F}" srcOrd="0" destOrd="0" presId="urn:microsoft.com/office/officeart/2005/8/layout/radial5"/>
    <dgm:cxn modelId="{4A189105-0239-4451-ACE0-D31E9CBF66B8}" srcId="{6F647F05-65E5-443B-9310-4AF895EEC1B0}" destId="{3BA0FA79-0F0A-4F39-8C6F-85BF113366C3}" srcOrd="9" destOrd="0" parTransId="{66E51CD7-05D6-4658-BDAA-92C6F3E19708}" sibTransId="{3F86135B-3CC7-4CEB-B411-92453A9354E3}"/>
    <dgm:cxn modelId="{BDBC8127-C9A5-4636-AF0A-79E42F53D923}" srcId="{6F647F05-65E5-443B-9310-4AF895EEC1B0}" destId="{D2A69AB7-A0A6-4501-95CD-2902A3384DE3}" srcOrd="5" destOrd="0" parTransId="{9DEE7B50-C1CB-48D2-999B-DF1098A88396}" sibTransId="{B4AB27D7-F679-4C2F-B351-354C992C8F30}"/>
    <dgm:cxn modelId="{F62FA4B7-20FA-411A-8400-5F879A346CE0}" type="presOf" srcId="{CCCDC2A1-B573-48DB-AE6D-1F76901F1671}" destId="{DB024BEC-8C88-4F07-BCA5-811E266A083B}" srcOrd="1" destOrd="0" presId="urn:microsoft.com/office/officeart/2005/8/layout/radial5"/>
    <dgm:cxn modelId="{F5A02E38-A33A-4E87-8C47-4E02BF05B6B2}" type="presOf" srcId="{6598F354-400C-439C-BDD5-729D663E252E}" destId="{F326903B-AF5C-41D9-A950-9DE60C069BDF}" srcOrd="1" destOrd="0" presId="urn:microsoft.com/office/officeart/2005/8/layout/radial5"/>
    <dgm:cxn modelId="{24C475E6-2ADC-4588-B745-07B0CDDBE1BB}" type="presOf" srcId="{D2A69AB7-A0A6-4501-95CD-2902A3384DE3}" destId="{FED909B6-8F19-4D98-AAC2-EBEEF4830C2B}" srcOrd="0" destOrd="0" presId="urn:microsoft.com/office/officeart/2005/8/layout/radial5"/>
    <dgm:cxn modelId="{ABB8D3AC-32ED-44B8-98D1-601987ACC1D1}" srcId="{6F647F05-65E5-443B-9310-4AF895EEC1B0}" destId="{9F96D360-CB55-48DB-9778-BF90DCE1129E}" srcOrd="6" destOrd="0" parTransId="{BC4B6763-2F33-4CCB-B9CC-377BBD0F0800}" sibTransId="{286A4893-ECEC-4EFE-BAC3-3F1C84511E21}"/>
    <dgm:cxn modelId="{A5BC18A6-1C74-45AC-A35E-DB57538BF8E8}" srcId="{6F647F05-65E5-443B-9310-4AF895EEC1B0}" destId="{D63A74EC-A1EC-4823-AB28-835C2DE63D58}" srcOrd="0" destOrd="0" parTransId="{8D513BD1-7137-4BB2-A1F4-1B02EFB0F34F}" sibTransId="{791BBDCE-20BF-42D5-A05C-65C02968CEA7}"/>
    <dgm:cxn modelId="{22DEAD30-170F-4E5B-8555-B25FF2E055C8}" type="presOf" srcId="{9F96D360-CB55-48DB-9778-BF90DCE1129E}" destId="{69EA0517-EDCB-4CEB-899F-D56DCF7B4404}" srcOrd="0" destOrd="0" presId="urn:microsoft.com/office/officeart/2005/8/layout/radial5"/>
    <dgm:cxn modelId="{5EFD6E9D-CB42-43B0-9B6B-AD2E60C086D2}" type="presOf" srcId="{66E51CD7-05D6-4658-BDAA-92C6F3E19708}" destId="{C47D9E4B-AD47-4E79-B529-9B264E8F4F6B}" srcOrd="1" destOrd="0" presId="urn:microsoft.com/office/officeart/2005/8/layout/radial5"/>
    <dgm:cxn modelId="{A0C691F9-DE98-4CF6-AB42-9F8283C9EE68}" type="presOf" srcId="{9DEE7B50-C1CB-48D2-999B-DF1098A88396}" destId="{2F5553CB-2478-4421-B002-5FA728364A78}" srcOrd="0" destOrd="0" presId="urn:microsoft.com/office/officeart/2005/8/layout/radial5"/>
    <dgm:cxn modelId="{420E5929-73A4-4A38-8264-96367E09F888}" srcId="{6F647F05-65E5-443B-9310-4AF895EEC1B0}" destId="{420BA717-63F2-4ED1-9193-BDF0AD7BC7EB}" srcOrd="2" destOrd="0" parTransId="{A8FC0520-4E1C-47C9-9459-5A566E2A3269}" sibTransId="{93B10FAD-F9FB-447F-AB26-67CC3C3A8B52}"/>
    <dgm:cxn modelId="{20FA14C0-9ED7-406F-B1E9-C3A9D3DF4427}" type="presOf" srcId="{C021BE46-16AF-4372-B2A0-67875E2C82CF}" destId="{06F93DE9-E67A-4CE1-BC6B-5C458B1137B0}" srcOrd="0" destOrd="0" presId="urn:microsoft.com/office/officeart/2005/8/layout/radial5"/>
    <dgm:cxn modelId="{EC86F1A5-FD8D-4E47-807A-14753B227A30}" type="presOf" srcId="{3BA0FA79-0F0A-4F39-8C6F-85BF113366C3}" destId="{E0AC84DD-2093-416F-85DE-E547FE520660}" srcOrd="0" destOrd="0" presId="urn:microsoft.com/office/officeart/2005/8/layout/radial5"/>
    <dgm:cxn modelId="{48ECD170-E6C5-489E-A263-20CC615C17AB}" srcId="{6F647F05-65E5-443B-9310-4AF895EEC1B0}" destId="{AA0A2BD5-A368-4F17-8E9D-23F1FC377812}" srcOrd="4" destOrd="0" parTransId="{6598F354-400C-439C-BDD5-729D663E252E}" sibTransId="{0A69E1AC-CA25-4F66-967D-B64CF01B740F}"/>
    <dgm:cxn modelId="{E3209E33-E5E7-49D7-A614-E18C032857AF}" srcId="{6F647F05-65E5-443B-9310-4AF895EEC1B0}" destId="{90B43A1C-85AB-40E4-9687-2313E85E0399}" srcOrd="3" destOrd="0" parTransId="{CCCDC2A1-B573-48DB-AE6D-1F76901F1671}" sibTransId="{E9924FC7-EF29-492B-B0FE-E3B61C99864B}"/>
    <dgm:cxn modelId="{EA60BD94-54CE-450D-A117-19A3057D3DE3}" srcId="{6F647F05-65E5-443B-9310-4AF895EEC1B0}" destId="{637E412C-91EE-486E-8354-15F2384BE3EA}" srcOrd="1" destOrd="0" parTransId="{C021BE46-16AF-4372-B2A0-67875E2C82CF}" sibTransId="{6923DAD3-03A3-4184-9D76-6CCF9386A60A}"/>
    <dgm:cxn modelId="{81B88B9A-CD0F-4D89-B148-B1BCF8F3D21F}" type="presOf" srcId="{BC4B6763-2F33-4CCB-B9CC-377BBD0F0800}" destId="{E3A5A4EE-729B-477E-AEA8-7FC61FA6B941}" srcOrd="1" destOrd="0" presId="urn:microsoft.com/office/officeart/2005/8/layout/radial5"/>
    <dgm:cxn modelId="{28A71041-EB49-413D-8165-47ADE9E08F3E}" type="presOf" srcId="{6598F354-400C-439C-BDD5-729D663E252E}" destId="{FA950D33-9BD9-4D37-A533-789F5554AFB5}" srcOrd="0" destOrd="0" presId="urn:microsoft.com/office/officeart/2005/8/layout/radial5"/>
    <dgm:cxn modelId="{6EC39D5E-F88B-4406-A421-491D0460A7E4}" type="presOf" srcId="{420BA717-63F2-4ED1-9193-BDF0AD7BC7EB}" destId="{FFE63D16-C443-42C8-BB30-4CA61876A647}" srcOrd="0" destOrd="0" presId="urn:microsoft.com/office/officeart/2005/8/layout/radial5"/>
    <dgm:cxn modelId="{8E997E90-D677-4937-BC1C-55CC62150782}" type="presOf" srcId="{AA0A2BD5-A368-4F17-8E9D-23F1FC377812}" destId="{EB1C3899-7B42-47CD-912B-DD035472498D}" srcOrd="0" destOrd="0" presId="urn:microsoft.com/office/officeart/2005/8/layout/radial5"/>
    <dgm:cxn modelId="{38450A75-D2D9-4EE6-9A95-2405619DD1A5}" type="presOf" srcId="{637E412C-91EE-486E-8354-15F2384BE3EA}" destId="{D8B200F5-4D07-49B2-A587-C2FE6CEC49F8}" srcOrd="0" destOrd="0" presId="urn:microsoft.com/office/officeart/2005/8/layout/radial5"/>
    <dgm:cxn modelId="{A00878C0-A87A-42B9-83D7-EE8880E34935}" srcId="{6F647F05-65E5-443B-9310-4AF895EEC1B0}" destId="{D78F1D4C-A2EF-4C56-940B-FB3F18A7298D}" srcOrd="8" destOrd="0" parTransId="{08170AFC-8E89-4179-A96D-636AFFD8C3F3}" sibTransId="{3B6B2775-EA0D-4CA6-A4A3-0187E341F68C}"/>
    <dgm:cxn modelId="{7069C00E-1C2A-4376-9E63-F2FD18745508}" type="presOf" srcId="{CCCDC2A1-B573-48DB-AE6D-1F76901F1671}" destId="{C481485E-E38C-4518-A609-8D1D62CF917B}" srcOrd="0" destOrd="0" presId="urn:microsoft.com/office/officeart/2005/8/layout/radial5"/>
    <dgm:cxn modelId="{22D4A4ED-9D9C-4447-B593-E291E58CCFF6}" type="presOf" srcId="{C021BE46-16AF-4372-B2A0-67875E2C82CF}" destId="{DA660ED5-C4B7-4208-928A-B8DD66837486}" srcOrd="1" destOrd="0" presId="urn:microsoft.com/office/officeart/2005/8/layout/radial5"/>
    <dgm:cxn modelId="{96A8A6E8-25FA-43D5-B344-DC707DA4011C}" type="presOf" srcId="{6F647F05-65E5-443B-9310-4AF895EEC1B0}" destId="{ED72E44C-8498-48F8-9652-E5DD6AC5818D}" srcOrd="0" destOrd="0" presId="urn:microsoft.com/office/officeart/2005/8/layout/radial5"/>
    <dgm:cxn modelId="{8751C532-9DCD-4F9F-984B-0C6A07F27525}" type="presOf" srcId="{BC4B6763-2F33-4CCB-B9CC-377BBD0F0800}" destId="{A0B7EB92-DF16-476D-BB87-6C0D26E26F61}" srcOrd="0" destOrd="0" presId="urn:microsoft.com/office/officeart/2005/8/layout/radial5"/>
    <dgm:cxn modelId="{800A2CCF-9CF2-4934-AD74-E1E8EDB533D0}" type="presOf" srcId="{90B43A1C-85AB-40E4-9687-2313E85E0399}" destId="{0A6C1809-69AA-4BA6-8257-5A11C3557B45}" srcOrd="0" destOrd="0" presId="urn:microsoft.com/office/officeart/2005/8/layout/radial5"/>
    <dgm:cxn modelId="{C4E165E4-2499-4C87-AC7D-D2D2321B8F6C}" type="presOf" srcId="{8D513BD1-7137-4BB2-A1F4-1B02EFB0F34F}" destId="{8D15C70B-27DC-4BC4-8B54-1A6B8CC1DBC1}" srcOrd="1" destOrd="0" presId="urn:microsoft.com/office/officeart/2005/8/layout/radial5"/>
    <dgm:cxn modelId="{DBD5036B-FD15-40FA-95F4-81EFDE0BE848}" type="presOf" srcId="{D63A74EC-A1EC-4823-AB28-835C2DE63D58}" destId="{E2EC1D87-F728-458A-8AB1-7A3D78F9D25E}" srcOrd="0" destOrd="0" presId="urn:microsoft.com/office/officeart/2005/8/layout/radial5"/>
    <dgm:cxn modelId="{F23B9EA7-A5F1-4B89-8E4D-7BC77370A90A}" type="presOf" srcId="{9DEE7B50-C1CB-48D2-999B-DF1098A88396}" destId="{881BA4B6-6173-4BE7-ACB0-127409627ABA}" srcOrd="1" destOrd="0" presId="urn:microsoft.com/office/officeart/2005/8/layout/radial5"/>
    <dgm:cxn modelId="{F280695C-BCD4-44D5-BD42-7B1024E9C69E}" srcId="{6B4A9C71-5243-4375-98C7-BA189146832B}" destId="{6F647F05-65E5-443B-9310-4AF895EEC1B0}" srcOrd="0" destOrd="0" parTransId="{75BFC95B-EA58-4583-BC2B-08582B3ED8DC}" sibTransId="{FCC559A8-CB2E-461F-864E-CCB99C0FD9A4}"/>
    <dgm:cxn modelId="{06C5F031-D50D-49AE-BF90-D56CD77FB028}" type="presOf" srcId="{A8FC0520-4E1C-47C9-9459-5A566E2A3269}" destId="{47F0322C-5978-482D-A409-1280E22C6D82}" srcOrd="1" destOrd="0" presId="urn:microsoft.com/office/officeart/2005/8/layout/radial5"/>
    <dgm:cxn modelId="{F37835C4-6E21-4093-912C-198878EC676A}" type="presOf" srcId="{62E153EB-408C-4CB3-B6CA-2A439518E14B}" destId="{83F11675-07D9-406F-853D-13FD28BBB805}" srcOrd="0" destOrd="0" presId="urn:microsoft.com/office/officeart/2005/8/layout/radial5"/>
    <dgm:cxn modelId="{649EEB4E-ACB6-4787-81EF-868C36D865EC}" type="presOf" srcId="{08170AFC-8E89-4179-A96D-636AFFD8C3F3}" destId="{DF27FC25-052B-426A-9E06-117E992234F6}" srcOrd="0" destOrd="0" presId="urn:microsoft.com/office/officeart/2005/8/layout/radial5"/>
    <dgm:cxn modelId="{54059384-7D56-4783-9E6B-CB7051B26B45}" srcId="{6F647F05-65E5-443B-9310-4AF895EEC1B0}" destId="{62E153EB-408C-4CB3-B6CA-2A439518E14B}" srcOrd="7" destOrd="0" parTransId="{77DF95E1-3397-43CE-99EF-E82D1E9B2066}" sibTransId="{69F9F7AF-4DAB-4B6C-A26F-22C945FB8A80}"/>
    <dgm:cxn modelId="{74EDA231-FD73-44CB-B801-3A085C48A5F0}" type="presOf" srcId="{D78F1D4C-A2EF-4C56-940B-FB3F18A7298D}" destId="{EDA34655-9131-4731-957F-5382F53A0660}" srcOrd="0" destOrd="0" presId="urn:microsoft.com/office/officeart/2005/8/layout/radial5"/>
    <dgm:cxn modelId="{91563622-B20C-4058-80F9-05CD64E173DA}" type="presOf" srcId="{77DF95E1-3397-43CE-99EF-E82D1E9B2066}" destId="{7A035AEB-3A20-4DC3-9A60-032AB2743B03}" srcOrd="0" destOrd="0" presId="urn:microsoft.com/office/officeart/2005/8/layout/radial5"/>
    <dgm:cxn modelId="{97460FD2-43ED-4036-A779-F6659775387E}" type="presOf" srcId="{A8FC0520-4E1C-47C9-9459-5A566E2A3269}" destId="{E7EAB10C-E176-4610-B2C6-BE8F83AD0F9B}" srcOrd="0" destOrd="0" presId="urn:microsoft.com/office/officeart/2005/8/layout/radial5"/>
    <dgm:cxn modelId="{5EA3E6C3-6539-4D09-B10D-567E55B9DD43}" type="presOf" srcId="{08170AFC-8E89-4179-A96D-636AFFD8C3F3}" destId="{53D78D63-5F88-4163-9535-46A64127BD3A}" srcOrd="1" destOrd="0" presId="urn:microsoft.com/office/officeart/2005/8/layout/radial5"/>
    <dgm:cxn modelId="{D16E4D92-7F9E-4047-A465-4332F8EA1458}" type="presOf" srcId="{8D513BD1-7137-4BB2-A1F4-1B02EFB0F34F}" destId="{4731EA70-1FA8-49F5-A6BF-4AE9CB97C303}" srcOrd="0" destOrd="0" presId="urn:microsoft.com/office/officeart/2005/8/layout/radial5"/>
    <dgm:cxn modelId="{70E31F64-9922-42E9-ABD7-C04B25217E87}" type="presParOf" srcId="{8B82EA68-B59A-424E-9756-C221A13DB47F}" destId="{ED72E44C-8498-48F8-9652-E5DD6AC5818D}" srcOrd="0" destOrd="0" presId="urn:microsoft.com/office/officeart/2005/8/layout/radial5"/>
    <dgm:cxn modelId="{F253AD4A-0FF5-42CE-AFAE-D3B3FDE63D9F}" type="presParOf" srcId="{8B82EA68-B59A-424E-9756-C221A13DB47F}" destId="{4731EA70-1FA8-49F5-A6BF-4AE9CB97C303}" srcOrd="1" destOrd="0" presId="urn:microsoft.com/office/officeart/2005/8/layout/radial5"/>
    <dgm:cxn modelId="{987630F7-2A2E-406E-8E97-38883717BD10}" type="presParOf" srcId="{4731EA70-1FA8-49F5-A6BF-4AE9CB97C303}" destId="{8D15C70B-27DC-4BC4-8B54-1A6B8CC1DBC1}" srcOrd="0" destOrd="0" presId="urn:microsoft.com/office/officeart/2005/8/layout/radial5"/>
    <dgm:cxn modelId="{D1AB58D0-C6F1-4A66-B32B-F1F1FB3BBFB2}" type="presParOf" srcId="{8B82EA68-B59A-424E-9756-C221A13DB47F}" destId="{E2EC1D87-F728-458A-8AB1-7A3D78F9D25E}" srcOrd="2" destOrd="0" presId="urn:microsoft.com/office/officeart/2005/8/layout/radial5"/>
    <dgm:cxn modelId="{DB5A2B2A-85C3-434A-8ED5-11B1D9F0A55D}" type="presParOf" srcId="{8B82EA68-B59A-424E-9756-C221A13DB47F}" destId="{06F93DE9-E67A-4CE1-BC6B-5C458B1137B0}" srcOrd="3" destOrd="0" presId="urn:microsoft.com/office/officeart/2005/8/layout/radial5"/>
    <dgm:cxn modelId="{D58180AD-7264-4F13-B0E5-C58B1EF5EB69}" type="presParOf" srcId="{06F93DE9-E67A-4CE1-BC6B-5C458B1137B0}" destId="{DA660ED5-C4B7-4208-928A-B8DD66837486}" srcOrd="0" destOrd="0" presId="urn:microsoft.com/office/officeart/2005/8/layout/radial5"/>
    <dgm:cxn modelId="{ED8D7ABE-A224-409E-BE9B-CB00FB56D574}" type="presParOf" srcId="{8B82EA68-B59A-424E-9756-C221A13DB47F}" destId="{D8B200F5-4D07-49B2-A587-C2FE6CEC49F8}" srcOrd="4" destOrd="0" presId="urn:microsoft.com/office/officeart/2005/8/layout/radial5"/>
    <dgm:cxn modelId="{01CAD75C-EE62-47DF-B17E-F05FEDFFEAE9}" type="presParOf" srcId="{8B82EA68-B59A-424E-9756-C221A13DB47F}" destId="{E7EAB10C-E176-4610-B2C6-BE8F83AD0F9B}" srcOrd="5" destOrd="0" presId="urn:microsoft.com/office/officeart/2005/8/layout/radial5"/>
    <dgm:cxn modelId="{B5EA2E04-A929-4566-A11E-4EC9C4E35D7C}" type="presParOf" srcId="{E7EAB10C-E176-4610-B2C6-BE8F83AD0F9B}" destId="{47F0322C-5978-482D-A409-1280E22C6D82}" srcOrd="0" destOrd="0" presId="urn:microsoft.com/office/officeart/2005/8/layout/radial5"/>
    <dgm:cxn modelId="{46AD9630-7C02-411E-ACDD-DE6866D74200}" type="presParOf" srcId="{8B82EA68-B59A-424E-9756-C221A13DB47F}" destId="{FFE63D16-C443-42C8-BB30-4CA61876A647}" srcOrd="6" destOrd="0" presId="urn:microsoft.com/office/officeart/2005/8/layout/radial5"/>
    <dgm:cxn modelId="{FC56E50F-C0D0-435A-91F8-1E47B4E118D9}" type="presParOf" srcId="{8B82EA68-B59A-424E-9756-C221A13DB47F}" destId="{C481485E-E38C-4518-A609-8D1D62CF917B}" srcOrd="7" destOrd="0" presId="urn:microsoft.com/office/officeart/2005/8/layout/radial5"/>
    <dgm:cxn modelId="{7EAFCA43-B96D-417A-A7C6-15719FF85E24}" type="presParOf" srcId="{C481485E-E38C-4518-A609-8D1D62CF917B}" destId="{DB024BEC-8C88-4F07-BCA5-811E266A083B}" srcOrd="0" destOrd="0" presId="urn:microsoft.com/office/officeart/2005/8/layout/radial5"/>
    <dgm:cxn modelId="{E82CA3EB-9801-455F-9C81-E2EE2B853FC9}" type="presParOf" srcId="{8B82EA68-B59A-424E-9756-C221A13DB47F}" destId="{0A6C1809-69AA-4BA6-8257-5A11C3557B45}" srcOrd="8" destOrd="0" presId="urn:microsoft.com/office/officeart/2005/8/layout/radial5"/>
    <dgm:cxn modelId="{53DB21C1-5A14-40CC-B1FA-052594881EE2}" type="presParOf" srcId="{8B82EA68-B59A-424E-9756-C221A13DB47F}" destId="{FA950D33-9BD9-4D37-A533-789F5554AFB5}" srcOrd="9" destOrd="0" presId="urn:microsoft.com/office/officeart/2005/8/layout/radial5"/>
    <dgm:cxn modelId="{27B3B6B2-CD8F-48AC-A933-B23C525CA69E}" type="presParOf" srcId="{FA950D33-9BD9-4D37-A533-789F5554AFB5}" destId="{F326903B-AF5C-41D9-A950-9DE60C069BDF}" srcOrd="0" destOrd="0" presId="urn:microsoft.com/office/officeart/2005/8/layout/radial5"/>
    <dgm:cxn modelId="{087EFCA2-DC66-4041-A5AC-9D79DFFE0E45}" type="presParOf" srcId="{8B82EA68-B59A-424E-9756-C221A13DB47F}" destId="{EB1C3899-7B42-47CD-912B-DD035472498D}" srcOrd="10" destOrd="0" presId="urn:microsoft.com/office/officeart/2005/8/layout/radial5"/>
    <dgm:cxn modelId="{61E2DC02-84DF-420F-B96A-A73400C05513}" type="presParOf" srcId="{8B82EA68-B59A-424E-9756-C221A13DB47F}" destId="{2F5553CB-2478-4421-B002-5FA728364A78}" srcOrd="11" destOrd="0" presId="urn:microsoft.com/office/officeart/2005/8/layout/radial5"/>
    <dgm:cxn modelId="{6E126CBD-AF80-45EB-88E7-EFE37BEC20B4}" type="presParOf" srcId="{2F5553CB-2478-4421-B002-5FA728364A78}" destId="{881BA4B6-6173-4BE7-ACB0-127409627ABA}" srcOrd="0" destOrd="0" presId="urn:microsoft.com/office/officeart/2005/8/layout/radial5"/>
    <dgm:cxn modelId="{135B4EE9-2E6D-4C19-905D-FB8FA2483D94}" type="presParOf" srcId="{8B82EA68-B59A-424E-9756-C221A13DB47F}" destId="{FED909B6-8F19-4D98-AAC2-EBEEF4830C2B}" srcOrd="12" destOrd="0" presId="urn:microsoft.com/office/officeart/2005/8/layout/radial5"/>
    <dgm:cxn modelId="{F30704E8-5094-4991-81E5-0BDDEF9E3F45}" type="presParOf" srcId="{8B82EA68-B59A-424E-9756-C221A13DB47F}" destId="{A0B7EB92-DF16-476D-BB87-6C0D26E26F61}" srcOrd="13" destOrd="0" presId="urn:microsoft.com/office/officeart/2005/8/layout/radial5"/>
    <dgm:cxn modelId="{C29E0CCE-8974-4325-9AD4-0AA2C550CA54}" type="presParOf" srcId="{A0B7EB92-DF16-476D-BB87-6C0D26E26F61}" destId="{E3A5A4EE-729B-477E-AEA8-7FC61FA6B941}" srcOrd="0" destOrd="0" presId="urn:microsoft.com/office/officeart/2005/8/layout/radial5"/>
    <dgm:cxn modelId="{95DD1674-778A-437C-974C-CCB96F80C28E}" type="presParOf" srcId="{8B82EA68-B59A-424E-9756-C221A13DB47F}" destId="{69EA0517-EDCB-4CEB-899F-D56DCF7B4404}" srcOrd="14" destOrd="0" presId="urn:microsoft.com/office/officeart/2005/8/layout/radial5"/>
    <dgm:cxn modelId="{52553CDC-7C45-466F-910B-ADD3FEE68E42}" type="presParOf" srcId="{8B82EA68-B59A-424E-9756-C221A13DB47F}" destId="{7A035AEB-3A20-4DC3-9A60-032AB2743B03}" srcOrd="15" destOrd="0" presId="urn:microsoft.com/office/officeart/2005/8/layout/radial5"/>
    <dgm:cxn modelId="{9707545D-2EDF-410A-8220-CCBCC68BB93A}" type="presParOf" srcId="{7A035AEB-3A20-4DC3-9A60-032AB2743B03}" destId="{4273F29E-B93C-44D6-A671-FCDC77ED9BA3}" srcOrd="0" destOrd="0" presId="urn:microsoft.com/office/officeart/2005/8/layout/radial5"/>
    <dgm:cxn modelId="{AA0FCD19-79DC-4A93-B824-8ED5C74FA9F5}" type="presParOf" srcId="{8B82EA68-B59A-424E-9756-C221A13DB47F}" destId="{83F11675-07D9-406F-853D-13FD28BBB805}" srcOrd="16" destOrd="0" presId="urn:microsoft.com/office/officeart/2005/8/layout/radial5"/>
    <dgm:cxn modelId="{A8D31E3B-7024-45A5-A19B-E686C42924ED}" type="presParOf" srcId="{8B82EA68-B59A-424E-9756-C221A13DB47F}" destId="{DF27FC25-052B-426A-9E06-117E992234F6}" srcOrd="17" destOrd="0" presId="urn:microsoft.com/office/officeart/2005/8/layout/radial5"/>
    <dgm:cxn modelId="{0B913CBB-F4C0-4B1E-B77E-1C40FCEF02AA}" type="presParOf" srcId="{DF27FC25-052B-426A-9E06-117E992234F6}" destId="{53D78D63-5F88-4163-9535-46A64127BD3A}" srcOrd="0" destOrd="0" presId="urn:microsoft.com/office/officeart/2005/8/layout/radial5"/>
    <dgm:cxn modelId="{66A432AB-94BD-4193-8700-25997CFD7F6E}" type="presParOf" srcId="{8B82EA68-B59A-424E-9756-C221A13DB47F}" destId="{EDA34655-9131-4731-957F-5382F53A0660}" srcOrd="18" destOrd="0" presId="urn:microsoft.com/office/officeart/2005/8/layout/radial5"/>
    <dgm:cxn modelId="{0006B81C-21F6-49E2-9A20-BF4B4CA78C62}" type="presParOf" srcId="{8B82EA68-B59A-424E-9756-C221A13DB47F}" destId="{553B84E4-4A31-43DB-B3BF-8E8EF2B79F2D}" srcOrd="19" destOrd="0" presId="urn:microsoft.com/office/officeart/2005/8/layout/radial5"/>
    <dgm:cxn modelId="{62053229-FD39-4657-A52B-05D6878DA61D}" type="presParOf" srcId="{553B84E4-4A31-43DB-B3BF-8E8EF2B79F2D}" destId="{C47D9E4B-AD47-4E79-B529-9B264E8F4F6B}" srcOrd="0" destOrd="0" presId="urn:microsoft.com/office/officeart/2005/8/layout/radial5"/>
    <dgm:cxn modelId="{635CF526-B8CA-4C7D-9220-90E11AB10F09}" type="presParOf" srcId="{8B82EA68-B59A-424E-9756-C221A13DB47F}" destId="{E0AC84DD-2093-416F-85DE-E547FE520660}" srcOrd="2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72E44C-8498-48F8-9652-E5DD6AC5818D}">
      <dsp:nvSpPr>
        <dsp:cNvPr id="0" name=""/>
        <dsp:cNvSpPr/>
      </dsp:nvSpPr>
      <dsp:spPr>
        <a:xfrm>
          <a:off x="3266542" y="1680063"/>
          <a:ext cx="2174939" cy="207015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/>
            <a:t>Расходы бюджета – это выплачиваемые из бюджета денежные средства, за исключением средств, являющихся источниками финансирования дефицита бюджета</a:t>
          </a:r>
          <a:endParaRPr lang="ru-RU" sz="1200" b="0" kern="1200" dirty="0"/>
        </a:p>
      </dsp:txBody>
      <dsp:txXfrm>
        <a:off x="3585054" y="1983230"/>
        <a:ext cx="1537915" cy="1463817"/>
      </dsp:txXfrm>
    </dsp:sp>
    <dsp:sp modelId="{4731EA70-1FA8-49F5-A6BF-4AE9CB97C303}">
      <dsp:nvSpPr>
        <dsp:cNvPr id="0" name=""/>
        <dsp:cNvSpPr/>
      </dsp:nvSpPr>
      <dsp:spPr>
        <a:xfrm rot="16260366">
          <a:off x="4204694" y="1149732"/>
          <a:ext cx="346109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/>
        </a:p>
      </dsp:txBody>
      <dsp:txXfrm>
        <a:off x="4255699" y="1287160"/>
        <a:ext cx="242276" cy="256562"/>
      </dsp:txXfrm>
    </dsp:sp>
    <dsp:sp modelId="{E2EC1D87-F728-458A-8AB1-7A3D78F9D25E}">
      <dsp:nvSpPr>
        <dsp:cNvPr id="0" name=""/>
        <dsp:cNvSpPr/>
      </dsp:nvSpPr>
      <dsp:spPr>
        <a:xfrm>
          <a:off x="3889425" y="21224"/>
          <a:ext cx="1006124" cy="1006124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 dirty="0"/>
        </a:p>
      </dsp:txBody>
      <dsp:txXfrm>
        <a:off x="4036768" y="168567"/>
        <a:ext cx="711438" cy="711438"/>
      </dsp:txXfrm>
    </dsp:sp>
    <dsp:sp modelId="{06F93DE9-E67A-4CE1-BC6B-5C458B1137B0}">
      <dsp:nvSpPr>
        <dsp:cNvPr id="0" name=""/>
        <dsp:cNvSpPr/>
      </dsp:nvSpPr>
      <dsp:spPr>
        <a:xfrm rot="18101927">
          <a:off x="4899016" y="1361870"/>
          <a:ext cx="317424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/>
        </a:p>
      </dsp:txBody>
      <dsp:txXfrm>
        <a:off x="4921611" y="1487901"/>
        <a:ext cx="222197" cy="256562"/>
      </dsp:txXfrm>
    </dsp:sp>
    <dsp:sp modelId="{D8B200F5-4D07-49B2-A587-C2FE6CEC49F8}">
      <dsp:nvSpPr>
        <dsp:cNvPr id="0" name=""/>
        <dsp:cNvSpPr/>
      </dsp:nvSpPr>
      <dsp:spPr>
        <a:xfrm>
          <a:off x="4981073" y="382164"/>
          <a:ext cx="1006124" cy="1006124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 dirty="0"/>
        </a:p>
      </dsp:txBody>
      <dsp:txXfrm>
        <a:off x="5128416" y="529507"/>
        <a:ext cx="711438" cy="711438"/>
      </dsp:txXfrm>
    </dsp:sp>
    <dsp:sp modelId="{E7EAB10C-E176-4610-B2C6-BE8F83AD0F9B}">
      <dsp:nvSpPr>
        <dsp:cNvPr id="0" name=""/>
        <dsp:cNvSpPr/>
      </dsp:nvSpPr>
      <dsp:spPr>
        <a:xfrm rot="20089139">
          <a:off x="5412134" y="1944306"/>
          <a:ext cx="253296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/>
        </a:p>
      </dsp:txBody>
      <dsp:txXfrm>
        <a:off x="5415745" y="2045992"/>
        <a:ext cx="177307" cy="256562"/>
      </dsp:txXfrm>
    </dsp:sp>
    <dsp:sp modelId="{FFE63D16-C443-42C8-BB30-4CA61876A647}">
      <dsp:nvSpPr>
        <dsp:cNvPr id="0" name=""/>
        <dsp:cNvSpPr/>
      </dsp:nvSpPr>
      <dsp:spPr>
        <a:xfrm>
          <a:off x="5713714" y="1336280"/>
          <a:ext cx="1006124" cy="1006124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 dirty="0"/>
        </a:p>
      </dsp:txBody>
      <dsp:txXfrm>
        <a:off x="5861057" y="1483623"/>
        <a:ext cx="711438" cy="711438"/>
      </dsp:txXfrm>
    </dsp:sp>
    <dsp:sp modelId="{C481485E-E38C-4518-A609-8D1D62CF917B}">
      <dsp:nvSpPr>
        <dsp:cNvPr id="0" name=""/>
        <dsp:cNvSpPr/>
      </dsp:nvSpPr>
      <dsp:spPr>
        <a:xfrm rot="451531">
          <a:off x="5528318" y="2672230"/>
          <a:ext cx="238599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/>
        </a:p>
      </dsp:txBody>
      <dsp:txXfrm>
        <a:off x="5528626" y="2753063"/>
        <a:ext cx="167019" cy="256562"/>
      </dsp:txXfrm>
    </dsp:sp>
    <dsp:sp modelId="{0A6C1809-69AA-4BA6-8257-5A11C3557B45}">
      <dsp:nvSpPr>
        <dsp:cNvPr id="0" name=""/>
        <dsp:cNvSpPr/>
      </dsp:nvSpPr>
      <dsp:spPr>
        <a:xfrm>
          <a:off x="5873135" y="2479219"/>
          <a:ext cx="1006124" cy="1006124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 dirty="0"/>
        </a:p>
      </dsp:txBody>
      <dsp:txXfrm>
        <a:off x="6020478" y="2626562"/>
        <a:ext cx="711438" cy="711438"/>
      </dsp:txXfrm>
    </dsp:sp>
    <dsp:sp modelId="{FA950D33-9BD9-4D37-A533-789F5554AFB5}">
      <dsp:nvSpPr>
        <dsp:cNvPr id="0" name=""/>
        <dsp:cNvSpPr/>
      </dsp:nvSpPr>
      <dsp:spPr>
        <a:xfrm rot="2358290">
          <a:off x="5232921" y="3327911"/>
          <a:ext cx="261587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/>
        </a:p>
      </dsp:txBody>
      <dsp:txXfrm>
        <a:off x="5241797" y="3388576"/>
        <a:ext cx="183111" cy="256562"/>
      </dsp:txXfrm>
    </dsp:sp>
    <dsp:sp modelId="{EB1C3899-7B42-47CD-912B-DD035472498D}">
      <dsp:nvSpPr>
        <dsp:cNvPr id="0" name=""/>
        <dsp:cNvSpPr/>
      </dsp:nvSpPr>
      <dsp:spPr>
        <a:xfrm>
          <a:off x="5446599" y="3518325"/>
          <a:ext cx="1006124" cy="1006124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 dirty="0"/>
        </a:p>
      </dsp:txBody>
      <dsp:txXfrm>
        <a:off x="5593942" y="3665668"/>
        <a:ext cx="711438" cy="711438"/>
      </dsp:txXfrm>
    </dsp:sp>
    <dsp:sp modelId="{2F5553CB-2478-4421-B002-5FA728364A78}">
      <dsp:nvSpPr>
        <dsp:cNvPr id="0" name=""/>
        <dsp:cNvSpPr/>
      </dsp:nvSpPr>
      <dsp:spPr>
        <a:xfrm rot="4421782">
          <a:off x="4587330" y="3709261"/>
          <a:ext cx="239974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/>
        </a:p>
      </dsp:txBody>
      <dsp:txXfrm>
        <a:off x="4613221" y="3760232"/>
        <a:ext cx="167982" cy="256562"/>
      </dsp:txXfrm>
    </dsp:sp>
    <dsp:sp modelId="{FED909B6-8F19-4D98-AAC2-EBEEF4830C2B}">
      <dsp:nvSpPr>
        <dsp:cNvPr id="0" name=""/>
        <dsp:cNvSpPr/>
      </dsp:nvSpPr>
      <dsp:spPr>
        <a:xfrm>
          <a:off x="4410939" y="4126639"/>
          <a:ext cx="1006124" cy="1006124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 dirty="0"/>
        </a:p>
      </dsp:txBody>
      <dsp:txXfrm>
        <a:off x="4558282" y="4273982"/>
        <a:ext cx="711438" cy="711438"/>
      </dsp:txXfrm>
    </dsp:sp>
    <dsp:sp modelId="{A0B7EB92-DF16-476D-BB87-6C0D26E26F61}">
      <dsp:nvSpPr>
        <dsp:cNvPr id="0" name=""/>
        <dsp:cNvSpPr/>
      </dsp:nvSpPr>
      <dsp:spPr>
        <a:xfrm rot="6502841">
          <a:off x="3827787" y="3706611"/>
          <a:ext cx="251471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/>
        </a:p>
      </dsp:txBody>
      <dsp:txXfrm rot="10800000">
        <a:off x="3877402" y="3756335"/>
        <a:ext cx="176030" cy="256562"/>
      </dsp:txXfrm>
    </dsp:sp>
    <dsp:sp modelId="{69EA0517-EDCB-4CEB-899F-D56DCF7B4404}">
      <dsp:nvSpPr>
        <dsp:cNvPr id="0" name=""/>
        <dsp:cNvSpPr/>
      </dsp:nvSpPr>
      <dsp:spPr>
        <a:xfrm>
          <a:off x="3214778" y="4126635"/>
          <a:ext cx="1006124" cy="1006124"/>
        </a:xfrm>
        <a:prstGeom prst="ellipse">
          <a:avLst/>
        </a:prstGeom>
        <a:gradFill rotWithShape="0">
          <a:gsLst>
            <a:gs pos="0">
              <a:schemeClr val="accent4">
                <a:lumMod val="75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 dirty="0"/>
        </a:p>
      </dsp:txBody>
      <dsp:txXfrm>
        <a:off x="3362121" y="4273978"/>
        <a:ext cx="711438" cy="711438"/>
      </dsp:txXfrm>
    </dsp:sp>
    <dsp:sp modelId="{7A035AEB-3A20-4DC3-9A60-032AB2743B03}">
      <dsp:nvSpPr>
        <dsp:cNvPr id="0" name=""/>
        <dsp:cNvSpPr/>
      </dsp:nvSpPr>
      <dsp:spPr>
        <a:xfrm rot="8566487">
          <a:off x="3221775" y="3274253"/>
          <a:ext cx="229776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/>
        </a:p>
      </dsp:txBody>
      <dsp:txXfrm rot="10800000">
        <a:off x="3283686" y="3338923"/>
        <a:ext cx="160843" cy="256562"/>
      </dsp:txXfrm>
    </dsp:sp>
    <dsp:sp modelId="{83F11675-07D9-406F-853D-13FD28BBB805}">
      <dsp:nvSpPr>
        <dsp:cNvPr id="0" name=""/>
        <dsp:cNvSpPr/>
      </dsp:nvSpPr>
      <dsp:spPr>
        <a:xfrm>
          <a:off x="2255246" y="3424389"/>
          <a:ext cx="1006124" cy="1006124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 dirty="0"/>
        </a:p>
      </dsp:txBody>
      <dsp:txXfrm>
        <a:off x="2402589" y="3571732"/>
        <a:ext cx="711438" cy="711438"/>
      </dsp:txXfrm>
    </dsp:sp>
    <dsp:sp modelId="{DF27FC25-052B-426A-9E06-117E992234F6}">
      <dsp:nvSpPr>
        <dsp:cNvPr id="0" name=""/>
        <dsp:cNvSpPr/>
      </dsp:nvSpPr>
      <dsp:spPr>
        <a:xfrm rot="12013716">
          <a:off x="3053518" y="1871987"/>
          <a:ext cx="271883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/>
        </a:p>
      </dsp:txBody>
      <dsp:txXfrm rot="10800000">
        <a:off x="3132568" y="1971608"/>
        <a:ext cx="190318" cy="256562"/>
      </dsp:txXfrm>
    </dsp:sp>
    <dsp:sp modelId="{EDA34655-9131-4731-957F-5382F53A0660}">
      <dsp:nvSpPr>
        <dsp:cNvPr id="0" name=""/>
        <dsp:cNvSpPr/>
      </dsp:nvSpPr>
      <dsp:spPr>
        <a:xfrm>
          <a:off x="2011408" y="1217947"/>
          <a:ext cx="1006124" cy="1006124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 dirty="0"/>
        </a:p>
      </dsp:txBody>
      <dsp:txXfrm>
        <a:off x="2158751" y="1365290"/>
        <a:ext cx="711438" cy="711438"/>
      </dsp:txXfrm>
    </dsp:sp>
    <dsp:sp modelId="{553B84E4-4A31-43DB-B3BF-8E8EF2B79F2D}">
      <dsp:nvSpPr>
        <dsp:cNvPr id="0" name=""/>
        <dsp:cNvSpPr/>
      </dsp:nvSpPr>
      <dsp:spPr>
        <a:xfrm rot="14455856">
          <a:off x="3588289" y="1368706"/>
          <a:ext cx="272218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/>
        </a:p>
      </dsp:txBody>
      <dsp:txXfrm rot="10800000">
        <a:off x="3648961" y="1489915"/>
        <a:ext cx="190553" cy="256562"/>
      </dsp:txXfrm>
    </dsp:sp>
    <dsp:sp modelId="{E0AC84DD-2093-416F-85DE-E547FE520660}">
      <dsp:nvSpPr>
        <dsp:cNvPr id="0" name=""/>
        <dsp:cNvSpPr/>
      </dsp:nvSpPr>
      <dsp:spPr>
        <a:xfrm>
          <a:off x="2848399" y="408557"/>
          <a:ext cx="1006124" cy="1006124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 dirty="0" smtClean="0"/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 dirty="0"/>
        </a:p>
      </dsp:txBody>
      <dsp:txXfrm>
        <a:off x="2995742" y="555900"/>
        <a:ext cx="711438" cy="71143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72E44C-8498-48F8-9652-E5DD6AC5818D}">
      <dsp:nvSpPr>
        <dsp:cNvPr id="0" name=""/>
        <dsp:cNvSpPr/>
      </dsp:nvSpPr>
      <dsp:spPr>
        <a:xfrm>
          <a:off x="3185167" y="1723986"/>
          <a:ext cx="2159998" cy="215999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/>
            <a:t>Всего расходов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/>
            <a:t>1 403 630,4 тыс. руб.</a:t>
          </a:r>
          <a:endParaRPr lang="ru-RU" sz="1200" b="0" kern="1200" dirty="0"/>
        </a:p>
      </dsp:txBody>
      <dsp:txXfrm>
        <a:off x="3501491" y="2040310"/>
        <a:ext cx="1527350" cy="1527350"/>
      </dsp:txXfrm>
    </dsp:sp>
    <dsp:sp modelId="{4731EA70-1FA8-49F5-A6BF-4AE9CB97C303}">
      <dsp:nvSpPr>
        <dsp:cNvPr id="0" name=""/>
        <dsp:cNvSpPr/>
      </dsp:nvSpPr>
      <dsp:spPr>
        <a:xfrm rot="16260366">
          <a:off x="4172313" y="1298942"/>
          <a:ext cx="231059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4206363" y="1419116"/>
        <a:ext cx="161741" cy="256562"/>
      </dsp:txXfrm>
    </dsp:sp>
    <dsp:sp modelId="{E2EC1D87-F728-458A-8AB1-7A3D78F9D25E}">
      <dsp:nvSpPr>
        <dsp:cNvPr id="0" name=""/>
        <dsp:cNvSpPr/>
      </dsp:nvSpPr>
      <dsp:spPr>
        <a:xfrm>
          <a:off x="3628411" y="-62097"/>
          <a:ext cx="1350460" cy="1350460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48,8%</a:t>
          </a:r>
          <a:endParaRPr lang="ru-RU" sz="1700" kern="1200" dirty="0"/>
        </a:p>
      </dsp:txBody>
      <dsp:txXfrm>
        <a:off x="3826181" y="135673"/>
        <a:ext cx="954920" cy="954920"/>
      </dsp:txXfrm>
    </dsp:sp>
    <dsp:sp modelId="{06F93DE9-E67A-4CE1-BC6B-5C458B1137B0}">
      <dsp:nvSpPr>
        <dsp:cNvPr id="0" name=""/>
        <dsp:cNvSpPr/>
      </dsp:nvSpPr>
      <dsp:spPr>
        <a:xfrm rot="18342319">
          <a:off x="4904138" y="1524144"/>
          <a:ext cx="254409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4920028" y="1640652"/>
        <a:ext cx="178086" cy="256562"/>
      </dsp:txXfrm>
    </dsp:sp>
    <dsp:sp modelId="{D8B200F5-4D07-49B2-A587-C2FE6CEC49F8}">
      <dsp:nvSpPr>
        <dsp:cNvPr id="0" name=""/>
        <dsp:cNvSpPr/>
      </dsp:nvSpPr>
      <dsp:spPr>
        <a:xfrm>
          <a:off x="4909263" y="378069"/>
          <a:ext cx="1279378" cy="1279378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11,8%</a:t>
          </a:r>
          <a:endParaRPr lang="ru-RU" sz="1700" kern="1200" dirty="0"/>
        </a:p>
      </dsp:txBody>
      <dsp:txXfrm>
        <a:off x="5096624" y="565430"/>
        <a:ext cx="904656" cy="904656"/>
      </dsp:txXfrm>
    </dsp:sp>
    <dsp:sp modelId="{E7EAB10C-E176-4610-B2C6-BE8F83AD0F9B}">
      <dsp:nvSpPr>
        <dsp:cNvPr id="0" name=""/>
        <dsp:cNvSpPr/>
      </dsp:nvSpPr>
      <dsp:spPr>
        <a:xfrm rot="20430380">
          <a:off x="5378232" y="2149810"/>
          <a:ext cx="261894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5380484" y="2248439"/>
        <a:ext cx="183326" cy="256562"/>
      </dsp:txXfrm>
    </dsp:sp>
    <dsp:sp modelId="{FFE63D16-C443-42C8-BB30-4CA61876A647}">
      <dsp:nvSpPr>
        <dsp:cNvPr id="0" name=""/>
        <dsp:cNvSpPr/>
      </dsp:nvSpPr>
      <dsp:spPr>
        <a:xfrm>
          <a:off x="5714444" y="1472930"/>
          <a:ext cx="1208305" cy="1208305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10,7%</a:t>
          </a:r>
          <a:endParaRPr lang="ru-RU" sz="1700" kern="1200" dirty="0"/>
        </a:p>
      </dsp:txBody>
      <dsp:txXfrm>
        <a:off x="5891396" y="1649882"/>
        <a:ext cx="854401" cy="854401"/>
      </dsp:txXfrm>
    </dsp:sp>
    <dsp:sp modelId="{C481485E-E38C-4518-A609-8D1D62CF917B}">
      <dsp:nvSpPr>
        <dsp:cNvPr id="0" name=""/>
        <dsp:cNvSpPr/>
      </dsp:nvSpPr>
      <dsp:spPr>
        <a:xfrm rot="950221">
          <a:off x="5402112" y="2949222"/>
          <a:ext cx="257494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5403578" y="3024201"/>
        <a:ext cx="180246" cy="256562"/>
      </dsp:txXfrm>
    </dsp:sp>
    <dsp:sp modelId="{0A6C1809-69AA-4BA6-8257-5A11C3557B45}">
      <dsp:nvSpPr>
        <dsp:cNvPr id="0" name=""/>
        <dsp:cNvSpPr/>
      </dsp:nvSpPr>
      <dsp:spPr>
        <a:xfrm>
          <a:off x="5749985" y="2817869"/>
          <a:ext cx="1137222" cy="1137222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10,1%</a:t>
          </a:r>
          <a:endParaRPr lang="ru-RU" sz="1700" kern="1200" dirty="0"/>
        </a:p>
      </dsp:txBody>
      <dsp:txXfrm>
        <a:off x="5916527" y="2984411"/>
        <a:ext cx="804138" cy="804138"/>
      </dsp:txXfrm>
    </dsp:sp>
    <dsp:sp modelId="{FA950D33-9BD9-4D37-A533-789F5554AFB5}">
      <dsp:nvSpPr>
        <dsp:cNvPr id="0" name=""/>
        <dsp:cNvSpPr/>
      </dsp:nvSpPr>
      <dsp:spPr>
        <a:xfrm rot="3118628">
          <a:off x="4946318" y="3620951"/>
          <a:ext cx="249669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4960700" y="3676969"/>
        <a:ext cx="174768" cy="256562"/>
      </dsp:txXfrm>
    </dsp:sp>
    <dsp:sp modelId="{EB1C3899-7B42-47CD-912B-DD035472498D}">
      <dsp:nvSpPr>
        <dsp:cNvPr id="0" name=""/>
        <dsp:cNvSpPr/>
      </dsp:nvSpPr>
      <dsp:spPr>
        <a:xfrm>
          <a:off x="5015877" y="3912730"/>
          <a:ext cx="1066150" cy="1066150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8,6%</a:t>
          </a:r>
          <a:endParaRPr lang="ru-RU" sz="1700" kern="1200" dirty="0"/>
        </a:p>
      </dsp:txBody>
      <dsp:txXfrm>
        <a:off x="5172011" y="4068864"/>
        <a:ext cx="753882" cy="753882"/>
      </dsp:txXfrm>
    </dsp:sp>
    <dsp:sp modelId="{2F5553CB-2478-4421-B002-5FA728364A78}">
      <dsp:nvSpPr>
        <dsp:cNvPr id="0" name=""/>
        <dsp:cNvSpPr/>
      </dsp:nvSpPr>
      <dsp:spPr>
        <a:xfrm rot="5335375">
          <a:off x="4165390" y="3897547"/>
          <a:ext cx="248712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4201996" y="3945767"/>
        <a:ext cx="174098" cy="256562"/>
      </dsp:txXfrm>
    </dsp:sp>
    <dsp:sp modelId="{FED909B6-8F19-4D98-AAC2-EBEEF4830C2B}">
      <dsp:nvSpPr>
        <dsp:cNvPr id="0" name=""/>
        <dsp:cNvSpPr/>
      </dsp:nvSpPr>
      <dsp:spPr>
        <a:xfrm>
          <a:off x="3806102" y="4352892"/>
          <a:ext cx="995077" cy="995077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4,4%</a:t>
          </a:r>
          <a:endParaRPr lang="ru-RU" sz="1700" kern="1200" dirty="0"/>
        </a:p>
      </dsp:txBody>
      <dsp:txXfrm>
        <a:off x="3951828" y="4498618"/>
        <a:ext cx="703625" cy="703625"/>
      </dsp:txXfrm>
    </dsp:sp>
    <dsp:sp modelId="{A0B7EB92-DF16-476D-BB87-6C0D26E26F61}">
      <dsp:nvSpPr>
        <dsp:cNvPr id="0" name=""/>
        <dsp:cNvSpPr/>
      </dsp:nvSpPr>
      <dsp:spPr>
        <a:xfrm rot="7579087">
          <a:off x="3351792" y="3654078"/>
          <a:ext cx="262697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800000">
        <a:off x="3414535" y="3707848"/>
        <a:ext cx="183888" cy="256562"/>
      </dsp:txXfrm>
    </dsp:sp>
    <dsp:sp modelId="{69EA0517-EDCB-4CEB-899F-D56DCF7B4404}">
      <dsp:nvSpPr>
        <dsp:cNvPr id="0" name=""/>
        <dsp:cNvSpPr/>
      </dsp:nvSpPr>
      <dsp:spPr>
        <a:xfrm>
          <a:off x="2596333" y="3983807"/>
          <a:ext cx="923994" cy="923994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2,8%</a:t>
          </a:r>
          <a:endParaRPr lang="ru-RU" sz="1700" kern="1200" dirty="0"/>
        </a:p>
      </dsp:txBody>
      <dsp:txXfrm>
        <a:off x="2731649" y="4119123"/>
        <a:ext cx="653362" cy="653362"/>
      </dsp:txXfrm>
    </dsp:sp>
    <dsp:sp modelId="{7A035AEB-3A20-4DC3-9A60-032AB2743B03}">
      <dsp:nvSpPr>
        <dsp:cNvPr id="0" name=""/>
        <dsp:cNvSpPr/>
      </dsp:nvSpPr>
      <dsp:spPr>
        <a:xfrm rot="9814743">
          <a:off x="2824630" y="2971457"/>
          <a:ext cx="293655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800000">
        <a:off x="2910929" y="3044525"/>
        <a:ext cx="205559" cy="256562"/>
      </dsp:txXfrm>
    </dsp:sp>
    <dsp:sp modelId="{83F11675-07D9-406F-853D-13FD28BBB805}">
      <dsp:nvSpPr>
        <dsp:cNvPr id="0" name=""/>
        <dsp:cNvSpPr/>
      </dsp:nvSpPr>
      <dsp:spPr>
        <a:xfrm>
          <a:off x="1862225" y="2960019"/>
          <a:ext cx="852922" cy="852922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1,2%</a:t>
          </a:r>
          <a:endParaRPr lang="ru-RU" sz="1700" kern="1200" dirty="0"/>
        </a:p>
      </dsp:txBody>
      <dsp:txXfrm>
        <a:off x="1987133" y="3084927"/>
        <a:ext cx="603106" cy="603106"/>
      </dsp:txXfrm>
    </dsp:sp>
    <dsp:sp modelId="{DF27FC25-052B-426A-9E06-117E992234F6}">
      <dsp:nvSpPr>
        <dsp:cNvPr id="0" name=""/>
        <dsp:cNvSpPr/>
      </dsp:nvSpPr>
      <dsp:spPr>
        <a:xfrm rot="12011539">
          <a:off x="2794232" y="2111095"/>
          <a:ext cx="336543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800000">
        <a:off x="2892092" y="2214040"/>
        <a:ext cx="235580" cy="256562"/>
      </dsp:txXfrm>
    </dsp:sp>
    <dsp:sp modelId="{EDA34655-9131-4731-957F-5382F53A0660}">
      <dsp:nvSpPr>
        <dsp:cNvPr id="0" name=""/>
        <dsp:cNvSpPr/>
      </dsp:nvSpPr>
      <dsp:spPr>
        <a:xfrm>
          <a:off x="1897761" y="1686158"/>
          <a:ext cx="781849" cy="781849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1,1%</a:t>
          </a:r>
          <a:endParaRPr lang="ru-RU" sz="1700" kern="1200" dirty="0"/>
        </a:p>
      </dsp:txBody>
      <dsp:txXfrm>
        <a:off x="2012260" y="1800657"/>
        <a:ext cx="552851" cy="552851"/>
      </dsp:txXfrm>
    </dsp:sp>
    <dsp:sp modelId="{553B84E4-4A31-43DB-B3BF-8E8EF2B79F2D}">
      <dsp:nvSpPr>
        <dsp:cNvPr id="0" name=""/>
        <dsp:cNvSpPr/>
      </dsp:nvSpPr>
      <dsp:spPr>
        <a:xfrm rot="14157341">
          <a:off x="3274846" y="1406387"/>
          <a:ext cx="381013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800000">
        <a:off x="3363994" y="1539263"/>
        <a:ext cx="266709" cy="256562"/>
      </dsp:txXfrm>
    </dsp:sp>
    <dsp:sp modelId="{E0AC84DD-2093-416F-85DE-E547FE520660}">
      <dsp:nvSpPr>
        <dsp:cNvPr id="0" name=""/>
        <dsp:cNvSpPr/>
      </dsp:nvSpPr>
      <dsp:spPr>
        <a:xfrm>
          <a:off x="2698329" y="662375"/>
          <a:ext cx="720002" cy="710766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0,4%</a:t>
          </a:r>
        </a:p>
      </dsp:txBody>
      <dsp:txXfrm>
        <a:off x="2803771" y="766464"/>
        <a:ext cx="509118" cy="50258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72E44C-8498-48F8-9652-E5DD6AC5818D}">
      <dsp:nvSpPr>
        <dsp:cNvPr id="0" name=""/>
        <dsp:cNvSpPr/>
      </dsp:nvSpPr>
      <dsp:spPr>
        <a:xfrm>
          <a:off x="3185167" y="1723986"/>
          <a:ext cx="2159998" cy="215999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/>
            <a:t>Всего расходов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/>
            <a:t>1 515 090,9 тыс. руб.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/>
            <a:t>в т. ч. условно утвержденные расходы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/>
            <a:t>18 682,5 тыс. руб.</a:t>
          </a:r>
          <a:endParaRPr lang="en-US" sz="1200" b="0" kern="1200" dirty="0" smtClean="0"/>
        </a:p>
      </dsp:txBody>
      <dsp:txXfrm>
        <a:off x="3501491" y="2040310"/>
        <a:ext cx="1527350" cy="1527350"/>
      </dsp:txXfrm>
    </dsp:sp>
    <dsp:sp modelId="{4731EA70-1FA8-49F5-A6BF-4AE9CB97C303}">
      <dsp:nvSpPr>
        <dsp:cNvPr id="0" name=""/>
        <dsp:cNvSpPr/>
      </dsp:nvSpPr>
      <dsp:spPr>
        <a:xfrm rot="16260366">
          <a:off x="4172313" y="1298942"/>
          <a:ext cx="231059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4206363" y="1419116"/>
        <a:ext cx="161741" cy="256562"/>
      </dsp:txXfrm>
    </dsp:sp>
    <dsp:sp modelId="{E2EC1D87-F728-458A-8AB1-7A3D78F9D25E}">
      <dsp:nvSpPr>
        <dsp:cNvPr id="0" name=""/>
        <dsp:cNvSpPr/>
      </dsp:nvSpPr>
      <dsp:spPr>
        <a:xfrm>
          <a:off x="3628411" y="-62097"/>
          <a:ext cx="1350460" cy="1350460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60,9%</a:t>
          </a:r>
          <a:endParaRPr lang="ru-RU" sz="1700" kern="1200" dirty="0"/>
        </a:p>
      </dsp:txBody>
      <dsp:txXfrm>
        <a:off x="3826181" y="135673"/>
        <a:ext cx="954920" cy="954920"/>
      </dsp:txXfrm>
    </dsp:sp>
    <dsp:sp modelId="{06F93DE9-E67A-4CE1-BC6B-5C458B1137B0}">
      <dsp:nvSpPr>
        <dsp:cNvPr id="0" name=""/>
        <dsp:cNvSpPr/>
      </dsp:nvSpPr>
      <dsp:spPr>
        <a:xfrm rot="18342319">
          <a:off x="4904138" y="1524144"/>
          <a:ext cx="254409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4920028" y="1640652"/>
        <a:ext cx="178086" cy="256562"/>
      </dsp:txXfrm>
    </dsp:sp>
    <dsp:sp modelId="{D8B200F5-4D07-49B2-A587-C2FE6CEC49F8}">
      <dsp:nvSpPr>
        <dsp:cNvPr id="0" name=""/>
        <dsp:cNvSpPr/>
      </dsp:nvSpPr>
      <dsp:spPr>
        <a:xfrm>
          <a:off x="4909263" y="378069"/>
          <a:ext cx="1279378" cy="1279378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9,9%</a:t>
          </a:r>
          <a:endParaRPr lang="ru-RU" sz="1700" kern="1200" dirty="0"/>
        </a:p>
      </dsp:txBody>
      <dsp:txXfrm>
        <a:off x="5096624" y="565430"/>
        <a:ext cx="904656" cy="904656"/>
      </dsp:txXfrm>
    </dsp:sp>
    <dsp:sp modelId="{E7EAB10C-E176-4610-B2C6-BE8F83AD0F9B}">
      <dsp:nvSpPr>
        <dsp:cNvPr id="0" name=""/>
        <dsp:cNvSpPr/>
      </dsp:nvSpPr>
      <dsp:spPr>
        <a:xfrm rot="20430380">
          <a:off x="5378232" y="2149810"/>
          <a:ext cx="261894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5380484" y="2248439"/>
        <a:ext cx="183326" cy="256562"/>
      </dsp:txXfrm>
    </dsp:sp>
    <dsp:sp modelId="{FFE63D16-C443-42C8-BB30-4CA61876A647}">
      <dsp:nvSpPr>
        <dsp:cNvPr id="0" name=""/>
        <dsp:cNvSpPr/>
      </dsp:nvSpPr>
      <dsp:spPr>
        <a:xfrm>
          <a:off x="5714444" y="1472930"/>
          <a:ext cx="1208305" cy="1208305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8,3%</a:t>
          </a:r>
          <a:endParaRPr lang="ru-RU" sz="1700" kern="1200" dirty="0"/>
        </a:p>
      </dsp:txBody>
      <dsp:txXfrm>
        <a:off x="5891396" y="1649882"/>
        <a:ext cx="854401" cy="854401"/>
      </dsp:txXfrm>
    </dsp:sp>
    <dsp:sp modelId="{C481485E-E38C-4518-A609-8D1D62CF917B}">
      <dsp:nvSpPr>
        <dsp:cNvPr id="0" name=""/>
        <dsp:cNvSpPr/>
      </dsp:nvSpPr>
      <dsp:spPr>
        <a:xfrm rot="950221">
          <a:off x="5402112" y="2949222"/>
          <a:ext cx="257494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5403578" y="3024201"/>
        <a:ext cx="180246" cy="256562"/>
      </dsp:txXfrm>
    </dsp:sp>
    <dsp:sp modelId="{0A6C1809-69AA-4BA6-8257-5A11C3557B45}">
      <dsp:nvSpPr>
        <dsp:cNvPr id="0" name=""/>
        <dsp:cNvSpPr/>
      </dsp:nvSpPr>
      <dsp:spPr>
        <a:xfrm>
          <a:off x="5749985" y="2817869"/>
          <a:ext cx="1137222" cy="1137222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7,3%</a:t>
          </a:r>
          <a:endParaRPr lang="ru-RU" sz="1700" kern="1200" dirty="0"/>
        </a:p>
      </dsp:txBody>
      <dsp:txXfrm>
        <a:off x="5916527" y="2984411"/>
        <a:ext cx="804138" cy="804138"/>
      </dsp:txXfrm>
    </dsp:sp>
    <dsp:sp modelId="{FA950D33-9BD9-4D37-A533-789F5554AFB5}">
      <dsp:nvSpPr>
        <dsp:cNvPr id="0" name=""/>
        <dsp:cNvSpPr/>
      </dsp:nvSpPr>
      <dsp:spPr>
        <a:xfrm rot="3118628">
          <a:off x="4946318" y="3620951"/>
          <a:ext cx="249669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4960700" y="3676969"/>
        <a:ext cx="174768" cy="256562"/>
      </dsp:txXfrm>
    </dsp:sp>
    <dsp:sp modelId="{EB1C3899-7B42-47CD-912B-DD035472498D}">
      <dsp:nvSpPr>
        <dsp:cNvPr id="0" name=""/>
        <dsp:cNvSpPr/>
      </dsp:nvSpPr>
      <dsp:spPr>
        <a:xfrm>
          <a:off x="5015877" y="3912730"/>
          <a:ext cx="1066150" cy="1066150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6,6%</a:t>
          </a:r>
          <a:endParaRPr lang="ru-RU" sz="1700" kern="1200" dirty="0"/>
        </a:p>
      </dsp:txBody>
      <dsp:txXfrm>
        <a:off x="5172011" y="4068864"/>
        <a:ext cx="753882" cy="753882"/>
      </dsp:txXfrm>
    </dsp:sp>
    <dsp:sp modelId="{2F5553CB-2478-4421-B002-5FA728364A78}">
      <dsp:nvSpPr>
        <dsp:cNvPr id="0" name=""/>
        <dsp:cNvSpPr/>
      </dsp:nvSpPr>
      <dsp:spPr>
        <a:xfrm rot="5335375">
          <a:off x="4165390" y="3897547"/>
          <a:ext cx="248712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4201996" y="3945767"/>
        <a:ext cx="174098" cy="256562"/>
      </dsp:txXfrm>
    </dsp:sp>
    <dsp:sp modelId="{FED909B6-8F19-4D98-AAC2-EBEEF4830C2B}">
      <dsp:nvSpPr>
        <dsp:cNvPr id="0" name=""/>
        <dsp:cNvSpPr/>
      </dsp:nvSpPr>
      <dsp:spPr>
        <a:xfrm>
          <a:off x="3806102" y="4352892"/>
          <a:ext cx="995077" cy="995077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4,0%</a:t>
          </a:r>
          <a:endParaRPr lang="ru-RU" sz="1700" kern="1200" dirty="0"/>
        </a:p>
      </dsp:txBody>
      <dsp:txXfrm>
        <a:off x="3951828" y="4498618"/>
        <a:ext cx="703625" cy="703625"/>
      </dsp:txXfrm>
    </dsp:sp>
    <dsp:sp modelId="{A0B7EB92-DF16-476D-BB87-6C0D26E26F61}">
      <dsp:nvSpPr>
        <dsp:cNvPr id="0" name=""/>
        <dsp:cNvSpPr/>
      </dsp:nvSpPr>
      <dsp:spPr>
        <a:xfrm rot="7579087">
          <a:off x="3351792" y="3654078"/>
          <a:ext cx="262697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800000">
        <a:off x="3414535" y="3707848"/>
        <a:ext cx="183888" cy="256562"/>
      </dsp:txXfrm>
    </dsp:sp>
    <dsp:sp modelId="{69EA0517-EDCB-4CEB-899F-D56DCF7B4404}">
      <dsp:nvSpPr>
        <dsp:cNvPr id="0" name=""/>
        <dsp:cNvSpPr/>
      </dsp:nvSpPr>
      <dsp:spPr>
        <a:xfrm>
          <a:off x="2596333" y="3983807"/>
          <a:ext cx="923994" cy="923994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1,1%</a:t>
          </a:r>
          <a:endParaRPr lang="ru-RU" sz="1700" kern="1200" dirty="0"/>
        </a:p>
      </dsp:txBody>
      <dsp:txXfrm>
        <a:off x="2731649" y="4119123"/>
        <a:ext cx="653362" cy="653362"/>
      </dsp:txXfrm>
    </dsp:sp>
    <dsp:sp modelId="{7A035AEB-3A20-4DC3-9A60-032AB2743B03}">
      <dsp:nvSpPr>
        <dsp:cNvPr id="0" name=""/>
        <dsp:cNvSpPr/>
      </dsp:nvSpPr>
      <dsp:spPr>
        <a:xfrm rot="9814743">
          <a:off x="2824630" y="2971457"/>
          <a:ext cx="293655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800000">
        <a:off x="2910929" y="3044525"/>
        <a:ext cx="205559" cy="256562"/>
      </dsp:txXfrm>
    </dsp:sp>
    <dsp:sp modelId="{83F11675-07D9-406F-853D-13FD28BBB805}">
      <dsp:nvSpPr>
        <dsp:cNvPr id="0" name=""/>
        <dsp:cNvSpPr/>
      </dsp:nvSpPr>
      <dsp:spPr>
        <a:xfrm>
          <a:off x="1862225" y="2960019"/>
          <a:ext cx="852922" cy="852922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0,4%</a:t>
          </a:r>
          <a:endParaRPr lang="ru-RU" sz="1700" kern="1200" dirty="0"/>
        </a:p>
      </dsp:txBody>
      <dsp:txXfrm>
        <a:off x="1987133" y="3084927"/>
        <a:ext cx="603106" cy="603106"/>
      </dsp:txXfrm>
    </dsp:sp>
    <dsp:sp modelId="{DF27FC25-052B-426A-9E06-117E992234F6}">
      <dsp:nvSpPr>
        <dsp:cNvPr id="0" name=""/>
        <dsp:cNvSpPr/>
      </dsp:nvSpPr>
      <dsp:spPr>
        <a:xfrm rot="12011539">
          <a:off x="2794232" y="2111095"/>
          <a:ext cx="336543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800000">
        <a:off x="2892092" y="2214040"/>
        <a:ext cx="235580" cy="256562"/>
      </dsp:txXfrm>
    </dsp:sp>
    <dsp:sp modelId="{EDA34655-9131-4731-957F-5382F53A0660}">
      <dsp:nvSpPr>
        <dsp:cNvPr id="0" name=""/>
        <dsp:cNvSpPr/>
      </dsp:nvSpPr>
      <dsp:spPr>
        <a:xfrm>
          <a:off x="1897761" y="1686158"/>
          <a:ext cx="781849" cy="781849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0,1%</a:t>
          </a:r>
          <a:endParaRPr lang="ru-RU" sz="1700" kern="1200" dirty="0"/>
        </a:p>
      </dsp:txBody>
      <dsp:txXfrm>
        <a:off x="2012260" y="1800657"/>
        <a:ext cx="552851" cy="552851"/>
      </dsp:txXfrm>
    </dsp:sp>
    <dsp:sp modelId="{553B84E4-4A31-43DB-B3BF-8E8EF2B79F2D}">
      <dsp:nvSpPr>
        <dsp:cNvPr id="0" name=""/>
        <dsp:cNvSpPr/>
      </dsp:nvSpPr>
      <dsp:spPr>
        <a:xfrm rot="14157341">
          <a:off x="3274846" y="1406387"/>
          <a:ext cx="381013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800000">
        <a:off x="3363994" y="1539263"/>
        <a:ext cx="266709" cy="256562"/>
      </dsp:txXfrm>
    </dsp:sp>
    <dsp:sp modelId="{E0AC84DD-2093-416F-85DE-E547FE520660}">
      <dsp:nvSpPr>
        <dsp:cNvPr id="0" name=""/>
        <dsp:cNvSpPr/>
      </dsp:nvSpPr>
      <dsp:spPr>
        <a:xfrm>
          <a:off x="2698329" y="662375"/>
          <a:ext cx="720002" cy="710766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0,1%</a:t>
          </a:r>
        </a:p>
      </dsp:txBody>
      <dsp:txXfrm>
        <a:off x="2803771" y="766464"/>
        <a:ext cx="509118" cy="50258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72E44C-8498-48F8-9652-E5DD6AC5818D}">
      <dsp:nvSpPr>
        <dsp:cNvPr id="0" name=""/>
        <dsp:cNvSpPr/>
      </dsp:nvSpPr>
      <dsp:spPr>
        <a:xfrm>
          <a:off x="3185167" y="1723986"/>
          <a:ext cx="2159998" cy="215999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/>
            <a:t>Всего расходов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/>
            <a:t>1 248 627,6 тыс. руб.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/>
            <a:t>в т. ч. условно утвержденные расходы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/>
            <a:t>37 835,0 тыс. руб.</a:t>
          </a:r>
          <a:endParaRPr lang="en-US" sz="1200" b="0" kern="1200" dirty="0" smtClean="0"/>
        </a:p>
      </dsp:txBody>
      <dsp:txXfrm>
        <a:off x="3501491" y="2040310"/>
        <a:ext cx="1527350" cy="1527350"/>
      </dsp:txXfrm>
    </dsp:sp>
    <dsp:sp modelId="{4731EA70-1FA8-49F5-A6BF-4AE9CB97C303}">
      <dsp:nvSpPr>
        <dsp:cNvPr id="0" name=""/>
        <dsp:cNvSpPr/>
      </dsp:nvSpPr>
      <dsp:spPr>
        <a:xfrm rot="16260366">
          <a:off x="4172313" y="1298942"/>
          <a:ext cx="231059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4206363" y="1419116"/>
        <a:ext cx="161741" cy="256562"/>
      </dsp:txXfrm>
    </dsp:sp>
    <dsp:sp modelId="{E2EC1D87-F728-458A-8AB1-7A3D78F9D25E}">
      <dsp:nvSpPr>
        <dsp:cNvPr id="0" name=""/>
        <dsp:cNvSpPr/>
      </dsp:nvSpPr>
      <dsp:spPr>
        <a:xfrm>
          <a:off x="3628411" y="-62097"/>
          <a:ext cx="1350460" cy="1350460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52,6%</a:t>
          </a:r>
          <a:endParaRPr lang="ru-RU" sz="1700" kern="1200" dirty="0"/>
        </a:p>
      </dsp:txBody>
      <dsp:txXfrm>
        <a:off x="3826181" y="135673"/>
        <a:ext cx="954920" cy="954920"/>
      </dsp:txXfrm>
    </dsp:sp>
    <dsp:sp modelId="{06F93DE9-E67A-4CE1-BC6B-5C458B1137B0}">
      <dsp:nvSpPr>
        <dsp:cNvPr id="0" name=""/>
        <dsp:cNvSpPr/>
      </dsp:nvSpPr>
      <dsp:spPr>
        <a:xfrm rot="18342319">
          <a:off x="4904138" y="1524144"/>
          <a:ext cx="254409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4920028" y="1640652"/>
        <a:ext cx="178086" cy="256562"/>
      </dsp:txXfrm>
    </dsp:sp>
    <dsp:sp modelId="{D8B200F5-4D07-49B2-A587-C2FE6CEC49F8}">
      <dsp:nvSpPr>
        <dsp:cNvPr id="0" name=""/>
        <dsp:cNvSpPr/>
      </dsp:nvSpPr>
      <dsp:spPr>
        <a:xfrm>
          <a:off x="4909263" y="378069"/>
          <a:ext cx="1279378" cy="1279378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12,0%</a:t>
          </a:r>
          <a:endParaRPr lang="ru-RU" sz="1700" kern="1200" dirty="0"/>
        </a:p>
      </dsp:txBody>
      <dsp:txXfrm>
        <a:off x="5096624" y="565430"/>
        <a:ext cx="904656" cy="904656"/>
      </dsp:txXfrm>
    </dsp:sp>
    <dsp:sp modelId="{E7EAB10C-E176-4610-B2C6-BE8F83AD0F9B}">
      <dsp:nvSpPr>
        <dsp:cNvPr id="0" name=""/>
        <dsp:cNvSpPr/>
      </dsp:nvSpPr>
      <dsp:spPr>
        <a:xfrm rot="20430380">
          <a:off x="5378232" y="2149810"/>
          <a:ext cx="261894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5380484" y="2248439"/>
        <a:ext cx="183326" cy="256562"/>
      </dsp:txXfrm>
    </dsp:sp>
    <dsp:sp modelId="{FFE63D16-C443-42C8-BB30-4CA61876A647}">
      <dsp:nvSpPr>
        <dsp:cNvPr id="0" name=""/>
        <dsp:cNvSpPr/>
      </dsp:nvSpPr>
      <dsp:spPr>
        <a:xfrm>
          <a:off x="5714444" y="1472930"/>
          <a:ext cx="1208305" cy="1208305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9,8%</a:t>
          </a:r>
          <a:endParaRPr lang="ru-RU" sz="1700" kern="1200" dirty="0"/>
        </a:p>
      </dsp:txBody>
      <dsp:txXfrm>
        <a:off x="5891396" y="1649882"/>
        <a:ext cx="854401" cy="854401"/>
      </dsp:txXfrm>
    </dsp:sp>
    <dsp:sp modelId="{C481485E-E38C-4518-A609-8D1D62CF917B}">
      <dsp:nvSpPr>
        <dsp:cNvPr id="0" name=""/>
        <dsp:cNvSpPr/>
      </dsp:nvSpPr>
      <dsp:spPr>
        <a:xfrm rot="950221">
          <a:off x="5402112" y="2949222"/>
          <a:ext cx="257494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5403578" y="3024201"/>
        <a:ext cx="180246" cy="256562"/>
      </dsp:txXfrm>
    </dsp:sp>
    <dsp:sp modelId="{0A6C1809-69AA-4BA6-8257-5A11C3557B45}">
      <dsp:nvSpPr>
        <dsp:cNvPr id="0" name=""/>
        <dsp:cNvSpPr/>
      </dsp:nvSpPr>
      <dsp:spPr>
        <a:xfrm>
          <a:off x="5749985" y="2817869"/>
          <a:ext cx="1137222" cy="1137222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8,7%</a:t>
          </a:r>
          <a:endParaRPr lang="ru-RU" sz="1700" kern="1200" dirty="0"/>
        </a:p>
      </dsp:txBody>
      <dsp:txXfrm>
        <a:off x="5916527" y="2984411"/>
        <a:ext cx="804138" cy="804138"/>
      </dsp:txXfrm>
    </dsp:sp>
    <dsp:sp modelId="{FA950D33-9BD9-4D37-A533-789F5554AFB5}">
      <dsp:nvSpPr>
        <dsp:cNvPr id="0" name=""/>
        <dsp:cNvSpPr/>
      </dsp:nvSpPr>
      <dsp:spPr>
        <a:xfrm rot="3118628">
          <a:off x="4946318" y="3620951"/>
          <a:ext cx="249669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4960700" y="3676969"/>
        <a:ext cx="174768" cy="256562"/>
      </dsp:txXfrm>
    </dsp:sp>
    <dsp:sp modelId="{EB1C3899-7B42-47CD-912B-DD035472498D}">
      <dsp:nvSpPr>
        <dsp:cNvPr id="0" name=""/>
        <dsp:cNvSpPr/>
      </dsp:nvSpPr>
      <dsp:spPr>
        <a:xfrm>
          <a:off x="5015877" y="3912730"/>
          <a:ext cx="1066150" cy="1066150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7,0%</a:t>
          </a:r>
          <a:endParaRPr lang="ru-RU" sz="1700" kern="1200" dirty="0"/>
        </a:p>
      </dsp:txBody>
      <dsp:txXfrm>
        <a:off x="5172011" y="4068864"/>
        <a:ext cx="753882" cy="753882"/>
      </dsp:txXfrm>
    </dsp:sp>
    <dsp:sp modelId="{2F5553CB-2478-4421-B002-5FA728364A78}">
      <dsp:nvSpPr>
        <dsp:cNvPr id="0" name=""/>
        <dsp:cNvSpPr/>
      </dsp:nvSpPr>
      <dsp:spPr>
        <a:xfrm rot="5335375">
          <a:off x="4165390" y="3897547"/>
          <a:ext cx="248712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4201996" y="3945767"/>
        <a:ext cx="174098" cy="256562"/>
      </dsp:txXfrm>
    </dsp:sp>
    <dsp:sp modelId="{FED909B6-8F19-4D98-AAC2-EBEEF4830C2B}">
      <dsp:nvSpPr>
        <dsp:cNvPr id="0" name=""/>
        <dsp:cNvSpPr/>
      </dsp:nvSpPr>
      <dsp:spPr>
        <a:xfrm>
          <a:off x="3806102" y="4352892"/>
          <a:ext cx="995077" cy="995077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4,9%</a:t>
          </a:r>
          <a:endParaRPr lang="ru-RU" sz="1700" kern="1200" dirty="0"/>
        </a:p>
      </dsp:txBody>
      <dsp:txXfrm>
        <a:off x="3951828" y="4498618"/>
        <a:ext cx="703625" cy="703625"/>
      </dsp:txXfrm>
    </dsp:sp>
    <dsp:sp modelId="{A0B7EB92-DF16-476D-BB87-6C0D26E26F61}">
      <dsp:nvSpPr>
        <dsp:cNvPr id="0" name=""/>
        <dsp:cNvSpPr/>
      </dsp:nvSpPr>
      <dsp:spPr>
        <a:xfrm rot="7579087">
          <a:off x="3351792" y="3654078"/>
          <a:ext cx="262697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800000">
        <a:off x="3414535" y="3707848"/>
        <a:ext cx="183888" cy="256562"/>
      </dsp:txXfrm>
    </dsp:sp>
    <dsp:sp modelId="{69EA0517-EDCB-4CEB-899F-D56DCF7B4404}">
      <dsp:nvSpPr>
        <dsp:cNvPr id="0" name=""/>
        <dsp:cNvSpPr/>
      </dsp:nvSpPr>
      <dsp:spPr>
        <a:xfrm>
          <a:off x="2596333" y="3983807"/>
          <a:ext cx="923994" cy="923994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1,3%</a:t>
          </a:r>
          <a:endParaRPr lang="ru-RU" sz="1700" kern="1200" dirty="0"/>
        </a:p>
      </dsp:txBody>
      <dsp:txXfrm>
        <a:off x="2731649" y="4119123"/>
        <a:ext cx="653362" cy="653362"/>
      </dsp:txXfrm>
    </dsp:sp>
    <dsp:sp modelId="{7A035AEB-3A20-4DC3-9A60-032AB2743B03}">
      <dsp:nvSpPr>
        <dsp:cNvPr id="0" name=""/>
        <dsp:cNvSpPr/>
      </dsp:nvSpPr>
      <dsp:spPr>
        <a:xfrm rot="9814743">
          <a:off x="2824630" y="2971457"/>
          <a:ext cx="293655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800000">
        <a:off x="2910929" y="3044525"/>
        <a:ext cx="205559" cy="256562"/>
      </dsp:txXfrm>
    </dsp:sp>
    <dsp:sp modelId="{83F11675-07D9-406F-853D-13FD28BBB805}">
      <dsp:nvSpPr>
        <dsp:cNvPr id="0" name=""/>
        <dsp:cNvSpPr/>
      </dsp:nvSpPr>
      <dsp:spPr>
        <a:xfrm>
          <a:off x="1862225" y="2960019"/>
          <a:ext cx="852922" cy="852922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0,5%</a:t>
          </a:r>
          <a:endParaRPr lang="ru-RU" sz="1700" kern="1200" dirty="0"/>
        </a:p>
      </dsp:txBody>
      <dsp:txXfrm>
        <a:off x="1987133" y="3084927"/>
        <a:ext cx="603106" cy="603106"/>
      </dsp:txXfrm>
    </dsp:sp>
    <dsp:sp modelId="{DF27FC25-052B-426A-9E06-117E992234F6}">
      <dsp:nvSpPr>
        <dsp:cNvPr id="0" name=""/>
        <dsp:cNvSpPr/>
      </dsp:nvSpPr>
      <dsp:spPr>
        <a:xfrm rot="12011539">
          <a:off x="2794232" y="2111095"/>
          <a:ext cx="336543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800000">
        <a:off x="2892092" y="2214040"/>
        <a:ext cx="235580" cy="256562"/>
      </dsp:txXfrm>
    </dsp:sp>
    <dsp:sp modelId="{EDA34655-9131-4731-957F-5382F53A0660}">
      <dsp:nvSpPr>
        <dsp:cNvPr id="0" name=""/>
        <dsp:cNvSpPr/>
      </dsp:nvSpPr>
      <dsp:spPr>
        <a:xfrm>
          <a:off x="1897761" y="1686158"/>
          <a:ext cx="781849" cy="781849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0,1%</a:t>
          </a:r>
          <a:endParaRPr lang="ru-RU" sz="1700" kern="1200" dirty="0"/>
        </a:p>
      </dsp:txBody>
      <dsp:txXfrm>
        <a:off x="2012260" y="1800657"/>
        <a:ext cx="552851" cy="552851"/>
      </dsp:txXfrm>
    </dsp:sp>
    <dsp:sp modelId="{553B84E4-4A31-43DB-B3BF-8E8EF2B79F2D}">
      <dsp:nvSpPr>
        <dsp:cNvPr id="0" name=""/>
        <dsp:cNvSpPr/>
      </dsp:nvSpPr>
      <dsp:spPr>
        <a:xfrm rot="14157341">
          <a:off x="3274846" y="1406387"/>
          <a:ext cx="381013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800000">
        <a:off x="3363994" y="1539263"/>
        <a:ext cx="266709" cy="256562"/>
      </dsp:txXfrm>
    </dsp:sp>
    <dsp:sp modelId="{E0AC84DD-2093-416F-85DE-E547FE520660}">
      <dsp:nvSpPr>
        <dsp:cNvPr id="0" name=""/>
        <dsp:cNvSpPr/>
      </dsp:nvSpPr>
      <dsp:spPr>
        <a:xfrm>
          <a:off x="2698329" y="662375"/>
          <a:ext cx="720002" cy="710766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0,1%</a:t>
          </a:r>
        </a:p>
      </dsp:txBody>
      <dsp:txXfrm>
        <a:off x="2803771" y="766464"/>
        <a:ext cx="509118" cy="5025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0.23672</cdr:x>
      <cdr:y>0.73137</cdr:y>
    </cdr:from>
    <cdr:to>
      <cdr:x>0.37958</cdr:x>
      <cdr:y>0.784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551148" y="3799978"/>
          <a:ext cx="936123" cy="2734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421 326,2</a:t>
          </a:r>
        </a:p>
        <a:p xmlns:a="http://schemas.openxmlformats.org/drawingml/2006/main"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0.49669</cdr:x>
      <cdr:y>0.73137</cdr:y>
    </cdr:from>
    <cdr:to>
      <cdr:x>0.63955</cdr:x>
      <cdr:y>0.79716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254672" y="3799978"/>
          <a:ext cx="936123" cy="3418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433 721,5</a:t>
          </a:r>
          <a:endParaRPr lang="ru-RU" sz="14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0.73122</cdr:x>
      <cdr:y>0.73137</cdr:y>
    </cdr:from>
    <cdr:to>
      <cdr:x>0.87408</cdr:x>
      <cdr:y>0.79716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791508" y="3799978"/>
          <a:ext cx="936122" cy="3418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443 856,4</a:t>
          </a:r>
          <a:endParaRPr lang="ru-RU" sz="14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0.23672</cdr:x>
      <cdr:y>0.60664</cdr:y>
    </cdr:from>
    <cdr:to>
      <cdr:x>0.38978</cdr:x>
      <cdr:y>0.65927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1551148" y="3151906"/>
          <a:ext cx="1002961" cy="2734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196 862,5</a:t>
          </a:r>
          <a:endParaRPr lang="ru-RU" sz="14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0.48947</cdr:x>
      <cdr:y>0.59278</cdr:y>
    </cdr:from>
    <cdr:to>
      <cdr:x>0.63233</cdr:x>
      <cdr:y>0.65857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3207332" y="3079898"/>
          <a:ext cx="936123" cy="3418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188 524,5</a:t>
          </a:r>
          <a:endParaRPr lang="ru-RU" sz="14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0.73122</cdr:x>
      <cdr:y>0.59278</cdr:y>
    </cdr:from>
    <cdr:to>
      <cdr:x>0.87408</cdr:x>
      <cdr:y>0.65857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4791508" y="3079898"/>
          <a:ext cx="936123" cy="3418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186 210,5</a:t>
          </a:r>
          <a:endParaRPr lang="ru-RU" sz="14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0.13265</cdr:x>
      <cdr:y>0.38158</cdr:y>
    </cdr:from>
    <cdr:to>
      <cdr:x>0.27551</cdr:x>
      <cdr:y>0.46053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936104" y="2088232"/>
          <a:ext cx="1008112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0.23469</cdr:x>
      <cdr:y>0.35526</cdr:y>
    </cdr:from>
    <cdr:to>
      <cdr:x>0.37755</cdr:x>
      <cdr:y>0.43421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1656184" y="1944216"/>
          <a:ext cx="1008112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782 941,7</a:t>
          </a:r>
          <a:endParaRPr lang="ru-RU" sz="14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0.47959</cdr:x>
      <cdr:y>0.35526</cdr:y>
    </cdr:from>
    <cdr:to>
      <cdr:x>0.62245</cdr:x>
      <cdr:y>0.43421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3384376" y="1944216"/>
          <a:ext cx="1008112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892 844,9</a:t>
          </a:r>
          <a:endParaRPr lang="ru-RU" sz="14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0.73469</cdr:x>
      <cdr:y>0.35526</cdr:y>
    </cdr:from>
    <cdr:to>
      <cdr:x>0.88776</cdr:x>
      <cdr:y>0.42105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5184576" y="1944216"/>
          <a:ext cx="1080120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618 561,0</a:t>
          </a:r>
          <a:endParaRPr lang="ru-RU" sz="14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1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1"/>
            <a:ext cx="2951217" cy="497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42" tIns="46120" rIns="92242" bIns="461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771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5983" y="1"/>
            <a:ext cx="2951217" cy="497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42" tIns="46120" rIns="92242" bIns="461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771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" y="9442283"/>
            <a:ext cx="2951217" cy="497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42" tIns="46120" rIns="92242" bIns="461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771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5983" y="9442283"/>
            <a:ext cx="2951217" cy="497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42" tIns="46120" rIns="92242" bIns="461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20DFA1A9-1665-4826-B1BD-6CECD493535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5309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1"/>
            <a:ext cx="2951217" cy="497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42" tIns="46120" rIns="92242" bIns="461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5983" y="1"/>
            <a:ext cx="2951217" cy="497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42" tIns="46120" rIns="92242" bIns="461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58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2338" y="746125"/>
            <a:ext cx="4967287" cy="3725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565" y="4722740"/>
            <a:ext cx="5447666" cy="4473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42" tIns="46120" rIns="92242" bIns="461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399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" y="9442283"/>
            <a:ext cx="2951217" cy="497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42" tIns="46120" rIns="92242" bIns="461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99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5983" y="9442283"/>
            <a:ext cx="2951217" cy="497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42" tIns="46120" rIns="92242" bIns="461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8398EBB1-678B-4134-BE85-1209C725D2B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44218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6958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3916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0874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7832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4789" algn="l" defTabSz="91391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1748" algn="l" defTabSz="91391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8706" algn="l" defTabSz="91391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5663" algn="l" defTabSz="91391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77585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63348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34557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37928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2338" y="746125"/>
            <a:ext cx="4967287" cy="37258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2252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 smtClean="0">
              <a:solidFill>
                <a:srgbClr val="000000"/>
              </a:solidFill>
            </a:endParaRPr>
          </a:p>
          <a:p>
            <a:pPr defTabSz="92252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EFDA80-6011-426C-92F2-DBE49EC6006A}" type="slidenum">
              <a:rPr lang="ru-RU" smtClean="0">
                <a:solidFill>
                  <a:prstClr val="black"/>
                </a:solidFill>
              </a:rPr>
              <a:pPr/>
              <a:t>10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52794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78528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13668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2338" y="746125"/>
            <a:ext cx="4967287" cy="37258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22523">
              <a:defRPr/>
            </a:pPr>
            <a:endParaRPr lang="ru-RU" dirty="0" smtClean="0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EFDA80-6011-426C-92F2-DBE49EC6006A}" type="slidenum">
              <a:rPr lang="ru-RU" smtClean="0"/>
              <a:pPr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26829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54994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26233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69900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05511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81548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20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2228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21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16051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22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49573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23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05161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24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51775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25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82583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26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40440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27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238785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28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283635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29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128743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30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491330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31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416480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32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21506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A3F6C-4171-4559-B072-A3FA39ADA3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16.12.2024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1D8B2-63EE-4C8F-B879-1F62990520C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2262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A3F6C-4171-4559-B072-A3FA39ADA3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16.12.2024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1D8B2-63EE-4C8F-B879-1F62990520C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1333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A3F6C-4171-4559-B072-A3FA39ADA3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16.12.2024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1D8B2-63EE-4C8F-B879-1F62990520C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7178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A3F6C-4171-4559-B072-A3FA39ADA3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16.12.2024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1D8B2-63EE-4C8F-B879-1F62990520C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6154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A3F6C-4171-4559-B072-A3FA39ADA3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16.12.2024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1D8B2-63EE-4C8F-B879-1F62990520C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9467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A3F6C-4171-4559-B072-A3FA39ADA3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16.12.2024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1D8B2-63EE-4C8F-B879-1F62990520C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6477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A3F6C-4171-4559-B072-A3FA39ADA3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16.12.2024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1D8B2-63EE-4C8F-B879-1F62990520C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6574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A3F6C-4171-4559-B072-A3FA39ADA3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16.12.2024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1D8B2-63EE-4C8F-B879-1F62990520C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699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A3F6C-4171-4559-B072-A3FA39ADA3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16.12.2024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1D8B2-63EE-4C8F-B879-1F62990520C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5547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FCD8C51-515B-4C1C-9D3F-B5B63B6B8F94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12/16/2024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1B21E2-9141-4B2D-AB61-F0DBAB27BE10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2438025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FCD8C51-515B-4C1C-9D3F-B5B63B6B8F94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12/16/2024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1B21E2-9141-4B2D-AB61-F0DBAB27BE10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7941291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FCD8C51-515B-4C1C-9D3F-B5B63B6B8F94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12/16/2024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1B21E2-9141-4B2D-AB61-F0DBAB27BE10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73936756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FCD8C51-515B-4C1C-9D3F-B5B63B6B8F94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12/16/2024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1B21E2-9141-4B2D-AB61-F0DBAB27BE10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594958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FCD8C51-515B-4C1C-9D3F-B5B63B6B8F94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12/16/2024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1B21E2-9141-4B2D-AB61-F0DBAB27BE10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7791748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FCD8C51-515B-4C1C-9D3F-B5B63B6B8F94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12/16/2024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1B21E2-9141-4B2D-AB61-F0DBAB27BE10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6366757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A3F6C-4171-4559-B072-A3FA39ADA3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16.12.2024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1D8B2-63EE-4C8F-B879-1F62990520C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52848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A3F6C-4171-4559-B072-A3FA39ADA3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16.12.2024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1D8B2-63EE-4C8F-B879-1F62990520C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19390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708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708525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16675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E3C15B-2F54-4582-97BB-5FE2F8AC49E3}" type="datetimeFigureOut">
              <a:rPr lang="ru-RU"/>
              <a:pPr>
                <a:defRPr/>
              </a:pPr>
              <a:t>16.12.2024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416675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0117EA-9423-4926-83C9-50BA9A133C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526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8FCD8C51-515B-4C1C-9D3F-B5B63B6B8F94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12/16/2024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B1B21E2-9141-4B2D-AB61-F0DBAB27BE10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0248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9" r:id="rId1"/>
    <p:sldLayoutId id="2147484360" r:id="rId2"/>
    <p:sldLayoutId id="2147484361" r:id="rId3"/>
    <p:sldLayoutId id="2147484362" r:id="rId4"/>
    <p:sldLayoutId id="2147484363" r:id="rId5"/>
    <p:sldLayoutId id="2147484364" r:id="rId6"/>
    <p:sldLayoutId id="2147484365" r:id="rId7"/>
    <p:sldLayoutId id="2147484366" r:id="rId8"/>
    <p:sldLayoutId id="2147484367" r:id="rId9"/>
    <p:sldLayoutId id="2147484368" r:id="rId10"/>
    <p:sldLayoutId id="2147484369" r:id="rId11"/>
    <p:sldLayoutId id="2147484370" r:id="rId12"/>
    <p:sldLayoutId id="2147484371" r:id="rId13"/>
    <p:sldLayoutId id="2147484372" r:id="rId14"/>
    <p:sldLayoutId id="2147484373" r:id="rId15"/>
    <p:sldLayoutId id="2147484374" r:id="rId16"/>
    <p:sldLayoutId id="2147484375" r:id="rId17"/>
    <p:sldLayoutId id="2147484376" r:id="rId18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4.gif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1.jpeg"/><Relationship Id="rId4" Type="http://schemas.openxmlformats.org/officeDocument/2006/relationships/image" Target="../media/image4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18" Type="http://schemas.openxmlformats.org/officeDocument/2006/relationships/image" Target="../media/image4.gif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29.png"/><Relationship Id="rId17" Type="http://schemas.openxmlformats.org/officeDocument/2006/relationships/image" Target="../media/image34.jpe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33.jpeg"/><Relationship Id="rId20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28.pn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32.jpeg"/><Relationship Id="rId10" Type="http://schemas.openxmlformats.org/officeDocument/2006/relationships/image" Target="../media/image27.png"/><Relationship Id="rId19" Type="http://schemas.openxmlformats.org/officeDocument/2006/relationships/image" Target="../media/image35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26.png"/><Relationship Id="rId14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4.gif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4.gif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4.gif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4.gif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mailto:oFIN@DOBRINKA.lipetsk.ru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gi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4.gif"/><Relationship Id="rId7" Type="http://schemas.openxmlformats.org/officeDocument/2006/relationships/image" Target="../media/image17.sv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11" Type="http://schemas.openxmlformats.org/officeDocument/2006/relationships/image" Target="../media/image21.svg"/><Relationship Id="rId5" Type="http://schemas.openxmlformats.org/officeDocument/2006/relationships/image" Target="../media/image15.svg"/><Relationship Id="rId10" Type="http://schemas.openxmlformats.org/officeDocument/2006/relationships/image" Target="../media/image62.png"/><Relationship Id="rId4" Type="http://schemas.openxmlformats.org/officeDocument/2006/relationships/image" Target="../media/image59.png"/><Relationship Id="rId9" Type="http://schemas.openxmlformats.org/officeDocument/2006/relationships/image" Target="../media/image1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180528" y="2255354"/>
            <a:ext cx="903649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i="1" dirty="0" smtClean="0">
                <a:ln w="12700">
                  <a:solidFill>
                    <a:schemeClr val="bg1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anose="02020603050405020304" pitchFamily="18" charset="0"/>
              </a:rPr>
              <a:t>Бюджет для граждан к решению  </a:t>
            </a:r>
            <a:r>
              <a:rPr lang="ru-RU" sz="4000" b="1" i="1" dirty="0" err="1" smtClean="0">
                <a:ln w="12700">
                  <a:solidFill>
                    <a:schemeClr val="bg1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anose="02020603050405020304" pitchFamily="18" charset="0"/>
              </a:rPr>
              <a:t>Добринского</a:t>
            </a:r>
            <a:r>
              <a:rPr lang="ru-RU" sz="4000" b="1" i="1" dirty="0" smtClean="0">
                <a:ln w="12700">
                  <a:solidFill>
                    <a:schemeClr val="bg1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anose="02020603050405020304" pitchFamily="18" charset="0"/>
              </a:rPr>
              <a:t> районного Совета депутатов  «О районном бюджете </a:t>
            </a:r>
          </a:p>
          <a:p>
            <a:pPr algn="ctr"/>
            <a:r>
              <a:rPr lang="ru-RU" sz="4000" b="1" i="1" dirty="0" smtClean="0">
                <a:ln w="12700">
                  <a:solidFill>
                    <a:schemeClr val="bg1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anose="02020603050405020304" pitchFamily="18" charset="0"/>
              </a:rPr>
              <a:t> на 2025 и на плановый период </a:t>
            </a:r>
          </a:p>
          <a:p>
            <a:pPr algn="ctr"/>
            <a:r>
              <a:rPr lang="ru-RU" sz="4000" b="1" i="1" dirty="0" smtClean="0">
                <a:ln w="12700">
                  <a:solidFill>
                    <a:schemeClr val="bg1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anose="02020603050405020304" pitchFamily="18" charset="0"/>
              </a:rPr>
              <a:t>2026-2027 годов» </a:t>
            </a:r>
          </a:p>
          <a:p>
            <a:pPr algn="ctr"/>
            <a:r>
              <a:rPr lang="ru-RU" sz="4000" b="1" i="1" dirty="0" smtClean="0">
                <a:ln w="12700">
                  <a:solidFill>
                    <a:schemeClr val="bg1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anose="02020603050405020304" pitchFamily="18" charset="0"/>
              </a:rPr>
              <a:t>от 17.12.2024 г.</a:t>
            </a:r>
          </a:p>
          <a:p>
            <a:pPr algn="ctr"/>
            <a:r>
              <a:rPr lang="ru-RU" sz="4000" b="1" i="1" dirty="0" smtClean="0">
                <a:ln w="12700">
                  <a:solidFill>
                    <a:schemeClr val="bg1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anose="02020603050405020304" pitchFamily="18" charset="0"/>
              </a:rPr>
              <a:t> №330-рс</a:t>
            </a:r>
            <a:endParaRPr lang="ru-RU" sz="4000" b="1" i="1" dirty="0">
              <a:solidFill>
                <a:schemeClr val="accent6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584176" cy="206671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84176" y="516658"/>
            <a:ext cx="6876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err="1" smtClean="0">
                <a:solidFill>
                  <a:schemeClr val="accent3">
                    <a:lumMod val="50000"/>
                  </a:schemeClr>
                </a:solidFill>
              </a:rPr>
              <a:t>Добринский</a:t>
            </a: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 муниципальный район</a:t>
            </a:r>
            <a:endParaRPr lang="ru-RU" sz="28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2842" y="4479564"/>
            <a:ext cx="2216324" cy="2354845"/>
          </a:xfrm>
          <a:prstGeom prst="rect">
            <a:avLst/>
          </a:prstGeom>
          <a:effectLst>
            <a:outerShdw blurRad="50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28600"/>
          </a:sp3d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04" y="-50585"/>
            <a:ext cx="827584" cy="1079665"/>
          </a:xfrm>
          <a:prstGeom prst="rect">
            <a:avLst/>
          </a:prstGeom>
        </p:spPr>
      </p:pic>
      <p:sp>
        <p:nvSpPr>
          <p:cNvPr id="6" name="圆角矩形 8"/>
          <p:cNvSpPr/>
          <p:nvPr/>
        </p:nvSpPr>
        <p:spPr>
          <a:xfrm>
            <a:off x="428596" y="980728"/>
            <a:ext cx="8501122" cy="571504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Бюджет - форма образования и расходования денежных средств, предназначенных для финансового обеспечения задач и функций государства и местного самоуправления</a:t>
            </a:r>
            <a:endParaRPr lang="zh-CN" altLang="en-US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圆角矩形 9"/>
          <p:cNvSpPr/>
          <p:nvPr/>
        </p:nvSpPr>
        <p:spPr>
          <a:xfrm>
            <a:off x="428596" y="1623670"/>
            <a:ext cx="8501122" cy="500066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Доходы бюджета - денежные средства поступающие в бюджет</a:t>
            </a:r>
            <a:endParaRPr lang="zh-CN" altLang="en-US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圆角矩形 10"/>
          <p:cNvSpPr/>
          <p:nvPr/>
        </p:nvSpPr>
        <p:spPr>
          <a:xfrm>
            <a:off x="428596" y="2195174"/>
            <a:ext cx="8501122" cy="50006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Расходы бюджета - денежные средства, выплачиваемые из бюджета</a:t>
            </a:r>
            <a:endParaRPr lang="zh-CN" altLang="en-US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圆角矩形 11"/>
          <p:cNvSpPr/>
          <p:nvPr/>
        </p:nvSpPr>
        <p:spPr>
          <a:xfrm>
            <a:off x="428596" y="2766678"/>
            <a:ext cx="8501122" cy="571504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Бюджетная система - совокупность федерального бюджета, бюджетов субъектов Российской Федерации, местных бюджетов и бюджетов государственных внебюджетных фондов</a:t>
            </a:r>
            <a:endParaRPr lang="zh-CN" altLang="en-US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圆角矩形 10"/>
          <p:cNvSpPr/>
          <p:nvPr/>
        </p:nvSpPr>
        <p:spPr>
          <a:xfrm>
            <a:off x="428596" y="3481058"/>
            <a:ext cx="8501122" cy="571504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Межбюджетные трансферты - средства, предоставляемые одним бюджетом бюджетной системы другому бюджету бюджетной системы</a:t>
            </a:r>
            <a:endParaRPr lang="zh-CN" altLang="en-US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428596" y="4195438"/>
            <a:ext cx="8501122" cy="571504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Консолидированный бюджет - свод бюджетов бюджетной системы на соответствующей территории (без учета межбюджетных трансфертов между этими бюджетами)</a:t>
            </a:r>
            <a:endParaRPr lang="zh-CN" altLang="en-US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圆角矩形 10"/>
          <p:cNvSpPr/>
          <p:nvPr/>
        </p:nvSpPr>
        <p:spPr>
          <a:xfrm>
            <a:off x="428596" y="4838380"/>
            <a:ext cx="8501122" cy="35719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Дефицит бюджета - превышение расходов бюджета над его доходами</a:t>
            </a:r>
            <a:endParaRPr lang="zh-CN" altLang="en-US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圆角矩形 10"/>
          <p:cNvSpPr/>
          <p:nvPr/>
        </p:nvSpPr>
        <p:spPr>
          <a:xfrm>
            <a:off x="428596" y="5267008"/>
            <a:ext cx="8429684" cy="428628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Профицит бюджета - превышение доходов бюджета над его расходами</a:t>
            </a:r>
            <a:endParaRPr lang="zh-CN" altLang="en-US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圆角矩形 10"/>
          <p:cNvSpPr/>
          <p:nvPr/>
        </p:nvSpPr>
        <p:spPr>
          <a:xfrm>
            <a:off x="428596" y="5767074"/>
            <a:ext cx="8429684" cy="1025782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Бюджетный процесс – регламентируемая законодательством деятельность органов исполнительной власти, по составлению и рассмотрению проектов бюджетов, утверждению и исполнению бюджетов, контролю за их исполнением, осуществлению бюджетного учета, составлению, внешней проверке, рассмотрению и утверждению бюджетной отчетности</a:t>
            </a:r>
            <a:endParaRPr lang="zh-CN" altLang="en-US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29147" y="285728"/>
            <a:ext cx="11876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err="1" smtClean="0">
                <a:solidFill>
                  <a:schemeClr val="accent3">
                    <a:lumMod val="50000"/>
                  </a:schemeClr>
                </a:solidFill>
              </a:rPr>
              <a:t>Добринский</a:t>
            </a:r>
            <a:r>
              <a:rPr lang="ru-RU" sz="1000" dirty="0" smtClean="0">
                <a:solidFill>
                  <a:schemeClr val="accent3">
                    <a:lumMod val="50000"/>
                  </a:schemeClr>
                </a:solidFill>
              </a:rPr>
              <a:t> муниципальный район</a:t>
            </a:r>
            <a:endParaRPr lang="ru-RU" sz="10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987824" y="227638"/>
            <a:ext cx="489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понятия</a:t>
            </a:r>
            <a:endParaRPr lang="ru-RU" sz="28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Рисунок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4" y="260648"/>
            <a:ext cx="772737" cy="100811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8687" y="314451"/>
            <a:ext cx="11876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err="1" smtClean="0">
                <a:solidFill>
                  <a:schemeClr val="accent3">
                    <a:lumMod val="50000"/>
                  </a:schemeClr>
                </a:solidFill>
              </a:rPr>
              <a:t>Добринский</a:t>
            </a:r>
            <a:r>
              <a:rPr lang="ru-RU" sz="1000" dirty="0" smtClean="0">
                <a:solidFill>
                  <a:schemeClr val="accent3">
                    <a:lumMod val="50000"/>
                  </a:schemeClr>
                </a:solidFill>
              </a:rPr>
              <a:t> муниципальный район</a:t>
            </a:r>
            <a:endParaRPr lang="ru-RU" sz="10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27784" y="424154"/>
            <a:ext cx="5976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«Бюджет для граждан?»</a:t>
            </a:r>
            <a:endParaRPr lang="ru-RU" sz="28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7504" y="1412776"/>
            <a:ext cx="8856984" cy="3970318"/>
          </a:xfrm>
          <a:prstGeom prst="rect">
            <a:avLst/>
          </a:prstGeom>
          <a:solidFill>
            <a:schemeClr val="accent2">
              <a:lumMod val="20000"/>
              <a:lumOff val="80000"/>
              <a:alpha val="72000"/>
            </a:schemeClr>
          </a:solidFill>
        </p:spPr>
        <p:txBody>
          <a:bodyPr wrap="square">
            <a:spAutoFit/>
          </a:bodyPr>
          <a:lstStyle/>
          <a:p>
            <a:pPr algn="just">
              <a:buFontTx/>
              <a:buNone/>
            </a:pPr>
            <a:r>
              <a:rPr lang="ru-RU" b="1" i="1" dirty="0">
                <a:solidFill>
                  <a:schemeClr val="accent3">
                    <a:lumMod val="50000"/>
                  </a:schemeClr>
                </a:solidFill>
                <a:cs typeface="Times New Roman" panose="02020603050405020304" pitchFamily="18" charset="0"/>
              </a:rPr>
              <a:t>«Бюджет для граждан» – аналитический документ, разрабатываемый в целях предоставления гражданам актуальной информации о проекте</a:t>
            </a:r>
            <a:r>
              <a:rPr lang="en-US" b="1" i="1" dirty="0">
                <a:solidFill>
                  <a:schemeClr val="accent3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  <a:cs typeface="Times New Roman" panose="02020603050405020304" pitchFamily="18" charset="0"/>
              </a:rPr>
              <a:t>бюджета </a:t>
            </a:r>
            <a:r>
              <a:rPr lang="ru-RU" b="1" i="1" dirty="0" err="1" smtClean="0">
                <a:solidFill>
                  <a:schemeClr val="accent3">
                    <a:lumMod val="50000"/>
                  </a:schemeClr>
                </a:solidFill>
                <a:cs typeface="Times New Roman" panose="02020603050405020304" pitchFamily="18" charset="0"/>
              </a:rPr>
              <a:t>Добринского</a:t>
            </a: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chemeClr val="accent3">
                    <a:lumMod val="50000"/>
                  </a:schemeClr>
                </a:solidFill>
                <a:cs typeface="Times New Roman" panose="02020603050405020304" pitchFamily="18" charset="0"/>
              </a:rPr>
              <a:t>муниципального района в формате, доступном для широкого круга пользователей. В представленной информации отражены положения проекта бюджета муниципального района на предстоящие три года: </a:t>
            </a: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  <a:cs typeface="Times New Roman" panose="02020603050405020304" pitchFamily="18" charset="0"/>
              </a:rPr>
              <a:t>2025 </a:t>
            </a:r>
            <a:r>
              <a:rPr lang="ru-RU" b="1" i="1" dirty="0">
                <a:solidFill>
                  <a:schemeClr val="accent3">
                    <a:lumMod val="50000"/>
                  </a:schemeClr>
                </a:solidFill>
                <a:cs typeface="Times New Roman" panose="02020603050405020304" pitchFamily="18" charset="0"/>
              </a:rPr>
              <a:t>год и </a:t>
            </a: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  <a:cs typeface="Times New Roman" panose="02020603050405020304" pitchFamily="18" charset="0"/>
              </a:rPr>
              <a:t>2026-20</a:t>
            </a:r>
            <a:r>
              <a:rPr lang="en-US" b="1" i="1" dirty="0" smtClean="0">
                <a:solidFill>
                  <a:schemeClr val="accent3">
                    <a:lumMod val="50000"/>
                  </a:schemeClr>
                </a:solidFill>
                <a:cs typeface="Times New Roman" panose="02020603050405020304" pitchFamily="18" charset="0"/>
              </a:rPr>
              <a:t>2</a:t>
            </a: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  <a:cs typeface="Times New Roman" panose="02020603050405020304" pitchFamily="18" charset="0"/>
              </a:rPr>
              <a:t>7 </a:t>
            </a:r>
            <a:r>
              <a:rPr lang="ru-RU" b="1" i="1" dirty="0">
                <a:solidFill>
                  <a:schemeClr val="accent3">
                    <a:lumMod val="50000"/>
                  </a:schemeClr>
                </a:solidFill>
                <a:cs typeface="Times New Roman" panose="02020603050405020304" pitchFamily="18" charset="0"/>
              </a:rPr>
              <a:t>годы. </a:t>
            </a:r>
          </a:p>
          <a:p>
            <a:pPr algn="just">
              <a:buNone/>
            </a:pPr>
            <a:r>
              <a:rPr lang="ru-RU" sz="1400" b="1" i="1" dirty="0" smtClean="0">
                <a:solidFill>
                  <a:schemeClr val="accent3">
                    <a:lumMod val="50000"/>
                  </a:schemeClr>
                </a:solidFill>
                <a:cs typeface="Times New Roman" panose="02020603050405020304" pitchFamily="18" charset="0"/>
              </a:rPr>
              <a:t>                 </a:t>
            </a:r>
            <a:r>
              <a:rPr lang="ru-RU" b="1" i="1" dirty="0">
                <a:solidFill>
                  <a:schemeClr val="accent3">
                    <a:lumMod val="50000"/>
                  </a:schemeClr>
                </a:solidFill>
                <a:cs typeface="Times New Roman" panose="02020603050405020304" pitchFamily="18" charset="0"/>
              </a:rPr>
              <a:t>«Бюджет для граждан» нацелен на получение обратной связи от граждан по интересующим их вопросам</a:t>
            </a: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b="1" i="1" dirty="0" smtClean="0">
              <a:solidFill>
                <a:schemeClr val="accent3">
                  <a:lumMod val="50000"/>
                </a:schemeClr>
              </a:solidFill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  <a:cs typeface="Times New Roman" panose="02020603050405020304" pitchFamily="18" charset="0"/>
              </a:rPr>
              <a:t>Каждый </a:t>
            </a:r>
            <a:r>
              <a:rPr lang="ru-RU" b="1" i="1" dirty="0">
                <a:solidFill>
                  <a:schemeClr val="accent3">
                    <a:lumMod val="50000"/>
                  </a:schemeClr>
                </a:solidFill>
                <a:cs typeface="Times New Roman" panose="02020603050405020304" pitchFamily="18" charset="0"/>
              </a:rPr>
              <a:t>житель </a:t>
            </a:r>
            <a:r>
              <a:rPr lang="ru-RU" b="1" i="1" dirty="0" err="1">
                <a:solidFill>
                  <a:schemeClr val="accent3">
                    <a:lumMod val="50000"/>
                  </a:schemeClr>
                </a:solidFill>
                <a:cs typeface="Times New Roman" panose="02020603050405020304" pitchFamily="18" charset="0"/>
              </a:rPr>
              <a:t>Добринского</a:t>
            </a:r>
            <a:r>
              <a:rPr lang="ru-RU" b="1" i="1" dirty="0">
                <a:solidFill>
                  <a:schemeClr val="accent3">
                    <a:lumMod val="50000"/>
                  </a:schemeClr>
                </a:solidFill>
                <a:cs typeface="Times New Roman" panose="02020603050405020304" pitchFamily="18" charset="0"/>
              </a:rPr>
              <a:t> муниципального района является участником формирования бюджета с одной стороны, как налогоплательщик, наполняя доходы бюджета, с другой — он получает часть расходов как потребитель общественных услуг. </a:t>
            </a:r>
          </a:p>
          <a:p>
            <a:pPr algn="just">
              <a:buNone/>
            </a:pPr>
            <a:endParaRPr lang="ru-RU" dirty="0">
              <a:solidFill>
                <a:srgbClr val="FF0000"/>
              </a:solidFill>
              <a:cs typeface="Times New Roman" pitchFamily="18" charset="0"/>
            </a:endParaRP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5445224"/>
            <a:ext cx="4248472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Рисунок 5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" y="188639"/>
            <a:ext cx="825588" cy="1077061"/>
          </a:xfrm>
          <a:prstGeom prst="rect">
            <a:avLst/>
          </a:prstGeom>
        </p:spPr>
      </p:pic>
      <p:sp>
        <p:nvSpPr>
          <p:cNvPr id="63" name="TextBox 62"/>
          <p:cNvSpPr txBox="1"/>
          <p:nvPr/>
        </p:nvSpPr>
        <p:spPr>
          <a:xfrm>
            <a:off x="899592" y="308611"/>
            <a:ext cx="11876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err="1" smtClean="0">
                <a:solidFill>
                  <a:schemeClr val="accent3">
                    <a:lumMod val="50000"/>
                  </a:schemeClr>
                </a:solidFill>
              </a:rPr>
              <a:t>Добринский</a:t>
            </a:r>
            <a:r>
              <a:rPr lang="ru-RU" sz="1000" dirty="0" smtClean="0">
                <a:solidFill>
                  <a:schemeClr val="accent3">
                    <a:lumMod val="50000"/>
                  </a:schemeClr>
                </a:solidFill>
              </a:rPr>
              <a:t> муниципальный район</a:t>
            </a:r>
            <a:endParaRPr lang="ru-RU" sz="10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99792" y="423420"/>
            <a:ext cx="54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бюджет?</a:t>
            </a:r>
            <a:endParaRPr lang="ru-RU" sz="28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7504" y="1314964"/>
            <a:ext cx="9036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БЮДЖЕТ</a:t>
            </a:r>
            <a:r>
              <a:rPr lang="ru-RU" dirty="0" smtClean="0"/>
              <a:t> – это план доходов и расходов на определённый период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4572000" y="1839106"/>
            <a:ext cx="446449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accent6">
                    <a:lumMod val="50000"/>
                  </a:schemeClr>
                </a:solidFill>
              </a:rPr>
              <a:t>БЮДЖЕТ</a:t>
            </a:r>
            <a:r>
              <a:rPr lang="ru-RU" sz="1400" dirty="0" smtClean="0"/>
              <a:t> – (от </a:t>
            </a:r>
            <a:r>
              <a:rPr lang="ru-RU" sz="1400" dirty="0" err="1" smtClean="0"/>
              <a:t>старонормандского</a:t>
            </a:r>
            <a:r>
              <a:rPr lang="ru-RU" sz="1400" dirty="0" smtClean="0"/>
              <a:t> </a:t>
            </a:r>
            <a:r>
              <a:rPr lang="en-US" sz="1400" dirty="0" err="1" smtClean="0"/>
              <a:t>bougette</a:t>
            </a:r>
            <a:r>
              <a:rPr lang="en-US" sz="1400" dirty="0" smtClean="0"/>
              <a:t> – </a:t>
            </a:r>
            <a:r>
              <a:rPr lang="ru-RU" sz="1400" dirty="0" smtClean="0"/>
              <a:t>кошель, сумка, кожаный мешок) – форма образования и расходования денежных средств, предназначенных для финансового обеспечения задач и функций государства и местного самоуправления</a:t>
            </a:r>
            <a:endParaRPr lang="ru-RU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251520" y="3518100"/>
            <a:ext cx="3168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</a:rPr>
              <a:t>ДОХОДЫ </a:t>
            </a:r>
          </a:p>
          <a:p>
            <a:pPr algn="ctr"/>
            <a:r>
              <a:rPr lang="ru-RU" sz="1600" dirty="0" smtClean="0"/>
              <a:t>это поступающие в бюджет денежные средства (налоги физических лиц, платежи сборы, безвозмездные поступления)</a:t>
            </a:r>
            <a:endParaRPr lang="ru-RU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6084168" y="3498139"/>
            <a:ext cx="316835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rgbClr val="7030A0"/>
                </a:solidFill>
              </a:rPr>
              <a:t>РАСХОДЫ</a:t>
            </a:r>
            <a:r>
              <a:rPr lang="ru-RU" sz="1600" dirty="0" smtClean="0"/>
              <a:t> </a:t>
            </a:r>
          </a:p>
          <a:p>
            <a:pPr algn="ctr"/>
            <a:r>
              <a:rPr lang="ru-RU" sz="1600" dirty="0" smtClean="0"/>
              <a:t>это выплачиваемые из бюджета денежные средства (социальные выплаты населению, содержание муниципальных учреждений (образование, ЖКХ, культура и другие) капитальное строительство и другие)</a:t>
            </a:r>
            <a:endParaRPr lang="ru-RU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216025" y="5752555"/>
            <a:ext cx="90364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Сбалансированность бюджета по доходам  и расходам – основополагающее требование, предъявляемое к органам, составляющим и утверждающим бюджет.</a:t>
            </a: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574" y="1849554"/>
            <a:ext cx="2679887" cy="15074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8" t="24745" r="5595" b="6324"/>
          <a:stretch/>
        </p:blipFill>
        <p:spPr bwMode="auto">
          <a:xfrm>
            <a:off x="3149587" y="3356991"/>
            <a:ext cx="2952329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Рисунок 5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827584" cy="107966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38672" y="311595"/>
            <a:ext cx="11876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err="1" smtClean="0">
                <a:solidFill>
                  <a:schemeClr val="accent3">
                    <a:lumMod val="50000"/>
                  </a:schemeClr>
                </a:solidFill>
              </a:rPr>
              <a:t>Добринский</a:t>
            </a:r>
            <a:r>
              <a:rPr lang="ru-RU" sz="1000" dirty="0" smtClean="0">
                <a:solidFill>
                  <a:schemeClr val="accent3">
                    <a:lumMod val="50000"/>
                  </a:schemeClr>
                </a:solidFill>
              </a:rPr>
              <a:t> муниципальный район</a:t>
            </a:r>
            <a:endParaRPr lang="ru-RU" sz="10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483768" y="421196"/>
            <a:ext cx="63662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Этапы бюджетного процесса</a:t>
            </a:r>
            <a:endParaRPr lang="ru-RU" sz="28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0768"/>
            <a:ext cx="9144000" cy="5517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ятиугольник 2"/>
          <p:cNvSpPr/>
          <p:nvPr/>
        </p:nvSpPr>
        <p:spPr>
          <a:xfrm>
            <a:off x="8388424" y="6381328"/>
            <a:ext cx="720080" cy="216024"/>
          </a:xfrm>
          <a:prstGeom prst="homePlate">
            <a:avLst/>
          </a:prstGeom>
          <a:solidFill>
            <a:srgbClr val="9DD84C"/>
          </a:solidFill>
          <a:ln>
            <a:solidFill>
              <a:srgbClr val="9DD8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7236296" y="6237312"/>
            <a:ext cx="1152128" cy="432048"/>
          </a:xfrm>
          <a:prstGeom prst="rect">
            <a:avLst/>
          </a:prstGeom>
          <a:solidFill>
            <a:srgbClr val="CDFFFE"/>
          </a:solidFill>
          <a:ln>
            <a:solidFill>
              <a:srgbClr val="CDFF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7018407"/>
      </p:ext>
    </p:extLst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212810"/>
            <a:ext cx="794786" cy="1036877"/>
          </a:xfrm>
          <a:prstGeom prst="rect">
            <a:avLst/>
          </a:prstGeom>
        </p:spPr>
      </p:pic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D4DEFF"/>
              </a:clrFrom>
              <a:clrTo>
                <a:srgbClr val="D4DE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17" t="79871" r="13017" b="4612"/>
          <a:stretch/>
        </p:blipFill>
        <p:spPr bwMode="auto">
          <a:xfrm>
            <a:off x="1343211" y="5727880"/>
            <a:ext cx="6696744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865753" y="295580"/>
            <a:ext cx="11876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err="1" smtClean="0">
                <a:solidFill>
                  <a:schemeClr val="accent3">
                    <a:lumMod val="50000"/>
                  </a:schemeClr>
                </a:solidFill>
              </a:rPr>
              <a:t>Добринский</a:t>
            </a:r>
            <a:r>
              <a:rPr lang="ru-RU" sz="1000" dirty="0" smtClean="0">
                <a:solidFill>
                  <a:schemeClr val="accent3">
                    <a:lumMod val="50000"/>
                  </a:schemeClr>
                </a:solidFill>
              </a:rPr>
              <a:t> муниципальный район</a:t>
            </a:r>
            <a:endParaRPr lang="ru-RU" sz="10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880779" y="295580"/>
            <a:ext cx="564354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800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Гражданин,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его участие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бюджетном процессе</a:t>
            </a:r>
          </a:p>
        </p:txBody>
      </p:sp>
      <p:sp>
        <p:nvSpPr>
          <p:cNvPr id="3" name="Выноска со стрелкой вниз 2"/>
          <p:cNvSpPr/>
          <p:nvPr/>
        </p:nvSpPr>
        <p:spPr>
          <a:xfrm>
            <a:off x="2429762" y="1700808"/>
            <a:ext cx="4392488" cy="773357"/>
          </a:xfrm>
          <a:prstGeom prst="downArrowCallout">
            <a:avLst>
              <a:gd name="adj1" fmla="val 91138"/>
              <a:gd name="adj2" fmla="val 88658"/>
              <a:gd name="adj3" fmla="val 25000"/>
              <a:gd name="adj4" fmla="val 6497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ГРАЖДАНИН</a:t>
            </a:r>
          </a:p>
          <a:p>
            <a:pPr algn="ctr"/>
            <a:r>
              <a:rPr lang="ru-RU" dirty="0" smtClean="0"/>
              <a:t>как налогоплательщик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051720" y="1372126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402F9"/>
                </a:solidFill>
              </a:rPr>
              <a:t>Помогает формировать доходную часть бюджета</a:t>
            </a:r>
            <a:endParaRPr lang="ru-RU" dirty="0">
              <a:solidFill>
                <a:srgbClr val="0402F9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496" y="4860449"/>
            <a:ext cx="91085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rgbClr val="0402F9"/>
                </a:solidFill>
              </a:rPr>
              <a:t>Получает социальные гарантии – расходная часть бюджета (образование, ЖКХ, культура, физическая культура и спорт, социальные льготы и другие направления социальных гарантий населению)</a:t>
            </a:r>
            <a:endParaRPr lang="ru-RU" sz="1600" dirty="0">
              <a:solidFill>
                <a:srgbClr val="0402F9"/>
              </a:solidFill>
            </a:endParaRPr>
          </a:p>
        </p:txBody>
      </p:sp>
      <p:sp>
        <p:nvSpPr>
          <p:cNvPr id="10" name="Выноска со стрелкой вниз 9"/>
          <p:cNvSpPr/>
          <p:nvPr/>
        </p:nvSpPr>
        <p:spPr>
          <a:xfrm>
            <a:off x="2429762" y="4130349"/>
            <a:ext cx="4392488" cy="773357"/>
          </a:xfrm>
          <a:prstGeom prst="downArrowCallout">
            <a:avLst>
              <a:gd name="adj1" fmla="val 91138"/>
              <a:gd name="adj2" fmla="val 88658"/>
              <a:gd name="adj3" fmla="val 25000"/>
              <a:gd name="adj4" fmla="val 6497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ГРАЖДАНИН</a:t>
            </a:r>
          </a:p>
          <a:p>
            <a:pPr algn="ctr"/>
            <a:r>
              <a:rPr lang="ru-RU" dirty="0" smtClean="0"/>
              <a:t>как получатель социальных гарантий</a:t>
            </a:r>
            <a:endParaRPr lang="ru-RU" dirty="0"/>
          </a:p>
        </p:txBody>
      </p:sp>
      <p:pic>
        <p:nvPicPr>
          <p:cNvPr id="6" name="Picture 2" descr="https://avatars.mds.yandex.net/i?id=99c4b9bc81c12f2862b76f75f6c41779868a9ec6-4767024-images-thumbs&amp;n=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5227" y="2442829"/>
            <a:ext cx="2970070" cy="16644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4" y="171322"/>
            <a:ext cx="841208" cy="109743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32022" y="304088"/>
            <a:ext cx="11876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err="1" smtClean="0">
                <a:solidFill>
                  <a:schemeClr val="accent3">
                    <a:lumMod val="50000"/>
                  </a:schemeClr>
                </a:solidFill>
              </a:rPr>
              <a:t>Добринский</a:t>
            </a:r>
            <a:r>
              <a:rPr lang="ru-RU" sz="1000" dirty="0" smtClean="0">
                <a:solidFill>
                  <a:schemeClr val="accent3">
                    <a:lumMod val="50000"/>
                  </a:schemeClr>
                </a:solidFill>
              </a:rPr>
              <a:t> муниципальный район</a:t>
            </a:r>
            <a:endParaRPr lang="ru-RU" sz="10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95736" y="319477"/>
            <a:ext cx="68168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 </a:t>
            </a:r>
            <a:r>
              <a:rPr lang="ru-RU" sz="2800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Добринского</a:t>
            </a: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 </a:t>
            </a:r>
            <a:endParaRPr lang="ru-RU" sz="28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520" y="1484784"/>
            <a:ext cx="87610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Доходы бюджета- поступающие в бюджет денежные средства (налоги физических и юридических лиц, административные платежи и сборы, безвозмездные поступления)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3719926" y="4293096"/>
            <a:ext cx="1932194" cy="18002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3719926" y="4725144"/>
            <a:ext cx="19442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FFFF00"/>
                </a:solidFill>
              </a:rPr>
              <a:t>Доходы бюджета</a:t>
            </a:r>
            <a:endParaRPr lang="ru-RU" sz="2400" dirty="0">
              <a:solidFill>
                <a:srgbClr val="FFFF0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915816" y="2312006"/>
            <a:ext cx="3456385" cy="1368152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itchFamily="18" charset="0"/>
              </a:rPr>
              <a:t>Безвозмездные поступления</a:t>
            </a:r>
          </a:p>
          <a:p>
            <a:pPr lvl="0" algn="ctr"/>
            <a:r>
              <a:rPr lang="ru-RU" sz="1200" b="1" dirty="0" smtClean="0">
                <a:latin typeface="Times New Roman" panose="02020603050405020304" pitchFamily="18" charset="0"/>
                <a:cs typeface="Times New Roman" pitchFamily="18" charset="0"/>
              </a:rPr>
              <a:t>Поступления </a:t>
            </a:r>
            <a:r>
              <a:rPr lang="ru-RU" sz="1200" b="1" dirty="0">
                <a:latin typeface="Times New Roman" panose="02020603050405020304" pitchFamily="18" charset="0"/>
                <a:cs typeface="Times New Roman" pitchFamily="18" charset="0"/>
              </a:rPr>
              <a:t>от других бюджетов бюджетной системы (межбюджетные трансферты), организаций, граждан (кроме налоговых и неналоговых доходов).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320394" y="4509120"/>
            <a:ext cx="2714535" cy="1501314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95314" y="4509119"/>
            <a:ext cx="2856338" cy="15490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>
            <a:off x="4506003" y="3734599"/>
            <a:ext cx="360040" cy="504056"/>
          </a:xfrm>
          <a:prstGeom prst="downArrow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>
            <a:off x="3131840" y="5140642"/>
            <a:ext cx="504056" cy="3045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лево 11"/>
          <p:cNvSpPr/>
          <p:nvPr/>
        </p:nvSpPr>
        <p:spPr>
          <a:xfrm>
            <a:off x="5751952" y="5137675"/>
            <a:ext cx="504056" cy="307549"/>
          </a:xfrm>
          <a:prstGeom prst="leftArrow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80134" y="4625439"/>
            <a:ext cx="296435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Налоговые доходы:</a:t>
            </a:r>
          </a:p>
          <a:p>
            <a:pPr lvl="0" algn="ctr"/>
            <a:r>
              <a:rPr lang="ru-RU" sz="1200" dirty="0">
                <a:solidFill>
                  <a:schemeClr val="bg1"/>
                </a:solidFill>
                <a:cs typeface="Times New Roman" pitchFamily="18" charset="0"/>
              </a:rPr>
              <a:t>налог на доходы физических лиц;</a:t>
            </a:r>
          </a:p>
          <a:p>
            <a:pPr lvl="0" algn="ctr"/>
            <a:r>
              <a:rPr lang="ru-RU" sz="1200" dirty="0">
                <a:solidFill>
                  <a:schemeClr val="bg1"/>
                </a:solidFill>
                <a:cs typeface="Times New Roman" pitchFamily="18" charset="0"/>
              </a:rPr>
              <a:t>акцизы на нефтепродукты</a:t>
            </a:r>
          </a:p>
          <a:p>
            <a:pPr lvl="0" algn="ctr"/>
            <a:r>
              <a:rPr lang="ru-RU" sz="1200" dirty="0">
                <a:solidFill>
                  <a:schemeClr val="bg1"/>
                </a:solidFill>
                <a:cs typeface="Times New Roman" pitchFamily="18" charset="0"/>
              </a:rPr>
              <a:t>единый налог на вмененный доход;</a:t>
            </a:r>
          </a:p>
          <a:p>
            <a:pPr lvl="0" algn="ctr"/>
            <a:r>
              <a:rPr lang="ru-RU" sz="1200" dirty="0">
                <a:solidFill>
                  <a:schemeClr val="bg1"/>
                </a:solidFill>
                <a:cs typeface="Times New Roman" pitchFamily="18" charset="0"/>
              </a:rPr>
              <a:t>другие налоги</a:t>
            </a:r>
            <a:r>
              <a:rPr lang="ru-RU" sz="1200" dirty="0" smtClean="0">
                <a:solidFill>
                  <a:schemeClr val="bg1"/>
                </a:solidFill>
                <a:cs typeface="Times New Roman" pitchFamily="18" charset="0"/>
              </a:rPr>
              <a:t>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6256008" y="4509120"/>
            <a:ext cx="27789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Неналоговые доходы:</a:t>
            </a:r>
          </a:p>
          <a:p>
            <a:pPr lvl="0" algn="ctr"/>
            <a:r>
              <a:rPr lang="ru-RU" sz="1200" dirty="0">
                <a:solidFill>
                  <a:schemeClr val="bg1"/>
                </a:solidFill>
                <a:cs typeface="Times New Roman" pitchFamily="18" charset="0"/>
              </a:rPr>
              <a:t>доходы от использования муниципального имущества;</a:t>
            </a:r>
          </a:p>
          <a:p>
            <a:pPr lvl="0" algn="ctr"/>
            <a:r>
              <a:rPr lang="ru-RU" sz="1200" dirty="0">
                <a:solidFill>
                  <a:schemeClr val="bg1"/>
                </a:solidFill>
                <a:cs typeface="Times New Roman" pitchFamily="18" charset="0"/>
              </a:rPr>
              <a:t>доходы от продажи муниципального имущества</a:t>
            </a:r>
            <a:r>
              <a:rPr lang="ru-RU" sz="1200" dirty="0" smtClean="0">
                <a:solidFill>
                  <a:schemeClr val="bg1"/>
                </a:solidFill>
                <a:cs typeface="Times New Roman" pitchFamily="18" charset="0"/>
              </a:rPr>
              <a:t>; Плата </a:t>
            </a:r>
            <a:r>
              <a:rPr lang="ru-RU" sz="1200" dirty="0">
                <a:solidFill>
                  <a:schemeClr val="bg1"/>
                </a:solidFill>
                <a:cs typeface="Times New Roman" pitchFamily="18" charset="0"/>
              </a:rPr>
              <a:t>за негативное воздействие на окружающую среду;</a:t>
            </a:r>
          </a:p>
          <a:p>
            <a:pPr lvl="0" algn="ctr"/>
            <a:r>
              <a:rPr lang="ru-RU" sz="1200" dirty="0">
                <a:solidFill>
                  <a:schemeClr val="bg1"/>
                </a:solidFill>
                <a:cs typeface="Times New Roman" pitchFamily="18" charset="0"/>
              </a:rPr>
              <a:t>штрафные санкции</a:t>
            </a:r>
            <a:r>
              <a:rPr lang="ru-RU" sz="1200" dirty="0" smtClean="0">
                <a:solidFill>
                  <a:schemeClr val="bg1"/>
                </a:solidFill>
                <a:cs typeface="Times New Roman" pitchFamily="18" charset="0"/>
              </a:rPr>
              <a:t>; другие.</a:t>
            </a:r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7504" y="2260706"/>
            <a:ext cx="2577324" cy="171907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5294" y="2313258"/>
            <a:ext cx="2565980" cy="146627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148903" y="1442552"/>
            <a:ext cx="6958497" cy="504056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2"/>
                </a:solidFill>
              </a:rPr>
              <a:t>          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 г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	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2026г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		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2027г</a:t>
            </a:r>
            <a:endParaRPr lang="ru-RU" sz="28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157109" y="1946608"/>
            <a:ext cx="6935714" cy="1440160"/>
          </a:xfrm>
          <a:prstGeom prst="roundRect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ДОХОДЫ     </a:t>
            </a:r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1 401 130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,4        1 515 090,9          1 248 627,9  </a:t>
            </a:r>
            <a:endParaRPr lang="ru-RU" sz="20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171687" y="3573104"/>
            <a:ext cx="6935714" cy="1512168"/>
          </a:xfrm>
          <a:prstGeom prst="roundRect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РАСХОДЫ  1 403 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603,4 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1 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515 090,9 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1 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248 627,9 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3" y="198911"/>
            <a:ext cx="844178" cy="1101314"/>
          </a:xfrm>
          <a:prstGeom prst="rect">
            <a:avLst/>
          </a:prstGeom>
        </p:spPr>
      </p:pic>
      <p:sp>
        <p:nvSpPr>
          <p:cNvPr id="41" name="Скругленный прямоугольник 40"/>
          <p:cNvSpPr/>
          <p:nvPr/>
        </p:nvSpPr>
        <p:spPr>
          <a:xfrm>
            <a:off x="2208286" y="5085272"/>
            <a:ext cx="6935714" cy="1512168"/>
          </a:xfrm>
          <a:prstGeom prst="roundRect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ДЕФИЦИТ  2 500,0                 0,00                        0,00</a:t>
            </a:r>
            <a:endParaRPr lang="ru-RU" sz="2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59131" y="261547"/>
            <a:ext cx="11876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err="1" smtClean="0">
                <a:solidFill>
                  <a:schemeClr val="accent3">
                    <a:lumMod val="50000"/>
                  </a:schemeClr>
                </a:solidFill>
              </a:rPr>
              <a:t>Добринский</a:t>
            </a:r>
            <a:r>
              <a:rPr lang="ru-RU" sz="1000" dirty="0" smtClean="0">
                <a:solidFill>
                  <a:schemeClr val="accent3">
                    <a:lumMod val="50000"/>
                  </a:schemeClr>
                </a:solidFill>
              </a:rPr>
              <a:t> муниципальный район</a:t>
            </a:r>
            <a:endParaRPr lang="ru-RU" sz="10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52578" y="83158"/>
            <a:ext cx="743389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характеристики бюджета </a:t>
            </a:r>
            <a:r>
              <a:rPr lang="ru-RU" sz="2800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Добринского</a:t>
            </a: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 на 2025 год и плановый период 2026-2027 годов</a:t>
            </a:r>
            <a:endParaRPr lang="ru-RU" sz="28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3" name="Picture 9" descr="Похожее изображение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073" r="39539" b="13272"/>
          <a:stretch/>
        </p:blipFill>
        <p:spPr bwMode="auto">
          <a:xfrm>
            <a:off x="147536" y="3573104"/>
            <a:ext cx="1948089" cy="1440072"/>
          </a:xfrm>
          <a:prstGeom prst="ellipse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0" name="Группа 99"/>
          <p:cNvGrpSpPr/>
          <p:nvPr/>
        </p:nvGrpSpPr>
        <p:grpSpPr>
          <a:xfrm>
            <a:off x="115766" y="1997339"/>
            <a:ext cx="1671592" cy="1300062"/>
            <a:chOff x="7400924" y="2676524"/>
            <a:chExt cx="4068763" cy="4068763"/>
          </a:xfrm>
        </p:grpSpPr>
        <p:pic>
          <p:nvPicPr>
            <p:cNvPr id="101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00924" y="2676524"/>
              <a:ext cx="4068763" cy="4068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" name="Picture 3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73342" y="4422815"/>
              <a:ext cx="1490662" cy="14906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" name="TextBox 1"/>
          <p:cNvSpPr txBox="1"/>
          <p:nvPr/>
        </p:nvSpPr>
        <p:spPr>
          <a:xfrm>
            <a:off x="8100392" y="1196752"/>
            <a:ext cx="79208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100" dirty="0"/>
          </a:p>
        </p:txBody>
      </p:sp>
      <p:sp>
        <p:nvSpPr>
          <p:cNvPr id="74" name="TextBox 73"/>
          <p:cNvSpPr txBox="1"/>
          <p:nvPr/>
        </p:nvSpPr>
        <p:spPr>
          <a:xfrm>
            <a:off x="8152182" y="1124984"/>
            <a:ext cx="924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534F4F"/>
                </a:solidFill>
                <a:cs typeface="Times New Roman" panose="02020603050405020304" pitchFamily="18" charset="0"/>
              </a:rPr>
              <a:t>Тыс. руб.</a:t>
            </a:r>
            <a:endParaRPr lang="ru-RU" sz="1400" b="1" dirty="0">
              <a:solidFill>
                <a:srgbClr val="534F4F"/>
              </a:solidFill>
              <a:cs typeface="Times New Roman" panose="02020603050405020304" pitchFamily="18" charset="0"/>
            </a:endParaRPr>
          </a:p>
        </p:txBody>
      </p:sp>
      <p:grpSp>
        <p:nvGrpSpPr>
          <p:cNvPr id="75" name="Группа 74"/>
          <p:cNvGrpSpPr/>
          <p:nvPr/>
        </p:nvGrpSpPr>
        <p:grpSpPr>
          <a:xfrm>
            <a:off x="112765" y="5297282"/>
            <a:ext cx="1933990" cy="1101926"/>
            <a:chOff x="8434614" y="2466247"/>
            <a:chExt cx="3674924" cy="1686404"/>
          </a:xfrm>
        </p:grpSpPr>
        <p:grpSp>
          <p:nvGrpSpPr>
            <p:cNvPr id="76" name="Группа 75"/>
            <p:cNvGrpSpPr/>
            <p:nvPr/>
          </p:nvGrpSpPr>
          <p:grpSpPr>
            <a:xfrm>
              <a:off x="8434614" y="2466247"/>
              <a:ext cx="3674924" cy="1686404"/>
              <a:chOff x="8434614" y="2466247"/>
              <a:chExt cx="3674924" cy="1686404"/>
            </a:xfrm>
          </p:grpSpPr>
          <p:grpSp>
            <p:nvGrpSpPr>
              <p:cNvPr id="80" name="Группа 79"/>
              <p:cNvGrpSpPr/>
              <p:nvPr/>
            </p:nvGrpSpPr>
            <p:grpSpPr>
              <a:xfrm>
                <a:off x="8434614" y="2466247"/>
                <a:ext cx="3674924" cy="1686404"/>
                <a:chOff x="8434614" y="2466247"/>
                <a:chExt cx="3674924" cy="1686404"/>
              </a:xfrm>
            </p:grpSpPr>
            <p:sp>
              <p:nvSpPr>
                <p:cNvPr id="83" name="Прямоугольник 82"/>
                <p:cNvSpPr/>
                <p:nvPr/>
              </p:nvSpPr>
              <p:spPr>
                <a:xfrm rot="575172">
                  <a:off x="9058328" y="3706250"/>
                  <a:ext cx="2419109" cy="45951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solidFill>
                    <a:srgbClr val="6A666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ru-RU" dirty="0">
                    <a:solidFill>
                      <a:srgbClr val="494545"/>
                    </a:solidFill>
                  </a:endParaRPr>
                </a:p>
              </p:txBody>
            </p:sp>
            <p:grpSp>
              <p:nvGrpSpPr>
                <p:cNvPr id="84" name="Группа 83"/>
                <p:cNvGrpSpPr/>
                <p:nvPr/>
              </p:nvGrpSpPr>
              <p:grpSpPr>
                <a:xfrm>
                  <a:off x="9733048" y="3233175"/>
                  <a:ext cx="1069666" cy="919476"/>
                  <a:chOff x="5463539" y="1906688"/>
                  <a:chExt cx="1264919" cy="997724"/>
                </a:xfrm>
              </p:grpSpPr>
              <p:sp>
                <p:nvSpPr>
                  <p:cNvPr id="103" name="Багетная рамка 102"/>
                  <p:cNvSpPr/>
                  <p:nvPr/>
                </p:nvSpPr>
                <p:spPr>
                  <a:xfrm>
                    <a:off x="5463539" y="2691461"/>
                    <a:ext cx="1264919" cy="212951"/>
                  </a:xfrm>
                  <a:prstGeom prst="bevel">
                    <a:avLst>
                      <a:gd name="adj" fmla="val 29322"/>
                    </a:avLst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chemeClr val="bg2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104" name="Трапеция 103"/>
                  <p:cNvSpPr/>
                  <p:nvPr/>
                </p:nvSpPr>
                <p:spPr>
                  <a:xfrm>
                    <a:off x="5837233" y="2296073"/>
                    <a:ext cx="517525" cy="395388"/>
                  </a:xfrm>
                  <a:prstGeom prst="trapezoid">
                    <a:avLst/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105" name="Овал 104"/>
                  <p:cNvSpPr/>
                  <p:nvPr/>
                </p:nvSpPr>
                <p:spPr>
                  <a:xfrm>
                    <a:off x="5814211" y="1906688"/>
                    <a:ext cx="563567" cy="531712"/>
                  </a:xfrm>
                  <a:prstGeom prst="ellipse">
                    <a:avLst/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106" name="Овал 105"/>
                  <p:cNvSpPr/>
                  <p:nvPr/>
                </p:nvSpPr>
                <p:spPr>
                  <a:xfrm>
                    <a:off x="5902322" y="1991997"/>
                    <a:ext cx="387344" cy="361093"/>
                  </a:xfrm>
                  <a:prstGeom prst="ellipse">
                    <a:avLst/>
                  </a:prstGeom>
                  <a:solidFill>
                    <a:schemeClr val="bg1">
                      <a:lumMod val="95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  <p:grpSp>
              <p:nvGrpSpPr>
                <p:cNvPr id="85" name="Группа 84"/>
                <p:cNvGrpSpPr/>
                <p:nvPr/>
              </p:nvGrpSpPr>
              <p:grpSpPr>
                <a:xfrm>
                  <a:off x="8434614" y="2466247"/>
                  <a:ext cx="1298434" cy="1125779"/>
                  <a:chOff x="3928094" y="1339984"/>
                  <a:chExt cx="1535445" cy="1221581"/>
                </a:xfrm>
              </p:grpSpPr>
              <p:grpSp>
                <p:nvGrpSpPr>
                  <p:cNvPr id="95" name="Группа 94"/>
                  <p:cNvGrpSpPr/>
                  <p:nvPr/>
                </p:nvGrpSpPr>
                <p:grpSpPr>
                  <a:xfrm>
                    <a:off x="3928094" y="1339984"/>
                    <a:ext cx="1535445" cy="1039144"/>
                    <a:chOff x="4029268" y="795438"/>
                    <a:chExt cx="1535445" cy="1039144"/>
                  </a:xfrm>
                </p:grpSpPr>
                <p:sp>
                  <p:nvSpPr>
                    <p:cNvPr id="97" name="Багетная рамка 96"/>
                    <p:cNvSpPr/>
                    <p:nvPr/>
                  </p:nvSpPr>
                  <p:spPr>
                    <a:xfrm>
                      <a:off x="4029268" y="1621631"/>
                      <a:ext cx="1535445" cy="212951"/>
                    </a:xfrm>
                    <a:prstGeom prst="bevel">
                      <a:avLst>
                        <a:gd name="adj" fmla="val 29322"/>
                      </a:avLst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bg2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98" name="Овал 97"/>
                    <p:cNvSpPr/>
                    <p:nvPr/>
                  </p:nvSpPr>
                  <p:spPr>
                    <a:xfrm>
                      <a:off x="4310782" y="795438"/>
                      <a:ext cx="972418" cy="950812"/>
                    </a:xfrm>
                    <a:prstGeom prst="ellipse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99" name="Овал 98"/>
                    <p:cNvSpPr/>
                    <p:nvPr/>
                  </p:nvSpPr>
                  <p:spPr>
                    <a:xfrm>
                      <a:off x="4462816" y="947989"/>
                      <a:ext cx="668350" cy="645710"/>
                    </a:xfrm>
                    <a:prstGeom prst="ellipse">
                      <a:avLst/>
                    </a:prstGeom>
                    <a:solidFill>
                      <a:schemeClr val="tx2">
                        <a:lumMod val="60000"/>
                        <a:lumOff val="4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</p:grpSp>
              <p:sp>
                <p:nvSpPr>
                  <p:cNvPr id="96" name="Трапеция 95"/>
                  <p:cNvSpPr/>
                  <p:nvPr/>
                </p:nvSpPr>
                <p:spPr>
                  <a:xfrm rot="10800000">
                    <a:off x="4490419" y="2379128"/>
                    <a:ext cx="410795" cy="182437"/>
                  </a:xfrm>
                  <a:prstGeom prst="trapezoid">
                    <a:avLst>
                      <a:gd name="adj" fmla="val 44272"/>
                    </a:avLst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  <p:grpSp>
              <p:nvGrpSpPr>
                <p:cNvPr id="86" name="Группа 85"/>
                <p:cNvGrpSpPr/>
                <p:nvPr/>
              </p:nvGrpSpPr>
              <p:grpSpPr>
                <a:xfrm>
                  <a:off x="10811104" y="2935212"/>
                  <a:ext cx="1298434" cy="1128907"/>
                  <a:chOff x="6731993" y="1336592"/>
                  <a:chExt cx="1535445" cy="1224974"/>
                </a:xfrm>
              </p:grpSpPr>
              <p:grpSp>
                <p:nvGrpSpPr>
                  <p:cNvPr id="90" name="Группа 89"/>
                  <p:cNvGrpSpPr/>
                  <p:nvPr/>
                </p:nvGrpSpPr>
                <p:grpSpPr>
                  <a:xfrm>
                    <a:off x="6731993" y="1336592"/>
                    <a:ext cx="1535445" cy="1042536"/>
                    <a:chOff x="6397819" y="817020"/>
                    <a:chExt cx="1535445" cy="1042536"/>
                  </a:xfrm>
                </p:grpSpPr>
                <p:sp>
                  <p:nvSpPr>
                    <p:cNvPr id="92" name="Багетная рамка 91"/>
                    <p:cNvSpPr/>
                    <p:nvPr/>
                  </p:nvSpPr>
                  <p:spPr>
                    <a:xfrm>
                      <a:off x="6397819" y="1646605"/>
                      <a:ext cx="1535445" cy="212951"/>
                    </a:xfrm>
                    <a:prstGeom prst="bevel">
                      <a:avLst>
                        <a:gd name="adj" fmla="val 29322"/>
                      </a:avLst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bg2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93" name="Овал 92"/>
                    <p:cNvSpPr/>
                    <p:nvPr/>
                  </p:nvSpPr>
                  <p:spPr>
                    <a:xfrm>
                      <a:off x="6679332" y="817020"/>
                      <a:ext cx="972418" cy="950812"/>
                    </a:xfrm>
                    <a:prstGeom prst="ellipse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94" name="Овал 93"/>
                    <p:cNvSpPr/>
                    <p:nvPr/>
                  </p:nvSpPr>
                  <p:spPr>
                    <a:xfrm>
                      <a:off x="6831366" y="969571"/>
                      <a:ext cx="668350" cy="645710"/>
                    </a:xfrm>
                    <a:prstGeom prst="ellipse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</p:grpSp>
              <p:sp>
                <p:nvSpPr>
                  <p:cNvPr id="91" name="Трапеция 90"/>
                  <p:cNvSpPr/>
                  <p:nvPr/>
                </p:nvSpPr>
                <p:spPr>
                  <a:xfrm rot="10800000">
                    <a:off x="7294317" y="2379129"/>
                    <a:ext cx="410795" cy="182437"/>
                  </a:xfrm>
                  <a:prstGeom prst="trapezoid">
                    <a:avLst>
                      <a:gd name="adj" fmla="val 44272"/>
                    </a:avLst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  <p:grpSp>
              <p:nvGrpSpPr>
                <p:cNvPr id="87" name="Группа 86"/>
                <p:cNvGrpSpPr/>
                <p:nvPr/>
              </p:nvGrpSpPr>
              <p:grpSpPr>
                <a:xfrm rot="10800000">
                  <a:off x="10161472" y="3420373"/>
                  <a:ext cx="212809" cy="115668"/>
                  <a:chOff x="1673225" y="2463800"/>
                  <a:chExt cx="392024" cy="247391"/>
                </a:xfrm>
              </p:grpSpPr>
              <p:sp>
                <p:nvSpPr>
                  <p:cNvPr id="88" name="Минус 87"/>
                  <p:cNvSpPr/>
                  <p:nvPr/>
                </p:nvSpPr>
                <p:spPr>
                  <a:xfrm rot="2152822">
                    <a:off x="1673225" y="2463800"/>
                    <a:ext cx="392024" cy="45719"/>
                  </a:xfrm>
                  <a:prstGeom prst="mathMinus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89" name="Минус 88"/>
                  <p:cNvSpPr/>
                  <p:nvPr/>
                </p:nvSpPr>
                <p:spPr>
                  <a:xfrm rot="19447178" flipV="1">
                    <a:off x="1673226" y="2665473"/>
                    <a:ext cx="392023" cy="45718"/>
                  </a:xfrm>
                  <a:prstGeom prst="mathMinus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</p:grpSp>
          <p:sp>
            <p:nvSpPr>
              <p:cNvPr id="81" name="Овал 80"/>
              <p:cNvSpPr/>
              <p:nvPr/>
            </p:nvSpPr>
            <p:spPr>
              <a:xfrm>
                <a:off x="8940245" y="2861735"/>
                <a:ext cx="175145" cy="188405"/>
              </a:xfrm>
              <a:prstGeom prst="ellipse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  <p:sp>
            <p:nvSpPr>
              <p:cNvPr id="82" name="Овал 81"/>
              <p:cNvSpPr/>
              <p:nvPr/>
            </p:nvSpPr>
            <p:spPr>
              <a:xfrm>
                <a:off x="11316733" y="3328063"/>
                <a:ext cx="175145" cy="188405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</p:grpSp>
        <p:pic>
          <p:nvPicPr>
            <p:cNvPr id="77" name="Picture 3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72660" y="2691442"/>
              <a:ext cx="397462" cy="3974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8" name="Плюс 77"/>
            <p:cNvSpPr/>
            <p:nvPr/>
          </p:nvSpPr>
          <p:spPr>
            <a:xfrm>
              <a:off x="9007166" y="3429939"/>
              <a:ext cx="153331" cy="146681"/>
            </a:xfrm>
            <a:prstGeom prst="mathPlus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  <p:sp>
          <p:nvSpPr>
            <p:cNvPr id="79" name="Минус 78"/>
            <p:cNvSpPr/>
            <p:nvPr/>
          </p:nvSpPr>
          <p:spPr>
            <a:xfrm>
              <a:off x="11377394" y="3907227"/>
              <a:ext cx="165851" cy="125517"/>
            </a:xfrm>
            <a:prstGeom prst="mathMinus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</p:grpSp>
      <p:grpSp>
        <p:nvGrpSpPr>
          <p:cNvPr id="107" name="Группа 106"/>
          <p:cNvGrpSpPr/>
          <p:nvPr/>
        </p:nvGrpSpPr>
        <p:grpSpPr>
          <a:xfrm>
            <a:off x="1560981" y="5678808"/>
            <a:ext cx="375506" cy="415028"/>
            <a:chOff x="152400" y="152400"/>
            <a:chExt cx="6096000" cy="6096000"/>
          </a:xfrm>
        </p:grpSpPr>
        <p:pic>
          <p:nvPicPr>
            <p:cNvPr id="108" name="Picture 2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152400"/>
              <a:ext cx="6096000" cy="6096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9" name="Picture 3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9527" y="541432"/>
              <a:ext cx="2089162" cy="2089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7925222"/>
              </p:ext>
            </p:extLst>
          </p:nvPr>
        </p:nvGraphicFramePr>
        <p:xfrm>
          <a:off x="1" y="1412776"/>
          <a:ext cx="9143998" cy="5445223"/>
        </p:xfrm>
        <a:graphic>
          <a:graphicData uri="http://schemas.openxmlformats.org/drawingml/2006/table">
            <a:tbl>
              <a:tblPr firstRow="1" lastRow="1" bandRow="1">
                <a:tableStyleId>{21E4AEA4-8DFA-4A89-87EB-49C32662AFE0}</a:tableStyleId>
              </a:tblPr>
              <a:tblGrid>
                <a:gridCol w="51013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37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59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28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3523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/>
                        <a:t>Наименование показателя</a:t>
                      </a:r>
                      <a:endParaRPr lang="ru-RU" sz="1400" b="1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37312" marR="5207" marT="520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/>
                        <a:t>2025год</a:t>
                      </a:r>
                      <a:endParaRPr lang="ru-RU" sz="1400" b="1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487" marR="5207" marT="520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/>
                        <a:t>2026 </a:t>
                      </a:r>
                      <a:r>
                        <a:rPr lang="ru-RU" sz="1400" u="none" strike="noStrike" dirty="0"/>
                        <a:t>год</a:t>
                      </a:r>
                      <a:endParaRPr lang="ru-RU" sz="1400" b="1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/>
                        <a:t>2027год</a:t>
                      </a:r>
                      <a:endParaRPr lang="ru-RU" sz="1400" b="1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487" marR="5207" marT="5207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15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/>
                        <a:t>НАЛОГОВЫЕ ДОХОДЫ всего, в том числе:</a:t>
                      </a:r>
                      <a:endParaRPr lang="ru-RU" sz="1400" b="1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/>
                        <a:t>421 326,2</a:t>
                      </a:r>
                      <a:endParaRPr lang="ru-RU" sz="1400" b="1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/>
                        <a:t>433 721,5</a:t>
                      </a:r>
                      <a:endParaRPr lang="ru-RU" sz="1400" b="1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/>
                        <a:t>443 856,4</a:t>
                      </a:r>
                      <a:endParaRPr lang="ru-RU" sz="1400" b="1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15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/>
                        <a:t>НАЛОГИ НА ПРИБЫЛЬ, ДОХОДЫ</a:t>
                      </a:r>
                      <a:endParaRPr lang="ru-RU" sz="1400" b="0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/>
                        <a:t>324 034,0</a:t>
                      </a:r>
                      <a:endParaRPr lang="ru-RU" sz="1400" b="0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/>
                        <a:t>332 052,5</a:t>
                      </a:r>
                      <a:endParaRPr lang="ru-RU" sz="1400" b="0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/>
                        <a:t>339 827,9</a:t>
                      </a:r>
                      <a:endParaRPr lang="ru-RU" sz="1400" b="0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7645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/>
                        <a:t>НАЛОГИ НА ТОВАРЫ (РАБОТЫ, УСЛУГИ), РЕАЛИЗУЕМЫЕ НА ТЕРРИТОРИИ РФ</a:t>
                      </a:r>
                      <a:endParaRPr lang="ru-RU" sz="1400" b="0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/>
                        <a:t>71 597,2</a:t>
                      </a:r>
                      <a:endParaRPr lang="ru-RU" sz="1400" b="0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/>
                        <a:t>75 234,0</a:t>
                      </a:r>
                      <a:endParaRPr lang="ru-RU" sz="1400" b="0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/>
                        <a:t>76 963,5</a:t>
                      </a:r>
                      <a:endParaRPr lang="ru-RU" sz="1400" b="0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15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/>
                        <a:t>НАЛОГИ НА СОВОКУПНЫЙ ДОХОД</a:t>
                      </a:r>
                      <a:endParaRPr lang="ru-RU" sz="1400" b="0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/>
                        <a:t>20 340,0</a:t>
                      </a:r>
                      <a:endParaRPr lang="ru-RU" sz="1400" b="0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/>
                        <a:t>20 860,0</a:t>
                      </a:r>
                      <a:endParaRPr lang="ru-RU" sz="1400" b="0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/>
                        <a:t>21 360,0</a:t>
                      </a:r>
                      <a:endParaRPr lang="ru-RU" sz="1400" b="0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6657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baseline="0" dirty="0" smtClean="0"/>
                        <a:t>ГОСУДАРСТВЕННАЯ ПОШЛИНА</a:t>
                      </a:r>
                      <a:endParaRPr lang="ru-RU" sz="1400" b="0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/>
                        <a:t>5 355,0</a:t>
                      </a:r>
                      <a:endParaRPr lang="ru-RU" sz="1400" b="0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/>
                        <a:t>5 575,0</a:t>
                      </a:r>
                      <a:endParaRPr lang="ru-RU" sz="1400" b="0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/>
                        <a:t>5 705,0</a:t>
                      </a:r>
                      <a:endParaRPr lang="ru-RU" sz="1400" b="0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extLst>
                  <a:ext uri="{0D108BD9-81ED-4DB2-BD59-A6C34878D82A}">
                    <a16:rowId xmlns:a16="http://schemas.microsoft.com/office/drawing/2014/main" val="827320009"/>
                  </a:ext>
                </a:extLst>
              </a:tr>
              <a:tr h="306657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/>
                        <a:t>НЕНАЛОГОВЫЕ ДОХОДЫ всего, в том числе:</a:t>
                      </a:r>
                      <a:endParaRPr lang="ru-RU" sz="1400" b="1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/>
                        <a:t>196 862,5</a:t>
                      </a:r>
                      <a:endParaRPr lang="ru-RU" sz="1400" b="1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/>
                        <a:t>188 524,5</a:t>
                      </a:r>
                      <a:endParaRPr lang="ru-RU" sz="1400" b="1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/>
                        <a:t>186 210,5</a:t>
                      </a:r>
                      <a:endParaRPr lang="ru-RU" sz="1400" b="1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789957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/>
                        <a:t>ДОХОДЫ ОТ ИСПОЛЬЗОВАНИЯ ИМУЩЕСТВА, НАХОДЯЩЕГОСЯ В ГОСУДАРСТВЕННОЙ И МУНИЦИПАЛЬНОЙ СОБСТВЕННОСТИ</a:t>
                      </a:r>
                      <a:endParaRPr lang="ru-RU" sz="1400" b="0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/>
                        <a:t>193 800,0</a:t>
                      </a:r>
                      <a:endParaRPr lang="ru-RU" sz="1400" b="0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/>
                        <a:t>185 500,0</a:t>
                      </a:r>
                      <a:endParaRPr lang="ru-RU" sz="1400" b="0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/>
                        <a:t>183 300,0</a:t>
                      </a:r>
                      <a:endParaRPr lang="ru-RU" sz="1400" b="0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2876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/>
                        <a:t>ПЛАТЕЖИ ПРИ ПОЛЬЗОВАНИИ ПРИРОДНЫМИ РЕСУРСАМИ</a:t>
                      </a:r>
                      <a:endParaRPr lang="ru-RU" sz="1400" b="0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/>
                        <a:t>1 400,0</a:t>
                      </a:r>
                      <a:endParaRPr lang="ru-RU" sz="1400" b="0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/>
                        <a:t>1 400,0</a:t>
                      </a:r>
                      <a:endParaRPr lang="ru-RU" sz="1400" b="0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/>
                        <a:t>1 400,0</a:t>
                      </a:r>
                      <a:endParaRPr lang="ru-RU" sz="1400" b="0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37645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/>
                        <a:t>ДОХОДЫ ОТ ПРОДАЖИ МАТЕРИАЛЬНЫХ И НЕМАТЕРИАЛЬНЫХ АКТИВОВ</a:t>
                      </a:r>
                      <a:endParaRPr lang="ru-RU" sz="1400" b="0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/>
                        <a:t>662,5</a:t>
                      </a:r>
                      <a:endParaRPr lang="ru-RU" sz="1400" b="0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/>
                        <a:t>624</a:t>
                      </a:r>
                      <a:r>
                        <a:rPr lang="ru-RU" sz="1400" u="none" strike="noStrike" baseline="0" dirty="0" smtClean="0"/>
                        <a:t>,5</a:t>
                      </a:r>
                      <a:endParaRPr lang="ru-RU" sz="1400" b="0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/>
                        <a:t>510,5</a:t>
                      </a:r>
                      <a:endParaRPr lang="ru-RU" sz="1400" b="0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748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/>
                        <a:t>ШТРАФЫ, САНКЦИИ, ВОЗМЕЩЕНИЕ УЩЕРБА</a:t>
                      </a:r>
                      <a:endParaRPr lang="ru-RU" sz="1400" b="0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/>
                        <a:t>1</a:t>
                      </a:r>
                      <a:r>
                        <a:rPr lang="ru-RU" sz="1400" u="none" strike="noStrike" baseline="0" dirty="0" smtClean="0"/>
                        <a:t> 000,0</a:t>
                      </a:r>
                      <a:endParaRPr lang="ru-RU" sz="1400" b="0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/>
                        <a:t>1 000,0</a:t>
                      </a:r>
                      <a:endParaRPr lang="ru-RU" sz="1400" b="0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/>
                        <a:t>1 000,0</a:t>
                      </a:r>
                      <a:endParaRPr lang="ru-RU" sz="1400" b="0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1736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/>
                        <a:t>БЕЗВОЗМЕЗДНЫЕ </a:t>
                      </a:r>
                      <a:r>
                        <a:rPr lang="ru-RU" sz="1400" u="none" strike="noStrike" dirty="0" smtClean="0"/>
                        <a:t>ПОСТУПЛЕНИЯ</a:t>
                      </a:r>
                      <a:endParaRPr lang="ru-RU" sz="1400" b="1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/>
                        <a:t>782 941,7</a:t>
                      </a:r>
                      <a:endParaRPr lang="ru-RU" sz="1400" b="1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/>
                        <a:t>892 844,9</a:t>
                      </a:r>
                      <a:endParaRPr lang="ru-RU" sz="1400" b="1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/>
                        <a:t>618 561,0</a:t>
                      </a:r>
                      <a:endParaRPr lang="ru-RU" sz="1400" b="1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9507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/>
                        <a:t>ВСЕГО </a:t>
                      </a:r>
                      <a:r>
                        <a:rPr lang="ru-RU" sz="1400" u="none" strike="noStrike" dirty="0" smtClean="0"/>
                        <a:t>ДОХОДОВ</a:t>
                      </a:r>
                      <a:endParaRPr lang="ru-RU" sz="1400" b="1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/>
                        <a:t>1 401 130,4</a:t>
                      </a:r>
                      <a:endParaRPr lang="ru-RU" sz="1400" b="1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/>
                        <a:t>1 515 090,9</a:t>
                      </a:r>
                      <a:endParaRPr lang="ru-RU" sz="1400" b="1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/>
                        <a:t>1 248 627,9</a:t>
                      </a:r>
                      <a:endParaRPr lang="ru-RU" sz="1400" b="1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827584" cy="10796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63080" y="343688"/>
            <a:ext cx="11876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err="1" smtClean="0">
                <a:solidFill>
                  <a:schemeClr val="accent3">
                    <a:lumMod val="50000"/>
                  </a:schemeClr>
                </a:solidFill>
              </a:rPr>
              <a:t>Добринский</a:t>
            </a:r>
            <a:r>
              <a:rPr lang="ru-RU" sz="1000" dirty="0" smtClean="0">
                <a:solidFill>
                  <a:schemeClr val="accent3">
                    <a:lumMod val="50000"/>
                  </a:schemeClr>
                </a:solidFill>
              </a:rPr>
              <a:t> муниципальный район</a:t>
            </a:r>
            <a:endParaRPr lang="ru-RU" sz="10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50704" y="190972"/>
            <a:ext cx="70932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 </a:t>
            </a:r>
            <a:r>
              <a:rPr lang="ru-RU" sz="2800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Добринского</a:t>
            </a: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 на 2025 год и плановый период 2026-2027 годов</a:t>
            </a:r>
            <a:endParaRPr lang="ru-RU" sz="28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34518" y="1088027"/>
            <a:ext cx="924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534F4F"/>
                </a:solidFill>
                <a:cs typeface="Times New Roman" panose="02020603050405020304" pitchFamily="18" charset="0"/>
              </a:rPr>
              <a:t>Тыс. руб.</a:t>
            </a:r>
            <a:endParaRPr lang="ru-RU" sz="1400" b="1" dirty="0">
              <a:solidFill>
                <a:srgbClr val="534F4F"/>
              </a:solidFill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611560" cy="797840"/>
          </a:xfrm>
          <a:prstGeom prst="rect">
            <a:avLst/>
          </a:prstGeom>
        </p:spPr>
      </p:pic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1277308546"/>
              </p:ext>
            </p:extLst>
          </p:nvPr>
        </p:nvGraphicFramePr>
        <p:xfrm>
          <a:off x="1364668" y="1357214"/>
          <a:ext cx="6552728" cy="51956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55576" y="260648"/>
            <a:ext cx="11876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err="1" smtClean="0">
                <a:solidFill>
                  <a:schemeClr val="accent3">
                    <a:lumMod val="50000"/>
                  </a:schemeClr>
                </a:solidFill>
              </a:rPr>
              <a:t>Добринский</a:t>
            </a:r>
            <a:r>
              <a:rPr lang="ru-RU" sz="1000" dirty="0" smtClean="0">
                <a:solidFill>
                  <a:schemeClr val="accent3">
                    <a:lumMod val="50000"/>
                  </a:schemeClr>
                </a:solidFill>
              </a:rPr>
              <a:t> муниципальный район</a:t>
            </a:r>
            <a:endParaRPr lang="ru-RU" sz="10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30397" y="0"/>
            <a:ext cx="631401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доходов бюджета </a:t>
            </a:r>
            <a:r>
              <a:rPr lang="ru-RU" sz="2800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Добринского</a:t>
            </a: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 2025 год и плановый период 2026-2027 годов</a:t>
            </a:r>
            <a:endParaRPr lang="ru-RU" sz="28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134518" y="1088027"/>
            <a:ext cx="924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534F4F"/>
                </a:solidFill>
                <a:cs typeface="Times New Roman" panose="02020603050405020304" pitchFamily="18" charset="0"/>
              </a:rPr>
              <a:t>Тыс. руб.</a:t>
            </a:r>
            <a:endParaRPr lang="ru-RU" sz="1400" b="1" dirty="0">
              <a:solidFill>
                <a:srgbClr val="534F4F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1470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519"/>
            <a:ext cx="827584" cy="107966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829147" y="380058"/>
            <a:ext cx="11876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err="1" smtClean="0">
                <a:solidFill>
                  <a:schemeClr val="accent3">
                    <a:lumMod val="50000"/>
                  </a:schemeClr>
                </a:solidFill>
              </a:rPr>
              <a:t>Добринский</a:t>
            </a:r>
            <a:r>
              <a:rPr lang="ru-RU" sz="1000" dirty="0" smtClean="0">
                <a:solidFill>
                  <a:schemeClr val="accent3">
                    <a:lumMod val="50000"/>
                  </a:schemeClr>
                </a:solidFill>
              </a:rPr>
              <a:t> муниципальный район</a:t>
            </a:r>
            <a:endParaRPr lang="ru-RU" sz="10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64110" y="410836"/>
            <a:ext cx="67966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Виды межбюджетных трансфертов</a:t>
            </a:r>
            <a:endParaRPr lang="ru-RU" sz="28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71"/>
          <a:stretch/>
        </p:blipFill>
        <p:spPr bwMode="auto">
          <a:xfrm>
            <a:off x="0" y="1556792"/>
            <a:ext cx="9144000" cy="4725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88640"/>
            <a:ext cx="827933" cy="1080120"/>
          </a:xfrm>
          <a:prstGeom prst="rect">
            <a:avLst/>
          </a:prstGeom>
        </p:spPr>
      </p:pic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74348586"/>
              </p:ext>
            </p:extLst>
          </p:nvPr>
        </p:nvGraphicFramePr>
        <p:xfrm>
          <a:off x="0" y="1124744"/>
          <a:ext cx="9121739" cy="5733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27932" y="303474"/>
            <a:ext cx="11876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err="1" smtClean="0">
                <a:solidFill>
                  <a:schemeClr val="accent3">
                    <a:lumMod val="50000"/>
                  </a:schemeClr>
                </a:solidFill>
              </a:rPr>
              <a:t>Добринский</a:t>
            </a:r>
            <a:r>
              <a:rPr lang="ru-RU" sz="1000" dirty="0" smtClean="0">
                <a:solidFill>
                  <a:schemeClr val="accent3">
                    <a:lumMod val="50000"/>
                  </a:schemeClr>
                </a:solidFill>
              </a:rPr>
              <a:t> муниципальный район</a:t>
            </a:r>
            <a:endParaRPr lang="ru-RU" sz="10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00644" y="36202"/>
            <a:ext cx="743005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межбюджетных трансфертов </a:t>
            </a:r>
            <a:r>
              <a:rPr lang="ru-RU" sz="2800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Добринского</a:t>
            </a: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 на 2025 год </a:t>
            </a:r>
          </a:p>
          <a:p>
            <a:pPr algn="ctr"/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на плановый период 2026-2027 годов</a:t>
            </a:r>
            <a:endParaRPr lang="ru-RU" sz="28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8577959"/>
      </p:ext>
    </p:extLst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val="142407371"/>
              </p:ext>
            </p:extLst>
          </p:nvPr>
        </p:nvGraphicFramePr>
        <p:xfrm>
          <a:off x="-3204864" y="1282516"/>
          <a:ext cx="15481720" cy="55754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0818"/>
            <a:ext cx="827584" cy="107966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40293" y="315726"/>
            <a:ext cx="11876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err="1" smtClean="0">
                <a:solidFill>
                  <a:schemeClr val="accent3">
                    <a:lumMod val="50000"/>
                  </a:schemeClr>
                </a:solidFill>
              </a:rPr>
              <a:t>Добринский</a:t>
            </a:r>
            <a:r>
              <a:rPr lang="ru-RU" sz="1000" dirty="0" smtClean="0">
                <a:solidFill>
                  <a:schemeClr val="accent3">
                    <a:lumMod val="50000"/>
                  </a:schemeClr>
                </a:solidFill>
              </a:rPr>
              <a:t> муниципальный район</a:t>
            </a:r>
            <a:endParaRPr lang="ru-RU" sz="10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843808" y="338622"/>
            <a:ext cx="5040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Программный бюджет это-?</a:t>
            </a:r>
            <a:endParaRPr lang="ru-RU" sz="28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4491892" y="3130833"/>
            <a:ext cx="4328579" cy="1018026"/>
          </a:xfrm>
          <a:custGeom>
            <a:avLst/>
            <a:gdLst>
              <a:gd name="connsiteX0" fmla="*/ 0 w 2641600"/>
              <a:gd name="connsiteY0" fmla="*/ 160341 h 962025"/>
              <a:gd name="connsiteX1" fmla="*/ 160341 w 2641600"/>
              <a:gd name="connsiteY1" fmla="*/ 0 h 962025"/>
              <a:gd name="connsiteX2" fmla="*/ 2481259 w 2641600"/>
              <a:gd name="connsiteY2" fmla="*/ 0 h 962025"/>
              <a:gd name="connsiteX3" fmla="*/ 2641600 w 2641600"/>
              <a:gd name="connsiteY3" fmla="*/ 160341 h 962025"/>
              <a:gd name="connsiteX4" fmla="*/ 2641600 w 2641600"/>
              <a:gd name="connsiteY4" fmla="*/ 801684 h 962025"/>
              <a:gd name="connsiteX5" fmla="*/ 2481259 w 2641600"/>
              <a:gd name="connsiteY5" fmla="*/ 962025 h 962025"/>
              <a:gd name="connsiteX6" fmla="*/ 160341 w 2641600"/>
              <a:gd name="connsiteY6" fmla="*/ 962025 h 962025"/>
              <a:gd name="connsiteX7" fmla="*/ 0 w 2641600"/>
              <a:gd name="connsiteY7" fmla="*/ 801684 h 962025"/>
              <a:gd name="connsiteX8" fmla="*/ 0 w 2641600"/>
              <a:gd name="connsiteY8" fmla="*/ 160341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41600" h="962025">
                <a:moveTo>
                  <a:pt x="0" y="160341"/>
                </a:moveTo>
                <a:cubicBezTo>
                  <a:pt x="0" y="71787"/>
                  <a:pt x="71787" y="0"/>
                  <a:pt x="160341" y="0"/>
                </a:cubicBezTo>
                <a:lnTo>
                  <a:pt x="2481259" y="0"/>
                </a:lnTo>
                <a:cubicBezTo>
                  <a:pt x="2569813" y="0"/>
                  <a:pt x="2641600" y="71787"/>
                  <a:pt x="2641600" y="160341"/>
                </a:cubicBezTo>
                <a:lnTo>
                  <a:pt x="2641600" y="801684"/>
                </a:lnTo>
                <a:cubicBezTo>
                  <a:pt x="2641600" y="890238"/>
                  <a:pt x="2569813" y="962025"/>
                  <a:pt x="2481259" y="962025"/>
                </a:cubicBezTo>
                <a:lnTo>
                  <a:pt x="160341" y="962025"/>
                </a:lnTo>
                <a:cubicBezTo>
                  <a:pt x="71787" y="962025"/>
                  <a:pt x="0" y="890238"/>
                  <a:pt x="0" y="801684"/>
                </a:cubicBezTo>
                <a:lnTo>
                  <a:pt x="0" y="160341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1252" tIns="81252" rIns="81252" bIns="81252" numCol="1" spcCol="1270" anchor="ctr" anchorCtr="0">
            <a:noAutofit/>
          </a:bodyPr>
          <a:lstStyle/>
          <a:p>
            <a:pPr lvl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Обеспечение прозрачности расходования бюджетных средств, что позволяет увязать результаты, достигнутые в ходе реализации программ с бюджетными ресурсами, направленными на их достижение. </a:t>
            </a:r>
            <a:endParaRPr lang="ru-RU" sz="1400" kern="1200" dirty="0">
              <a:solidFill>
                <a:srgbClr val="0070C0"/>
              </a:solidFill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4466058" y="5399019"/>
            <a:ext cx="4328579" cy="1018026"/>
          </a:xfrm>
          <a:custGeom>
            <a:avLst/>
            <a:gdLst>
              <a:gd name="connsiteX0" fmla="*/ 0 w 2641600"/>
              <a:gd name="connsiteY0" fmla="*/ 160341 h 962025"/>
              <a:gd name="connsiteX1" fmla="*/ 160341 w 2641600"/>
              <a:gd name="connsiteY1" fmla="*/ 0 h 962025"/>
              <a:gd name="connsiteX2" fmla="*/ 2481259 w 2641600"/>
              <a:gd name="connsiteY2" fmla="*/ 0 h 962025"/>
              <a:gd name="connsiteX3" fmla="*/ 2641600 w 2641600"/>
              <a:gd name="connsiteY3" fmla="*/ 160341 h 962025"/>
              <a:gd name="connsiteX4" fmla="*/ 2641600 w 2641600"/>
              <a:gd name="connsiteY4" fmla="*/ 801684 h 962025"/>
              <a:gd name="connsiteX5" fmla="*/ 2481259 w 2641600"/>
              <a:gd name="connsiteY5" fmla="*/ 962025 h 962025"/>
              <a:gd name="connsiteX6" fmla="*/ 160341 w 2641600"/>
              <a:gd name="connsiteY6" fmla="*/ 962025 h 962025"/>
              <a:gd name="connsiteX7" fmla="*/ 0 w 2641600"/>
              <a:gd name="connsiteY7" fmla="*/ 801684 h 962025"/>
              <a:gd name="connsiteX8" fmla="*/ 0 w 2641600"/>
              <a:gd name="connsiteY8" fmla="*/ 160341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41600" h="962025">
                <a:moveTo>
                  <a:pt x="0" y="160341"/>
                </a:moveTo>
                <a:cubicBezTo>
                  <a:pt x="0" y="71787"/>
                  <a:pt x="71787" y="0"/>
                  <a:pt x="160341" y="0"/>
                </a:cubicBezTo>
                <a:lnTo>
                  <a:pt x="2481259" y="0"/>
                </a:lnTo>
                <a:cubicBezTo>
                  <a:pt x="2569813" y="0"/>
                  <a:pt x="2641600" y="71787"/>
                  <a:pt x="2641600" y="160341"/>
                </a:cubicBezTo>
                <a:lnTo>
                  <a:pt x="2641600" y="801684"/>
                </a:lnTo>
                <a:cubicBezTo>
                  <a:pt x="2641600" y="890238"/>
                  <a:pt x="2569813" y="962025"/>
                  <a:pt x="2481259" y="962025"/>
                </a:cubicBezTo>
                <a:lnTo>
                  <a:pt x="160341" y="962025"/>
                </a:lnTo>
                <a:cubicBezTo>
                  <a:pt x="71787" y="962025"/>
                  <a:pt x="0" y="890238"/>
                  <a:pt x="0" y="801684"/>
                </a:cubicBezTo>
                <a:lnTo>
                  <a:pt x="0" y="160341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1252" tIns="81252" rIns="81252" bIns="81252" numCol="1" spcCol="1270" anchor="ctr" anchorCtr="0">
            <a:noAutofit/>
          </a:bodyPr>
          <a:lstStyle/>
          <a:p>
            <a:pPr lvl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smtClean="0">
                <a:solidFill>
                  <a:srgbClr val="0070C0"/>
                </a:solidFill>
                <a:cs typeface="Times New Roman" panose="02020603050405020304" pitchFamily="18" charset="0"/>
              </a:rPr>
              <a:t>Повышение эффективности деятельности всех участников программы за счет полномасштабного охвата всех сфер деятельности органов местного самоуправления и, как следствие, бюджетных ассигнований, находящихся в их распоряжении. </a:t>
            </a:r>
            <a:endParaRPr lang="ru-RU" sz="1400" kern="1200" dirty="0">
              <a:solidFill>
                <a:srgbClr val="0070C0"/>
              </a:solidFill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4460291" y="4279222"/>
            <a:ext cx="4328579" cy="1018026"/>
          </a:xfrm>
          <a:custGeom>
            <a:avLst/>
            <a:gdLst>
              <a:gd name="connsiteX0" fmla="*/ 0 w 2641600"/>
              <a:gd name="connsiteY0" fmla="*/ 160341 h 962025"/>
              <a:gd name="connsiteX1" fmla="*/ 160341 w 2641600"/>
              <a:gd name="connsiteY1" fmla="*/ 0 h 962025"/>
              <a:gd name="connsiteX2" fmla="*/ 2481259 w 2641600"/>
              <a:gd name="connsiteY2" fmla="*/ 0 h 962025"/>
              <a:gd name="connsiteX3" fmla="*/ 2641600 w 2641600"/>
              <a:gd name="connsiteY3" fmla="*/ 160341 h 962025"/>
              <a:gd name="connsiteX4" fmla="*/ 2641600 w 2641600"/>
              <a:gd name="connsiteY4" fmla="*/ 801684 h 962025"/>
              <a:gd name="connsiteX5" fmla="*/ 2481259 w 2641600"/>
              <a:gd name="connsiteY5" fmla="*/ 962025 h 962025"/>
              <a:gd name="connsiteX6" fmla="*/ 160341 w 2641600"/>
              <a:gd name="connsiteY6" fmla="*/ 962025 h 962025"/>
              <a:gd name="connsiteX7" fmla="*/ 0 w 2641600"/>
              <a:gd name="connsiteY7" fmla="*/ 801684 h 962025"/>
              <a:gd name="connsiteX8" fmla="*/ 0 w 2641600"/>
              <a:gd name="connsiteY8" fmla="*/ 160341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41600" h="962025">
                <a:moveTo>
                  <a:pt x="0" y="160341"/>
                </a:moveTo>
                <a:cubicBezTo>
                  <a:pt x="0" y="71787"/>
                  <a:pt x="71787" y="0"/>
                  <a:pt x="160341" y="0"/>
                </a:cubicBezTo>
                <a:lnTo>
                  <a:pt x="2481259" y="0"/>
                </a:lnTo>
                <a:cubicBezTo>
                  <a:pt x="2569813" y="0"/>
                  <a:pt x="2641600" y="71787"/>
                  <a:pt x="2641600" y="160341"/>
                </a:cubicBezTo>
                <a:lnTo>
                  <a:pt x="2641600" y="801684"/>
                </a:lnTo>
                <a:cubicBezTo>
                  <a:pt x="2641600" y="890238"/>
                  <a:pt x="2569813" y="962025"/>
                  <a:pt x="2481259" y="962025"/>
                </a:cubicBezTo>
                <a:lnTo>
                  <a:pt x="160341" y="962025"/>
                </a:lnTo>
                <a:cubicBezTo>
                  <a:pt x="71787" y="962025"/>
                  <a:pt x="0" y="890238"/>
                  <a:pt x="0" y="801684"/>
                </a:cubicBezTo>
                <a:lnTo>
                  <a:pt x="0" y="160341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1252" tIns="81252" rIns="81252" bIns="81252" numCol="1" spcCol="1270" anchor="ctr" anchorCtr="0">
            <a:noAutofit/>
          </a:bodyPr>
          <a:lstStyle/>
          <a:p>
            <a:pPr lvl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smtClean="0">
                <a:solidFill>
                  <a:srgbClr val="0070C0"/>
                </a:solidFill>
                <a:cs typeface="Times New Roman" panose="02020603050405020304" pitchFamily="18" charset="0"/>
              </a:rPr>
              <a:t>Четкая определенная ответственность за достижение результатов. Вытекает из необходимости назначения исполнителя и соисполнителей, ответственных за реализацию муниципальной программы.</a:t>
            </a:r>
            <a:endParaRPr lang="ru-RU" sz="1400" kern="1200" dirty="0">
              <a:solidFill>
                <a:srgbClr val="0070C0"/>
              </a:solidFill>
            </a:endParaRPr>
          </a:p>
        </p:txBody>
      </p:sp>
      <p:pic>
        <p:nvPicPr>
          <p:cNvPr id="3074" name="Picture 2" descr="Picture background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033320"/>
            <a:ext cx="3075006" cy="2032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1325795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906874573"/>
              </p:ext>
            </p:extLst>
          </p:nvPr>
        </p:nvGraphicFramePr>
        <p:xfrm>
          <a:off x="107504" y="1412776"/>
          <a:ext cx="8839200" cy="53421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Овал 4"/>
          <p:cNvSpPr/>
          <p:nvPr/>
        </p:nvSpPr>
        <p:spPr>
          <a:xfrm>
            <a:off x="3657600" y="2895601"/>
            <a:ext cx="1981200" cy="8382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6" rIns="91392" bIns="45696" rtlCol="0" anchor="ctr"/>
          <a:lstStyle/>
          <a:p>
            <a:pPr algn="ctr"/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1 378 230,6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 руб.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58" y="232375"/>
            <a:ext cx="801325" cy="104540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63054" y="332656"/>
            <a:ext cx="11876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err="1" smtClean="0">
                <a:solidFill>
                  <a:schemeClr val="accent3">
                    <a:lumMod val="50000"/>
                  </a:schemeClr>
                </a:solidFill>
              </a:rPr>
              <a:t>Добринский</a:t>
            </a:r>
            <a:r>
              <a:rPr lang="ru-RU" sz="1000" dirty="0" smtClean="0">
                <a:solidFill>
                  <a:schemeClr val="accent3">
                    <a:lumMod val="50000"/>
                  </a:schemeClr>
                </a:solidFill>
              </a:rPr>
              <a:t> муниципальный район</a:t>
            </a:r>
            <a:endParaRPr lang="ru-RU" sz="10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207622" y="278024"/>
            <a:ext cx="68623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Программный бюджет </a:t>
            </a:r>
            <a:r>
              <a:rPr lang="ru-RU" sz="2800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Добринского</a:t>
            </a: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 на 2025 год</a:t>
            </a:r>
            <a:endParaRPr lang="ru-RU" sz="28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3023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204"/>
            <a:ext cx="899592" cy="1173607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7664464"/>
              </p:ext>
            </p:extLst>
          </p:nvPr>
        </p:nvGraphicFramePr>
        <p:xfrm>
          <a:off x="22260" y="1340768"/>
          <a:ext cx="9121740" cy="5499400"/>
        </p:xfrm>
        <a:graphic>
          <a:graphicData uri="http://schemas.openxmlformats.org/drawingml/2006/table">
            <a:tbl>
              <a:tblPr firstRow="1" lastRow="1" bandRow="1">
                <a:tableStyleId>{21E4AEA4-8DFA-4A89-87EB-49C32662AFE0}</a:tableStyleId>
              </a:tblPr>
              <a:tblGrid>
                <a:gridCol w="57738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876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6777"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НАИМЕНОВАНИЕ </a:t>
                      </a:r>
                      <a:r>
                        <a:rPr kumimoji="0" lang="ru-RU" sz="1300" kern="1200" dirty="0" smtClean="0">
                          <a:effectLst/>
                        </a:rPr>
                        <a:t>муниципальной программы </a:t>
                      </a:r>
                      <a:r>
                        <a:rPr kumimoji="0" lang="ru-RU" sz="1300" kern="1200" dirty="0" err="1" smtClean="0">
                          <a:effectLst/>
                        </a:rPr>
                        <a:t>Добринского</a:t>
                      </a:r>
                      <a:r>
                        <a:rPr kumimoji="0" lang="ru-RU" sz="1300" kern="1200" dirty="0" smtClean="0">
                          <a:effectLst/>
                        </a:rPr>
                        <a:t> муниципального района 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2025 год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2026год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2027год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6777">
                <a:tc>
                  <a:txBody>
                    <a:bodyPr/>
                    <a:lstStyle/>
                    <a:p>
                      <a:pPr algn="l"/>
                      <a:r>
                        <a:rPr kumimoji="0" lang="ru-RU" sz="1300" kern="1200" dirty="0" smtClean="0">
                          <a:effectLst/>
                        </a:rPr>
                        <a:t>"Создание условий для развития экономики </a:t>
                      </a:r>
                      <a:r>
                        <a:rPr kumimoji="0" lang="ru-RU" sz="1300" kern="1200" dirty="0" err="1" smtClean="0">
                          <a:effectLst/>
                        </a:rPr>
                        <a:t>Добринского</a:t>
                      </a:r>
                      <a:r>
                        <a:rPr kumimoji="0" lang="ru-RU" sz="1300" kern="1200" dirty="0" smtClean="0">
                          <a:effectLst/>
                        </a:rPr>
                        <a:t> муниципального района на 2019-2027 годы"</a:t>
                      </a:r>
                      <a:endParaRPr lang="ru-RU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</a:t>
                      </a:r>
                      <a:r>
                        <a:rPr lang="en-US" sz="1400" dirty="0">
                          <a:effectLst/>
                        </a:rPr>
                        <a:t> </a:t>
                      </a:r>
                      <a:r>
                        <a:rPr lang="ru-RU" sz="1400" dirty="0">
                          <a:effectLst/>
                        </a:rPr>
                        <a:t>830,</a:t>
                      </a:r>
                      <a:r>
                        <a:rPr lang="en-US" sz="1400" dirty="0">
                          <a:effectLst/>
                        </a:rPr>
                        <a:t>6</a:t>
                      </a:r>
                      <a:r>
                        <a:rPr lang="ru-RU" sz="1400" dirty="0">
                          <a:effectLst/>
                        </a:rPr>
                        <a:t>  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6 706</a:t>
                      </a:r>
                      <a:r>
                        <a:rPr lang="ru-RU" sz="1400" dirty="0">
                          <a:effectLst/>
                        </a:rPr>
                        <a:t>,</a:t>
                      </a:r>
                      <a:r>
                        <a:rPr lang="en-US" sz="1400" dirty="0">
                          <a:effectLst/>
                        </a:rPr>
                        <a:t>4</a:t>
                      </a:r>
                      <a:r>
                        <a:rPr lang="ru-RU" sz="1400" dirty="0">
                          <a:effectLst/>
                        </a:rPr>
                        <a:t>  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2 955</a:t>
                      </a:r>
                      <a:r>
                        <a:rPr lang="ru-RU" sz="1400" dirty="0">
                          <a:effectLst/>
                        </a:rPr>
                        <a:t>,</a:t>
                      </a:r>
                      <a:r>
                        <a:rPr lang="en-US" sz="1400" dirty="0">
                          <a:effectLst/>
                        </a:rPr>
                        <a:t>7</a:t>
                      </a:r>
                      <a:r>
                        <a:rPr lang="ru-RU" sz="1400" dirty="0">
                          <a:effectLst/>
                        </a:rPr>
                        <a:t>  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131">
                <a:tc>
                  <a:txBody>
                    <a:bodyPr/>
                    <a:lstStyle/>
                    <a:p>
                      <a:r>
                        <a:rPr kumimoji="0" lang="ru-RU" sz="1300" kern="1200" dirty="0" smtClean="0">
                          <a:effectLst/>
                        </a:rPr>
                        <a:t>"Развитие социальной сферы </a:t>
                      </a:r>
                      <a:r>
                        <a:rPr kumimoji="0" lang="ru-RU" sz="1300" kern="1200" dirty="0" err="1" smtClean="0">
                          <a:effectLst/>
                        </a:rPr>
                        <a:t>Добринского</a:t>
                      </a:r>
                      <a:r>
                        <a:rPr kumimoji="0" lang="ru-RU" sz="1300" kern="1200" dirty="0" smtClean="0">
                          <a:effectLst/>
                        </a:rPr>
                        <a:t> муниципального района на 2019-2027годы"</a:t>
                      </a:r>
                      <a:endParaRPr lang="ru-RU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</a:t>
                      </a:r>
                      <a:r>
                        <a:rPr lang="ru-RU" sz="1400">
                          <a:effectLst/>
                        </a:rPr>
                        <a:t>6</a:t>
                      </a:r>
                      <a:r>
                        <a:rPr lang="en-US" sz="1400">
                          <a:effectLst/>
                        </a:rPr>
                        <a:t>5 </a:t>
                      </a:r>
                      <a:r>
                        <a:rPr lang="ru-RU" sz="1400">
                          <a:effectLst/>
                        </a:rPr>
                        <a:t>153,2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224 331,5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220 003,9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6777">
                <a:tc>
                  <a:txBody>
                    <a:bodyPr/>
                    <a:lstStyle/>
                    <a:p>
                      <a:r>
                        <a:rPr kumimoji="0" lang="ru-RU" sz="1300" kern="1200" dirty="0" smtClean="0">
                          <a:effectLst/>
                        </a:rPr>
                        <a:t>"Обеспечение населения </a:t>
                      </a:r>
                      <a:r>
                        <a:rPr kumimoji="0" lang="ru-RU" sz="1300" kern="1200" dirty="0" err="1" smtClean="0">
                          <a:effectLst/>
                        </a:rPr>
                        <a:t>Добринского</a:t>
                      </a:r>
                      <a:r>
                        <a:rPr kumimoji="0" lang="ru-RU" sz="1300" kern="1200" dirty="0" smtClean="0">
                          <a:effectLst/>
                        </a:rPr>
                        <a:t> муниципального района качественной инфраструктурой и услугами ЖКХ на 2019-2027годы "</a:t>
                      </a:r>
                      <a:endParaRPr lang="ru-RU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300 718,2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201 017,0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189 746,6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1160">
                <a:tc>
                  <a:txBody>
                    <a:bodyPr/>
                    <a:lstStyle/>
                    <a:p>
                      <a:r>
                        <a:rPr kumimoji="0" lang="ru-RU" sz="1300" kern="1200" dirty="0" smtClean="0">
                          <a:effectLst/>
                        </a:rPr>
                        <a:t>"Создание условий для обеспечения общественной безопасности населения и территории </a:t>
                      </a:r>
                      <a:r>
                        <a:rPr kumimoji="0" lang="ru-RU" sz="1300" kern="1200" dirty="0" err="1" smtClean="0">
                          <a:effectLst/>
                        </a:rPr>
                        <a:t>Добринского</a:t>
                      </a:r>
                      <a:r>
                        <a:rPr kumimoji="0" lang="ru-RU" sz="1300" kern="1200" dirty="0" smtClean="0">
                          <a:effectLst/>
                        </a:rPr>
                        <a:t> муниципального района на 2019-2027годы "</a:t>
                      </a:r>
                      <a:endParaRPr lang="ru-RU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13 600,6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13 575,6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13 575,6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6777">
                <a:tc>
                  <a:txBody>
                    <a:bodyPr/>
                    <a:lstStyle/>
                    <a:p>
                      <a:r>
                        <a:rPr kumimoji="0" lang="ru-RU" sz="1300" kern="1200" dirty="0" smtClean="0">
                          <a:effectLst/>
                        </a:rPr>
                        <a:t>"Развитие системы эффективного муниципального управления </a:t>
                      </a:r>
                      <a:r>
                        <a:rPr kumimoji="0" lang="ru-RU" sz="1300" kern="1200" dirty="0" err="1" smtClean="0">
                          <a:effectLst/>
                        </a:rPr>
                        <a:t>Добринского</a:t>
                      </a:r>
                      <a:r>
                        <a:rPr kumimoji="0" lang="ru-RU" sz="1300" kern="1200" dirty="0" smtClean="0">
                          <a:effectLst/>
                        </a:rPr>
                        <a:t> муниципального района на 2019-2027годы "</a:t>
                      </a:r>
                      <a:endParaRPr lang="ru-RU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134 499,3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120 422,3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120 412,1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6777">
                <a:tc>
                  <a:txBody>
                    <a:bodyPr/>
                    <a:lstStyle/>
                    <a:p>
                      <a:r>
                        <a:rPr kumimoji="0" lang="ru-RU" sz="1300" kern="1200" dirty="0" smtClean="0">
                          <a:effectLst/>
                        </a:rPr>
                        <a:t>"Развитие образования </a:t>
                      </a:r>
                      <a:r>
                        <a:rPr kumimoji="0" lang="ru-RU" sz="1300" kern="1200" dirty="0" err="1" smtClean="0">
                          <a:effectLst/>
                        </a:rPr>
                        <a:t>Добринского</a:t>
                      </a:r>
                      <a:r>
                        <a:rPr kumimoji="0" lang="ru-RU" sz="1300" kern="1200" dirty="0" smtClean="0">
                          <a:effectLst/>
                        </a:rPr>
                        <a:t> муниципального района на 2019-2027годы "</a:t>
                      </a:r>
                      <a:endParaRPr lang="ru-RU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656 009,9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901 429,4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635 240,1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677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kern="1200" dirty="0" smtClean="0">
                          <a:effectLst/>
                        </a:rPr>
                        <a:t>"Профилактика терроризма на территории </a:t>
                      </a:r>
                      <a:r>
                        <a:rPr kumimoji="0" lang="ru-RU" sz="1300" kern="1200" dirty="0" err="1" smtClean="0">
                          <a:effectLst/>
                        </a:rPr>
                        <a:t>Добринского</a:t>
                      </a:r>
                      <a:r>
                        <a:rPr kumimoji="0" lang="ru-RU" sz="1300" kern="1200" dirty="0" smtClean="0">
                          <a:effectLst/>
                        </a:rPr>
                        <a:t> муниципального района"</a:t>
                      </a:r>
                      <a:endParaRPr lang="ru-RU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4 378,8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4 142,5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4 142,5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6777">
                <a:tc>
                  <a:txBody>
                    <a:bodyPr/>
                    <a:lstStyle/>
                    <a:p>
                      <a:r>
                        <a:rPr kumimoji="0" lang="ru-RU" sz="1300" kern="1200" dirty="0" smtClean="0">
                          <a:effectLst/>
                        </a:rPr>
                        <a:t>"Профилактика экстремизма на территории </a:t>
                      </a:r>
                      <a:r>
                        <a:rPr kumimoji="0" lang="ru-RU" sz="1300" kern="1200" dirty="0" err="1" smtClean="0">
                          <a:effectLst/>
                        </a:rPr>
                        <a:t>Добринского</a:t>
                      </a:r>
                      <a:r>
                        <a:rPr kumimoji="0" lang="ru-RU" sz="1300" kern="1200" dirty="0" smtClean="0">
                          <a:effectLst/>
                        </a:rPr>
                        <a:t> муниципального района"</a:t>
                      </a:r>
                      <a:endParaRPr lang="ru-RU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40,0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40,0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40,0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1211">
                <a:tc>
                  <a:txBody>
                    <a:bodyPr/>
                    <a:lstStyle/>
                    <a:p>
                      <a:r>
                        <a:rPr kumimoji="0" lang="ru-RU" sz="1300" kern="1200" dirty="0" smtClean="0">
                          <a:effectLst/>
                        </a:rPr>
                        <a:t>Итого по Муниципальным программам</a:t>
                      </a:r>
                      <a:endParaRPr lang="ru-RU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1</a:t>
                      </a:r>
                      <a:r>
                        <a:rPr lang="ru-RU" sz="1400" dirty="0">
                          <a:effectLst/>
                        </a:rPr>
                        <a:t> 378 230,6  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1 471 664,7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1 186 116,5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1211">
                <a:tc>
                  <a:txBody>
                    <a:bodyPr/>
                    <a:lstStyle/>
                    <a:p>
                      <a:r>
                        <a:rPr kumimoji="0" lang="ru-RU" sz="1300" kern="1200" dirty="0" smtClean="0">
                          <a:effectLst/>
                        </a:rPr>
                        <a:t>Непрограммные расходы районного бюджета</a:t>
                      </a:r>
                      <a:endParaRPr lang="ru-RU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25 399,8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24</a:t>
                      </a:r>
                      <a:r>
                        <a:rPr lang="ru-RU" sz="1400" dirty="0">
                          <a:effectLst/>
                        </a:rPr>
                        <a:t> 743,7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24 676,4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1211">
                <a:tc>
                  <a:txBody>
                    <a:bodyPr/>
                    <a:lstStyle/>
                    <a:p>
                      <a:pPr algn="l"/>
                      <a:r>
                        <a:rPr kumimoji="0" lang="ru-RU" sz="1300" kern="1200" dirty="0" smtClean="0">
                          <a:effectLst/>
                        </a:rPr>
                        <a:t>Условно утвержденные расходы</a:t>
                      </a:r>
                      <a:endParaRPr lang="ru-RU" sz="13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300" kern="1200" dirty="0" smtClean="0">
                          <a:effectLst/>
                        </a:rPr>
                        <a:t>18 682,5</a:t>
                      </a:r>
                      <a:endParaRPr lang="ru-RU" sz="13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300" kern="1200" dirty="0" smtClean="0">
                          <a:effectLst/>
                        </a:rPr>
                        <a:t>37 835,0</a:t>
                      </a:r>
                      <a:endParaRPr lang="ru-RU" sz="13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1211">
                <a:tc>
                  <a:txBody>
                    <a:bodyPr/>
                    <a:lstStyle/>
                    <a:p>
                      <a:pPr algn="l"/>
                      <a:r>
                        <a:rPr lang="ru-RU" sz="1300" dirty="0" smtClean="0"/>
                        <a:t>ВСЕГО:</a:t>
                      </a:r>
                      <a:endParaRPr lang="ru-RU" sz="13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1 403 630,4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1 515 090,9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1 248 627,9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99592" y="332656"/>
            <a:ext cx="11876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err="1" smtClean="0">
                <a:solidFill>
                  <a:schemeClr val="accent3">
                    <a:lumMod val="50000"/>
                  </a:schemeClr>
                </a:solidFill>
              </a:rPr>
              <a:t>Добринский</a:t>
            </a:r>
            <a:r>
              <a:rPr lang="ru-RU" sz="1000" dirty="0" smtClean="0">
                <a:solidFill>
                  <a:schemeClr val="accent3">
                    <a:lumMod val="50000"/>
                  </a:schemeClr>
                </a:solidFill>
              </a:rPr>
              <a:t> муниципальный район</a:t>
            </a:r>
            <a:endParaRPr lang="ru-RU" sz="10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835696" y="240879"/>
            <a:ext cx="735805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ассигнований районного бюджета по муниципальным программам и непрограммным мероприятием на 2025 год и плановый период 2026-2027 годов</a:t>
            </a:r>
            <a:endParaRPr lang="ru-RU" sz="20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34518" y="1088027"/>
            <a:ext cx="924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534F4F"/>
                </a:solidFill>
                <a:cs typeface="Times New Roman" panose="02020603050405020304" pitchFamily="18" charset="0"/>
              </a:rPr>
              <a:t>Тыс. руб.</a:t>
            </a:r>
            <a:endParaRPr lang="ru-RU" sz="1400" b="1" dirty="0">
              <a:solidFill>
                <a:srgbClr val="534F4F"/>
              </a:solidFill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2836"/>
            <a:ext cx="827584" cy="1079664"/>
          </a:xfrm>
          <a:prstGeom prst="rect">
            <a:avLst/>
          </a:prstGeom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8935607"/>
              </p:ext>
            </p:extLst>
          </p:nvPr>
        </p:nvGraphicFramePr>
        <p:xfrm>
          <a:off x="22260" y="1700809"/>
          <a:ext cx="9121740" cy="5157191"/>
        </p:xfrm>
        <a:graphic>
          <a:graphicData uri="http://schemas.openxmlformats.org/drawingml/2006/table">
            <a:tbl>
              <a:tblPr firstRow="1" lastRow="1">
                <a:tableStyleId>{5C22544A-7EE6-4342-B048-85BDC9FD1C3A}</a:tableStyleId>
              </a:tblPr>
              <a:tblGrid>
                <a:gridCol w="1174989">
                  <a:extLst>
                    <a:ext uri="{9D8B030D-6E8A-4147-A177-3AD203B41FA5}">
                      <a16:colId xmlns:a16="http://schemas.microsoft.com/office/drawing/2014/main" val="3091565275"/>
                    </a:ext>
                  </a:extLst>
                </a:gridCol>
                <a:gridCol w="1574551">
                  <a:extLst>
                    <a:ext uri="{9D8B030D-6E8A-4147-A177-3AD203B41FA5}">
                      <a16:colId xmlns:a16="http://schemas.microsoft.com/office/drawing/2014/main" val="2640174099"/>
                    </a:ext>
                  </a:extLst>
                </a:gridCol>
                <a:gridCol w="3240360">
                  <a:extLst>
                    <a:ext uri="{9D8B030D-6E8A-4147-A177-3AD203B41FA5}">
                      <a16:colId xmlns:a16="http://schemas.microsoft.com/office/drawing/2014/main" val="3882517329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3223007651"/>
                    </a:ext>
                  </a:extLst>
                </a:gridCol>
                <a:gridCol w="1233761">
                  <a:extLst>
                    <a:ext uri="{9D8B030D-6E8A-4147-A177-3AD203B41FA5}">
                      <a16:colId xmlns:a16="http://schemas.microsoft.com/office/drawing/2014/main" val="1049540005"/>
                    </a:ext>
                  </a:extLst>
                </a:gridCol>
                <a:gridCol w="961975">
                  <a:extLst>
                    <a:ext uri="{9D8B030D-6E8A-4147-A177-3AD203B41FA5}">
                      <a16:colId xmlns:a16="http://schemas.microsoft.com/office/drawing/2014/main" val="1180288029"/>
                    </a:ext>
                  </a:extLst>
                </a:gridCol>
              </a:tblGrid>
              <a:tr h="56913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РЕГИОНАЛЬНЫЙ ПРОЕКТ</a:t>
                      </a:r>
                      <a:endParaRPr lang="ru-RU" sz="18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Направление расходов</a:t>
                      </a:r>
                      <a:endParaRPr lang="ru-RU" sz="18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 smtClean="0">
                          <a:effectLst/>
                        </a:rPr>
                        <a:t>2025 </a:t>
                      </a:r>
                      <a:r>
                        <a:rPr lang="ru-RU" sz="1800" u="none" strike="noStrike" dirty="0">
                          <a:effectLst/>
                        </a:rPr>
                        <a:t>год</a:t>
                      </a:r>
                      <a:endParaRPr lang="ru-RU" sz="18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 smtClean="0">
                          <a:effectLst/>
                        </a:rPr>
                        <a:t>2026 </a:t>
                      </a:r>
                      <a:r>
                        <a:rPr lang="ru-RU" sz="1800" u="none" strike="noStrike" dirty="0">
                          <a:effectLst/>
                        </a:rPr>
                        <a:t>год</a:t>
                      </a:r>
                      <a:endParaRPr lang="ru-RU" sz="18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 smtClean="0">
                          <a:effectLst/>
                        </a:rPr>
                        <a:t>2027 </a:t>
                      </a:r>
                      <a:r>
                        <a:rPr lang="ru-RU" sz="1800" u="none" strike="noStrike" dirty="0">
                          <a:effectLst/>
                        </a:rPr>
                        <a:t>год</a:t>
                      </a:r>
                      <a:endParaRPr lang="ru-RU" sz="18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2329071"/>
                  </a:ext>
                </a:extLst>
              </a:tr>
              <a:tr h="1004249">
                <a:tc rowSpan="2"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</a:rPr>
                        <a:t>Региональный проект "Все лучшее детям"</a:t>
                      </a:r>
                      <a:endParaRPr lang="ru-RU" sz="16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</a:rPr>
                        <a:t>Реализация мероприятий по модернизации школьных систем образования (с однолетним циклом выполнения работ)</a:t>
                      </a:r>
                      <a:endParaRPr lang="ru-RU" sz="16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</a:rPr>
                        <a:t>195 203,7</a:t>
                      </a:r>
                      <a:endParaRPr lang="ru-RU" sz="16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9158158"/>
                  </a:ext>
                </a:extLst>
              </a:tr>
              <a:tr h="1252883">
                <a:tc vMerge="1"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</a:rPr>
                        <a:t>Реализация мероприятий по модернизации школьных систем образования в целях достижения значений базового результата проекта</a:t>
                      </a:r>
                      <a:endParaRPr lang="ru-RU" sz="16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</a:rPr>
                        <a:t>47 496,3</a:t>
                      </a:r>
                      <a:endParaRPr lang="ru-RU" sz="16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12021585"/>
                  </a:ext>
                </a:extLst>
              </a:tr>
              <a:tr h="1165460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</a:rPr>
                        <a:t>Семейные ценности и инфраструктура культуры</a:t>
                      </a:r>
                      <a:endParaRPr lang="ru-RU" sz="16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</a:rPr>
                        <a:t>Создание модельной библиотеки</a:t>
                      </a:r>
                      <a:endParaRPr lang="ru-RU" sz="16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</a:rPr>
                        <a:t>8 080,8</a:t>
                      </a:r>
                      <a:endParaRPr lang="ru-RU" sz="16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02996679"/>
                  </a:ext>
                </a:extLst>
              </a:tr>
              <a:tr h="11654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 smtClean="0">
                          <a:effectLst/>
                        </a:rPr>
                        <a:t>Всего</a:t>
                      </a:r>
                      <a:endParaRPr lang="ru-RU" sz="18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</a:rPr>
                        <a:t>242 700,0</a:t>
                      </a:r>
                      <a:endParaRPr lang="ru-RU" sz="16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98975850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837073" y="300121"/>
            <a:ext cx="75608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региональных проектов в рамках национальных проектах в 2025-2027 годах.</a:t>
            </a:r>
            <a:endParaRPr lang="ru-RU" sz="28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99592" y="423232"/>
            <a:ext cx="11876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err="1" smtClean="0">
                <a:solidFill>
                  <a:schemeClr val="accent3">
                    <a:lumMod val="50000"/>
                  </a:schemeClr>
                </a:solidFill>
              </a:rPr>
              <a:t>Добринский</a:t>
            </a:r>
            <a:r>
              <a:rPr lang="ru-RU" sz="1000" dirty="0" smtClean="0">
                <a:solidFill>
                  <a:schemeClr val="accent3">
                    <a:lumMod val="50000"/>
                  </a:schemeClr>
                </a:solidFill>
              </a:rPr>
              <a:t> муниципальный район</a:t>
            </a:r>
            <a:endParaRPr lang="ru-RU" sz="10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5024" y="3356992"/>
            <a:ext cx="1584177" cy="102909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482" y="2924944"/>
            <a:ext cx="1163141" cy="100038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8" name="TextBox 7"/>
          <p:cNvSpPr txBox="1"/>
          <p:nvPr/>
        </p:nvSpPr>
        <p:spPr>
          <a:xfrm>
            <a:off x="8190955" y="1366103"/>
            <a:ext cx="924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534F4F"/>
                </a:solidFill>
                <a:cs typeface="Times New Roman" panose="02020603050405020304" pitchFamily="18" charset="0"/>
              </a:rPr>
              <a:t>Тыс. руб.</a:t>
            </a:r>
            <a:endParaRPr lang="ru-RU" sz="1400" b="1" dirty="0">
              <a:solidFill>
                <a:srgbClr val="534F4F"/>
              </a:solidFill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0" y="4581128"/>
            <a:ext cx="1181433" cy="98790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1677002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4040519323"/>
              </p:ext>
            </p:extLst>
          </p:nvPr>
        </p:nvGraphicFramePr>
        <p:xfrm>
          <a:off x="199338" y="1279508"/>
          <a:ext cx="8784975" cy="52858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Заголовок 1"/>
          <p:cNvSpPr txBox="1">
            <a:spLocks/>
          </p:cNvSpPr>
          <p:nvPr/>
        </p:nvSpPr>
        <p:spPr>
          <a:xfrm>
            <a:off x="7205506" y="3941476"/>
            <a:ext cx="1854917" cy="461336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  <a:effectLst>
            <a:glow rad="114300">
              <a:schemeClr val="accent6">
                <a:satMod val="175000"/>
                <a:alpha val="40000"/>
              </a:schemeClr>
            </a:glow>
          </a:effectLst>
        </p:spPr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>
                <a:latin typeface="Times New Roman" panose="02020603050405020304" pitchFamily="18" charset="0"/>
                <a:cs typeface="Times New Roman" panose="02020603050405020304" pitchFamily="18" charset="0"/>
              </a:rPr>
              <a:t>1100</a:t>
            </a:r>
            <a:r>
              <a:rPr lang="ru-RU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Физическая культура и спорт</a:t>
            </a:r>
            <a:endParaRPr lang="ru-RU" sz="1400" dirty="0">
              <a:solidFill>
                <a:srgbClr val="F286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6769607" y="5093083"/>
            <a:ext cx="2016224" cy="461336"/>
          </a:xfrm>
          <a:prstGeom prst="rect">
            <a:avLst/>
          </a:prstGeom>
          <a:noFill/>
          <a:ln w="38100">
            <a:solidFill>
              <a:srgbClr val="B00000"/>
            </a:solidFill>
          </a:ln>
          <a:effectLst>
            <a:glow rad="88900">
              <a:schemeClr val="accent2">
                <a:satMod val="175000"/>
                <a:alpha val="40000"/>
              </a:schemeClr>
            </a:glow>
          </a:effectLst>
        </p:spPr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1000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политика</a:t>
            </a:r>
            <a:endParaRPr lang="ru-RU" sz="1400" dirty="0">
              <a:solidFill>
                <a:srgbClr val="F286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265794" y="6165584"/>
            <a:ext cx="2016224" cy="371923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ffectLst>
            <a:glow rad="177800">
              <a:schemeClr val="accent4">
                <a:satMod val="175000"/>
                <a:alpha val="40000"/>
              </a:schemeClr>
            </a:glow>
          </a:effectLst>
        </p:spPr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0700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Образование</a:t>
            </a:r>
            <a:endParaRPr lang="ru-RU" sz="1400" dirty="0">
              <a:solidFill>
                <a:srgbClr val="F286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5665874" y="6189570"/>
            <a:ext cx="2088231" cy="430327"/>
          </a:xfrm>
          <a:prstGeom prst="rect">
            <a:avLst/>
          </a:prstGeom>
          <a:noFill/>
          <a:ln w="38100">
            <a:solidFill>
              <a:srgbClr val="6D8838"/>
            </a:solidFill>
          </a:ln>
          <a:effectLst>
            <a:glow rad="127000">
              <a:srgbClr val="83A343">
                <a:alpha val="40000"/>
              </a:srgbClr>
            </a:glow>
          </a:effectLst>
        </p:spPr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0800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Культура, кинематография</a:t>
            </a:r>
            <a:endParaRPr lang="ru-RU" sz="1400" dirty="0">
              <a:solidFill>
                <a:srgbClr val="F286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23036" y="2663086"/>
            <a:ext cx="2006579" cy="506512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0400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экономика</a:t>
            </a:r>
            <a:endParaRPr lang="ru-RU" sz="1400" dirty="0">
              <a:solidFill>
                <a:srgbClr val="F286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606843" y="5159839"/>
            <a:ext cx="1692187" cy="461336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0600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Охрана окружающей среды</a:t>
            </a:r>
            <a:endParaRPr lang="ru-RU" sz="1400" dirty="0">
              <a:solidFill>
                <a:srgbClr val="F286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7078602" y="2630631"/>
            <a:ext cx="1800200" cy="672978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1200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массовой информации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308627" y="1542087"/>
            <a:ext cx="1908720" cy="621986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Условно-утверждаемые</a:t>
            </a:r>
            <a:r>
              <a:rPr lang="ru-RU" sz="13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  <a:endParaRPr lang="ru-RU" sz="1400" dirty="0">
              <a:solidFill>
                <a:srgbClr val="F286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3338330" y="737549"/>
            <a:ext cx="2428444" cy="461336"/>
          </a:xfrm>
          <a:prstGeom prst="rect">
            <a:avLst/>
          </a:prstGeom>
          <a:noFill/>
          <a:ln w="38100">
            <a:solidFill>
              <a:srgbClr val="B00000"/>
            </a:solidFill>
          </a:ln>
          <a:effectLst>
            <a:glow rad="88900">
              <a:schemeClr val="accent2">
                <a:satMod val="175000"/>
                <a:alpha val="40000"/>
              </a:schemeClr>
            </a:glow>
          </a:effectLst>
        </p:spPr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0100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Общегосударственные вопросы</a:t>
            </a:r>
            <a:endParaRPr lang="ru-RU" sz="1400" dirty="0">
              <a:solidFill>
                <a:srgbClr val="F286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847416" y="1418454"/>
            <a:ext cx="2088857" cy="971255"/>
          </a:xfrm>
          <a:prstGeom prst="rect">
            <a:avLst/>
          </a:prstGeom>
          <a:noFill/>
          <a:ln w="38100">
            <a:solidFill>
              <a:srgbClr val="B00000"/>
            </a:solidFill>
          </a:ln>
          <a:effectLst>
            <a:glow rad="88900">
              <a:schemeClr val="accent2">
                <a:satMod val="175000"/>
                <a:alpha val="40000"/>
              </a:schemeClr>
            </a:glow>
          </a:effectLst>
        </p:spPr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0300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Национальная безопасность и правоохранительная деятельность</a:t>
            </a:r>
            <a:endParaRPr lang="ru-RU" sz="1400" dirty="0">
              <a:solidFill>
                <a:srgbClr val="F286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2018" y="1907670"/>
            <a:ext cx="514444" cy="557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06" r="18102"/>
          <a:stretch/>
        </p:blipFill>
        <p:spPr bwMode="auto">
          <a:xfrm>
            <a:off x="6308627" y="4004858"/>
            <a:ext cx="579262" cy="539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102" y="1525685"/>
            <a:ext cx="616352" cy="522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0530" y="1887562"/>
            <a:ext cx="543543" cy="553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8107" y="2851187"/>
            <a:ext cx="601220" cy="507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2271" y="2705477"/>
            <a:ext cx="617509" cy="492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769" y="4904304"/>
            <a:ext cx="579420" cy="591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Рисунок 75" descr="sz_logo.png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2345" y="5003875"/>
            <a:ext cx="551523" cy="590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Рисунок 28" descr="07 раздел.jp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3577234" y="5594632"/>
            <a:ext cx="690588" cy="621529"/>
          </a:xfrm>
          <a:prstGeom prst="rect">
            <a:avLst/>
          </a:prstGeom>
        </p:spPr>
      </p:pic>
      <p:pic>
        <p:nvPicPr>
          <p:cNvPr id="30" name="Рисунок 29" descr="культ.jp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4788024" y="5621175"/>
            <a:ext cx="648072" cy="576064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227"/>
            <a:ext cx="649449" cy="84727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49449" y="253651"/>
            <a:ext cx="11876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err="1" smtClean="0">
                <a:solidFill>
                  <a:schemeClr val="accent3">
                    <a:lumMod val="50000"/>
                  </a:schemeClr>
                </a:solidFill>
              </a:rPr>
              <a:t>Добринский</a:t>
            </a:r>
            <a:r>
              <a:rPr lang="ru-RU" sz="1000" dirty="0" smtClean="0">
                <a:solidFill>
                  <a:schemeClr val="accent3">
                    <a:lumMod val="50000"/>
                  </a:schemeClr>
                </a:solidFill>
              </a:rPr>
              <a:t> муниципальный район</a:t>
            </a:r>
            <a:endParaRPr lang="ru-RU" sz="10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240909" y="253651"/>
            <a:ext cx="6084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Разделы классификации расходов бюджета</a:t>
            </a:r>
            <a:endParaRPr lang="ru-RU" sz="24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976148" y="3544044"/>
            <a:ext cx="1163621" cy="1163621"/>
          </a:xfrm>
          <a:prstGeom prst="rect">
            <a:avLst/>
          </a:prstGeom>
        </p:spPr>
      </p:pic>
      <p:sp>
        <p:nvSpPr>
          <p:cNvPr id="34" name="Заголовок 1"/>
          <p:cNvSpPr txBox="1">
            <a:spLocks/>
          </p:cNvSpPr>
          <p:nvPr/>
        </p:nvSpPr>
        <p:spPr>
          <a:xfrm>
            <a:off x="99590" y="3725032"/>
            <a:ext cx="1832816" cy="959306"/>
          </a:xfrm>
          <a:prstGeom prst="rect">
            <a:avLst/>
          </a:prstGeom>
          <a:noFill/>
          <a:ln w="38100">
            <a:solidFill>
              <a:schemeClr val="tx2">
                <a:lumMod val="40000"/>
                <a:lumOff val="60000"/>
              </a:schemeClr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0500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Жилищно-коммунальное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хозяйство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solidFill>
                <a:srgbClr val="F286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4" descr="Picture background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1553" y="3824928"/>
            <a:ext cx="652810" cy="517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5" name="Группа 34"/>
          <p:cNvGrpSpPr/>
          <p:nvPr/>
        </p:nvGrpSpPr>
        <p:grpSpPr>
          <a:xfrm rot="10095356">
            <a:off x="3139103" y="3859223"/>
            <a:ext cx="285831" cy="427602"/>
            <a:chOff x="5528318" y="2672230"/>
            <a:chExt cx="238599" cy="427602"/>
          </a:xfrm>
          <a:scene3d>
            <a:camera prst="orthographicFront"/>
            <a:lightRig rig="flat" dir="t"/>
          </a:scene3d>
        </p:grpSpPr>
        <p:sp>
          <p:nvSpPr>
            <p:cNvPr id="36" name="Стрелка вправо 35"/>
            <p:cNvSpPr/>
            <p:nvPr/>
          </p:nvSpPr>
          <p:spPr>
            <a:xfrm rot="451531">
              <a:off x="5528318" y="2672230"/>
              <a:ext cx="238599" cy="427602"/>
            </a:xfrm>
            <a:prstGeom prst="rightArrow">
              <a:avLst>
                <a:gd name="adj1" fmla="val 60000"/>
                <a:gd name="adj2" fmla="val 50000"/>
              </a:avLst>
            </a:prstGeom>
            <a:sp3d z="-80000" prstMaterial="plastic">
              <a:bevelT w="50800" h="50800"/>
              <a:bevelB w="25400" h="2540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7" name="Стрелка вправо 4"/>
            <p:cNvSpPr txBox="1"/>
            <p:nvPr/>
          </p:nvSpPr>
          <p:spPr>
            <a:xfrm rot="451531">
              <a:off x="5528626" y="2753063"/>
              <a:ext cx="167019" cy="256562"/>
            </a:xfrm>
            <a:prstGeom prst="rect">
              <a:avLst/>
            </a:prstGeom>
            <a:sp3d z="-800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000" kern="1200"/>
            </a:p>
          </p:txBody>
        </p:sp>
      </p:grpSp>
    </p:spTree>
    <p:extLst>
      <p:ext uri="{BB962C8B-B14F-4D97-AF65-F5344CB8AC3E}">
        <p14:creationId xmlns:p14="http://schemas.microsoft.com/office/powerpoint/2010/main" val="3818054439"/>
      </p:ext>
    </p:extLst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5027985"/>
              </p:ext>
            </p:extLst>
          </p:nvPr>
        </p:nvGraphicFramePr>
        <p:xfrm>
          <a:off x="17701" y="1483173"/>
          <a:ext cx="9143999" cy="5330206"/>
        </p:xfrm>
        <a:graphic>
          <a:graphicData uri="http://schemas.openxmlformats.org/drawingml/2006/table">
            <a:tbl>
              <a:tblPr firstRow="1" lastRow="1" bandRow="1">
                <a:tableStyleId>{5C22544A-7EE6-4342-B048-85BDC9FD1C3A}</a:tableStyleId>
              </a:tblPr>
              <a:tblGrid>
                <a:gridCol w="8818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700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81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636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657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Раздел</a:t>
                      </a:r>
                      <a:endParaRPr lang="ru-RU" sz="14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НАИМЕНОВАНИЕ</a:t>
                      </a:r>
                      <a:endParaRPr lang="ru-RU" sz="14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2025 год</a:t>
                      </a:r>
                      <a:endParaRPr lang="ru-RU" sz="14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2026 год</a:t>
                      </a:r>
                      <a:endParaRPr lang="ru-RU" sz="14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2027 год</a:t>
                      </a:r>
                      <a:endParaRPr lang="ru-RU" sz="14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6834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01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Общегосударственные вопросы</a:t>
                      </a:r>
                      <a:endParaRPr lang="ru-RU" sz="14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164 936,5</a:t>
                      </a:r>
                      <a:endParaRPr lang="ru-RU" sz="1400" b="1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150 055,1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149 977,6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9422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03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Национальная безопасность и правоохранительная деятельность</a:t>
                      </a:r>
                      <a:endParaRPr lang="ru-RU" sz="14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16 130,6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16 085,6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16 085,6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6834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04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Национальная экономика</a:t>
                      </a:r>
                      <a:endParaRPr lang="ru-RU" sz="14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142 231,8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110 782,7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108 761,6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772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05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Жилищно-коммунальное</a:t>
                      </a:r>
                      <a:r>
                        <a:rPr lang="ru-RU" sz="1400" baseline="0" dirty="0" smtClean="0"/>
                        <a:t> хозяйство</a:t>
                      </a:r>
                      <a:endParaRPr lang="ru-RU" sz="14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120 524,3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99 863,1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86 863,1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6834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06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Охрана окружающей среды</a:t>
                      </a:r>
                      <a:endParaRPr lang="ru-RU" sz="14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39 394,4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1 400,0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1 400,0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6834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07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Образование</a:t>
                      </a:r>
                      <a:endParaRPr lang="ru-RU" sz="14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685 456,8</a:t>
                      </a:r>
                      <a:endParaRPr lang="ru-RU" sz="1400" b="1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922 808,0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656 618,7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6834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08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Культура, кинематография</a:t>
                      </a:r>
                      <a:endParaRPr lang="ru-RU" sz="14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150 424,0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125</a:t>
                      </a:r>
                      <a:r>
                        <a:rPr lang="ru-RU" sz="1400" baseline="0" dirty="0" smtClean="0"/>
                        <a:t> 963,8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122 529,5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6834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10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Социальная политика</a:t>
                      </a:r>
                      <a:endParaRPr lang="ru-RU" sz="14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61 396,7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61 317,5</a:t>
                      </a:r>
                      <a:endParaRPr lang="ru-RU" sz="1400" b="1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60 676,8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6834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11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Физическая культура и спорт</a:t>
                      </a:r>
                      <a:endParaRPr lang="ru-RU" sz="14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16 993,3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1 990,6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1 738,0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64988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12</a:t>
                      </a:r>
                      <a:endParaRPr lang="ru-RU" sz="1400" b="1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Средства</a:t>
                      </a:r>
                      <a:r>
                        <a:rPr lang="ru-RU" sz="1400" baseline="0" dirty="0" smtClean="0"/>
                        <a:t> массовой информации</a:t>
                      </a:r>
                      <a:endParaRPr lang="ru-RU" sz="14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6 142,0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6 142,0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6 142,0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6834"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Условно утвержденные расходы </a:t>
                      </a:r>
                      <a:endParaRPr lang="ru-RU" sz="1400" b="1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600" b="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18 682,5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37 835,0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6834"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ВСЕГО:</a:t>
                      </a:r>
                      <a:endParaRPr lang="ru-RU" sz="1400" b="1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1 403 630,4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1 515 090,9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1 248 627,9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01" y="188639"/>
            <a:ext cx="881891" cy="115051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16884" y="188639"/>
            <a:ext cx="73271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расходов районного бюджета на 2025 год и плановый период 2026-2027 годов</a:t>
            </a:r>
            <a:endParaRPr lang="ru-RU" sz="28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99592" y="332656"/>
            <a:ext cx="11876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err="1" smtClean="0">
                <a:solidFill>
                  <a:schemeClr val="accent3">
                    <a:lumMod val="50000"/>
                  </a:schemeClr>
                </a:solidFill>
              </a:rPr>
              <a:t>Добринский</a:t>
            </a:r>
            <a:r>
              <a:rPr lang="ru-RU" sz="1000" dirty="0" smtClean="0">
                <a:solidFill>
                  <a:schemeClr val="accent3">
                    <a:lumMod val="50000"/>
                  </a:schemeClr>
                </a:solidFill>
              </a:rPr>
              <a:t> муниципальный район</a:t>
            </a:r>
            <a:endParaRPr lang="ru-RU" sz="10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34518" y="1088027"/>
            <a:ext cx="924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534F4F"/>
                </a:solidFill>
                <a:cs typeface="Times New Roman" panose="02020603050405020304" pitchFamily="18" charset="0"/>
              </a:rPr>
              <a:t>Тыс. руб.</a:t>
            </a:r>
            <a:endParaRPr lang="ru-RU" sz="1400" b="1" dirty="0">
              <a:solidFill>
                <a:srgbClr val="534F4F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4712537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88640"/>
            <a:ext cx="781173" cy="101911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92260" y="253651"/>
            <a:ext cx="11876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err="1" smtClean="0">
                <a:solidFill>
                  <a:schemeClr val="accent3">
                    <a:lumMod val="50000"/>
                  </a:schemeClr>
                </a:solidFill>
              </a:rPr>
              <a:t>Добринский</a:t>
            </a:r>
            <a:r>
              <a:rPr lang="ru-RU" sz="1000" dirty="0" smtClean="0">
                <a:solidFill>
                  <a:schemeClr val="accent3">
                    <a:lumMod val="50000"/>
                  </a:schemeClr>
                </a:solidFill>
              </a:rPr>
              <a:t> муниципальный район</a:t>
            </a:r>
            <a:endParaRPr lang="ru-RU" sz="10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74962" y="253651"/>
            <a:ext cx="68735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расходов </a:t>
            </a:r>
            <a:r>
              <a:rPr lang="ru-RU" sz="2800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Добринского</a:t>
            </a: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 по отраслям на 2025 год</a:t>
            </a:r>
            <a:endParaRPr lang="ru-RU" sz="28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1456962419"/>
              </p:ext>
            </p:extLst>
          </p:nvPr>
        </p:nvGraphicFramePr>
        <p:xfrm>
          <a:off x="199338" y="1279508"/>
          <a:ext cx="8784975" cy="52858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Выноска 1 (с границей) 1"/>
          <p:cNvSpPr/>
          <p:nvPr/>
        </p:nvSpPr>
        <p:spPr>
          <a:xfrm flipH="1">
            <a:off x="1386072" y="1329223"/>
            <a:ext cx="1728192" cy="400109"/>
          </a:xfrm>
          <a:prstGeom prst="accentCallout1">
            <a:avLst>
              <a:gd name="adj1" fmla="val 18750"/>
              <a:gd name="adj2" fmla="val -8333"/>
              <a:gd name="adj3" fmla="val 16900"/>
              <a:gd name="adj4" fmla="val -5336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Образование</a:t>
            </a:r>
          </a:p>
          <a:p>
            <a:pPr algn="ctr"/>
            <a:r>
              <a:rPr lang="ru-RU" sz="12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685 </a:t>
            </a:r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456,8 тыс. руб.</a:t>
            </a:r>
            <a:endParaRPr lang="ru-RU" sz="12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Выноска 1 (с границей) 8"/>
          <p:cNvSpPr/>
          <p:nvPr/>
        </p:nvSpPr>
        <p:spPr>
          <a:xfrm flipH="1">
            <a:off x="-108520" y="4643422"/>
            <a:ext cx="1728192" cy="400109"/>
          </a:xfrm>
          <a:prstGeom prst="accentCallout1">
            <a:avLst>
              <a:gd name="adj1" fmla="val 18750"/>
              <a:gd name="adj2" fmla="val -8333"/>
              <a:gd name="adj3" fmla="val 18459"/>
              <a:gd name="adj4" fmla="val -25688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Физкультура и спорт</a:t>
            </a:r>
          </a:p>
          <a:p>
            <a:pPr algn="ctr"/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16 993,3 тыс. руб.</a:t>
            </a:r>
            <a:endParaRPr lang="ru-RU" sz="12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Выноска 1 (с границей) 9"/>
          <p:cNvSpPr/>
          <p:nvPr/>
        </p:nvSpPr>
        <p:spPr>
          <a:xfrm flipH="1">
            <a:off x="721746" y="1983191"/>
            <a:ext cx="1728192" cy="400109"/>
          </a:xfrm>
          <a:prstGeom prst="accentCallout1">
            <a:avLst>
              <a:gd name="adj1" fmla="val 18750"/>
              <a:gd name="adj2" fmla="val -8333"/>
              <a:gd name="adj3" fmla="val 16900"/>
              <a:gd name="adj4" fmla="val -3232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Средства массовой </a:t>
            </a:r>
            <a:r>
              <a:rPr lang="ru-RU" sz="1200" dirty="0" smtClean="0">
                <a:solidFill>
                  <a:schemeClr val="tx1"/>
                </a:solidFill>
              </a:rPr>
              <a:t>информации</a:t>
            </a:r>
          </a:p>
          <a:p>
            <a:pPr algn="ctr"/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6 142,0 тыс. руб.</a:t>
            </a:r>
            <a:endParaRPr lang="ru-RU" sz="12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Выноска 1 (с границей) 10"/>
          <p:cNvSpPr/>
          <p:nvPr/>
        </p:nvSpPr>
        <p:spPr>
          <a:xfrm flipH="1">
            <a:off x="-163878" y="3251089"/>
            <a:ext cx="1728192" cy="400109"/>
          </a:xfrm>
          <a:prstGeom prst="accentCallout1">
            <a:avLst>
              <a:gd name="adj1" fmla="val 18750"/>
              <a:gd name="adj2" fmla="val -8333"/>
              <a:gd name="adj3" fmla="val 19497"/>
              <a:gd name="adj4" fmla="val -30516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Национальная безопасность и правоохранительная </a:t>
            </a:r>
            <a:r>
              <a:rPr lang="ru-RU" sz="1200" dirty="0" smtClean="0">
                <a:solidFill>
                  <a:schemeClr val="tx1"/>
                </a:solidFill>
              </a:rPr>
              <a:t>деятельность</a:t>
            </a:r>
          </a:p>
          <a:p>
            <a:pPr algn="ctr"/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16 130,6 тыс. руб.</a:t>
            </a:r>
            <a:endParaRPr lang="ru-RU" sz="12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Выноска 1 (с границей) 11"/>
          <p:cNvSpPr/>
          <p:nvPr/>
        </p:nvSpPr>
        <p:spPr>
          <a:xfrm flipH="1">
            <a:off x="179512" y="5765195"/>
            <a:ext cx="1728192" cy="400109"/>
          </a:xfrm>
          <a:prstGeom prst="accentCallout1">
            <a:avLst>
              <a:gd name="adj1" fmla="val 18750"/>
              <a:gd name="adj2" fmla="val -8333"/>
              <a:gd name="adj3" fmla="val 16900"/>
              <a:gd name="adj4" fmla="val -5336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Охрана окружающей </a:t>
            </a:r>
            <a:r>
              <a:rPr lang="ru-RU" sz="1200" dirty="0" smtClean="0">
                <a:solidFill>
                  <a:schemeClr val="tx1"/>
                </a:solidFill>
              </a:rPr>
              <a:t>среды</a:t>
            </a:r>
          </a:p>
          <a:p>
            <a:pPr algn="ctr"/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39 394,4 тыс. руб.</a:t>
            </a:r>
            <a:endParaRPr lang="ru-RU" sz="12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Выноска 1 (с границей) 12"/>
          <p:cNvSpPr/>
          <p:nvPr/>
        </p:nvSpPr>
        <p:spPr>
          <a:xfrm flipH="1">
            <a:off x="1386072" y="6321664"/>
            <a:ext cx="1728192" cy="400109"/>
          </a:xfrm>
          <a:prstGeom prst="accentCallout1">
            <a:avLst>
              <a:gd name="adj1" fmla="val 18750"/>
              <a:gd name="adj2" fmla="val -8333"/>
              <a:gd name="adj3" fmla="val 16900"/>
              <a:gd name="adj4" fmla="val -5336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Социальная </a:t>
            </a:r>
            <a:r>
              <a:rPr lang="ru-RU" sz="1200" dirty="0" smtClean="0">
                <a:solidFill>
                  <a:schemeClr val="tx1"/>
                </a:solidFill>
              </a:rPr>
              <a:t>политика</a:t>
            </a:r>
          </a:p>
          <a:p>
            <a:pPr algn="ctr"/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61 396,7 тыс. руб.</a:t>
            </a:r>
            <a:endParaRPr lang="ru-RU" sz="12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Выноска 1 (с границей) 13"/>
          <p:cNvSpPr/>
          <p:nvPr/>
        </p:nvSpPr>
        <p:spPr>
          <a:xfrm>
            <a:off x="7164288" y="5915155"/>
            <a:ext cx="1728192" cy="400109"/>
          </a:xfrm>
          <a:prstGeom prst="accentCallout1">
            <a:avLst>
              <a:gd name="adj1" fmla="val 18750"/>
              <a:gd name="adj2" fmla="val -8333"/>
              <a:gd name="adj3" fmla="val 16900"/>
              <a:gd name="adj4" fmla="val -5336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Жилищно-коммунальное </a:t>
            </a:r>
            <a:r>
              <a:rPr lang="ru-RU" sz="1200" dirty="0" smtClean="0">
                <a:solidFill>
                  <a:schemeClr val="tx1"/>
                </a:solidFill>
              </a:rPr>
              <a:t>хозяйство</a:t>
            </a:r>
          </a:p>
          <a:p>
            <a:pPr algn="ctr"/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120 524,3 тыс. руб.</a:t>
            </a:r>
            <a:endParaRPr lang="ru-RU" sz="12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Выноска 1 (с границей) 14"/>
          <p:cNvSpPr/>
          <p:nvPr/>
        </p:nvSpPr>
        <p:spPr>
          <a:xfrm>
            <a:off x="7563979" y="4643423"/>
            <a:ext cx="1728192" cy="400109"/>
          </a:xfrm>
          <a:prstGeom prst="accentCallout1">
            <a:avLst>
              <a:gd name="adj1" fmla="val 18750"/>
              <a:gd name="adj2" fmla="val -8333"/>
              <a:gd name="adj3" fmla="val 19497"/>
              <a:gd name="adj4" fmla="val -29915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Национальная </a:t>
            </a:r>
            <a:r>
              <a:rPr lang="ru-RU" sz="1200" dirty="0" smtClean="0">
                <a:solidFill>
                  <a:schemeClr val="tx1"/>
                </a:solidFill>
              </a:rPr>
              <a:t>экономика</a:t>
            </a:r>
          </a:p>
          <a:p>
            <a:pPr algn="ctr"/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142 231,8 тыс. руб.</a:t>
            </a:r>
            <a:endParaRPr lang="ru-RU" sz="12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Выноска 1 (с границей) 15"/>
          <p:cNvSpPr/>
          <p:nvPr/>
        </p:nvSpPr>
        <p:spPr>
          <a:xfrm>
            <a:off x="7563979" y="3228945"/>
            <a:ext cx="1728192" cy="400109"/>
          </a:xfrm>
          <a:prstGeom prst="accentCallout1">
            <a:avLst>
              <a:gd name="adj1" fmla="val 18750"/>
              <a:gd name="adj2" fmla="val -8333"/>
              <a:gd name="adj3" fmla="val 19497"/>
              <a:gd name="adj4" fmla="val -28111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Культура, </a:t>
            </a:r>
            <a:r>
              <a:rPr lang="ru-RU" sz="1200" dirty="0" smtClean="0">
                <a:solidFill>
                  <a:schemeClr val="tx1"/>
                </a:solidFill>
              </a:rPr>
              <a:t>кинематография</a:t>
            </a:r>
          </a:p>
          <a:p>
            <a:pPr algn="ctr"/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150 424,0  тыс. руб</a:t>
            </a:r>
            <a:r>
              <a:rPr lang="ru-RU" sz="1200" dirty="0" smtClean="0">
                <a:solidFill>
                  <a:schemeClr val="tx1"/>
                </a:solidFill>
              </a:rPr>
              <a:t>.</a:t>
            </a:r>
            <a:endParaRPr lang="ru-RU" sz="12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Выноска 1 (с границей) 16"/>
          <p:cNvSpPr/>
          <p:nvPr/>
        </p:nvSpPr>
        <p:spPr>
          <a:xfrm>
            <a:off x="7164288" y="1814467"/>
            <a:ext cx="1728192" cy="400109"/>
          </a:xfrm>
          <a:prstGeom prst="accentCallout1">
            <a:avLst>
              <a:gd name="adj1" fmla="val 18750"/>
              <a:gd name="adj2" fmla="val -8333"/>
              <a:gd name="adj3" fmla="val 16900"/>
              <a:gd name="adj4" fmla="val -5336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Общегосударственные вопросы</a:t>
            </a:r>
          </a:p>
          <a:p>
            <a:pPr algn="ctr"/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164 936,5 тыс. руб.</a:t>
            </a:r>
            <a:endParaRPr lang="ru-RU" sz="12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88640"/>
            <a:ext cx="781173" cy="101911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92260" y="253651"/>
            <a:ext cx="11876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err="1" smtClean="0">
                <a:solidFill>
                  <a:schemeClr val="accent3">
                    <a:lumMod val="50000"/>
                  </a:schemeClr>
                </a:solidFill>
              </a:rPr>
              <a:t>Добринский</a:t>
            </a:r>
            <a:r>
              <a:rPr lang="ru-RU" sz="1000" dirty="0" smtClean="0">
                <a:solidFill>
                  <a:schemeClr val="accent3">
                    <a:lumMod val="50000"/>
                  </a:schemeClr>
                </a:solidFill>
              </a:rPr>
              <a:t> муниципальный район</a:t>
            </a:r>
            <a:endParaRPr lang="ru-RU" sz="10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47665" y="253651"/>
            <a:ext cx="74564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расходов </a:t>
            </a:r>
            <a:r>
              <a:rPr lang="ru-RU" sz="2800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Добринского</a:t>
            </a: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 по отраслям на 2026 год.</a:t>
            </a:r>
            <a:endParaRPr lang="ru-RU" sz="28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1843229660"/>
              </p:ext>
            </p:extLst>
          </p:nvPr>
        </p:nvGraphicFramePr>
        <p:xfrm>
          <a:off x="199338" y="1279508"/>
          <a:ext cx="8784975" cy="52858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Выноска 1 (с границей) 1"/>
          <p:cNvSpPr/>
          <p:nvPr/>
        </p:nvSpPr>
        <p:spPr>
          <a:xfrm flipH="1">
            <a:off x="1386072" y="1305382"/>
            <a:ext cx="1728192" cy="400109"/>
          </a:xfrm>
          <a:prstGeom prst="accentCallout1">
            <a:avLst>
              <a:gd name="adj1" fmla="val 18750"/>
              <a:gd name="adj2" fmla="val -8333"/>
              <a:gd name="adj3" fmla="val 16900"/>
              <a:gd name="adj4" fmla="val -5336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Образование</a:t>
            </a:r>
          </a:p>
          <a:p>
            <a:pPr algn="ctr"/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922 808,0 тыс. руб.</a:t>
            </a:r>
            <a:endParaRPr lang="ru-RU" sz="12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Выноска 1 (с границей) 8"/>
          <p:cNvSpPr/>
          <p:nvPr/>
        </p:nvSpPr>
        <p:spPr>
          <a:xfrm flipH="1">
            <a:off x="277379" y="2151476"/>
            <a:ext cx="1728192" cy="400109"/>
          </a:xfrm>
          <a:prstGeom prst="accentCallout1">
            <a:avLst>
              <a:gd name="adj1" fmla="val 18750"/>
              <a:gd name="adj2" fmla="val -8333"/>
              <a:gd name="adj3" fmla="val 16900"/>
              <a:gd name="adj4" fmla="val -5336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Охрана окружающей среды</a:t>
            </a:r>
          </a:p>
          <a:p>
            <a:pPr algn="ctr"/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1 400,0 тыс. руб.</a:t>
            </a:r>
            <a:endParaRPr lang="ru-RU" sz="12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Выноска 1 (с границей) 9"/>
          <p:cNvSpPr/>
          <p:nvPr/>
        </p:nvSpPr>
        <p:spPr>
          <a:xfrm flipH="1">
            <a:off x="-108520" y="3121577"/>
            <a:ext cx="1728192" cy="400109"/>
          </a:xfrm>
          <a:prstGeom prst="accentCallout1">
            <a:avLst>
              <a:gd name="adj1" fmla="val 18750"/>
              <a:gd name="adj2" fmla="val -8333"/>
              <a:gd name="adj3" fmla="val 16900"/>
              <a:gd name="adj4" fmla="val -3232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Физкультура и спорт</a:t>
            </a:r>
          </a:p>
          <a:p>
            <a:pPr algn="ctr"/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1 990,6 тыс. руб.</a:t>
            </a:r>
            <a:endParaRPr lang="ru-RU" sz="12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Выноска 1 (с границей) 10"/>
          <p:cNvSpPr/>
          <p:nvPr/>
        </p:nvSpPr>
        <p:spPr>
          <a:xfrm flipH="1">
            <a:off x="-180528" y="4443369"/>
            <a:ext cx="1728192" cy="400109"/>
          </a:xfrm>
          <a:prstGeom prst="accentCallout1">
            <a:avLst>
              <a:gd name="adj1" fmla="val 18750"/>
              <a:gd name="adj2" fmla="val -8333"/>
              <a:gd name="adj3" fmla="val 19497"/>
              <a:gd name="adj4" fmla="val -30516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Средства массовой информации</a:t>
            </a:r>
          </a:p>
          <a:p>
            <a:pPr algn="ctr"/>
            <a:r>
              <a:rPr lang="ru-RU" sz="12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142,0 тыс. руб.</a:t>
            </a:r>
            <a:endParaRPr lang="ru-RU" sz="12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Выноска 1 (с границей) 11"/>
          <p:cNvSpPr/>
          <p:nvPr/>
        </p:nvSpPr>
        <p:spPr>
          <a:xfrm flipH="1">
            <a:off x="179512" y="5589240"/>
            <a:ext cx="1728192" cy="400109"/>
          </a:xfrm>
          <a:prstGeom prst="accentCallout1">
            <a:avLst>
              <a:gd name="adj1" fmla="val 18750"/>
              <a:gd name="adj2" fmla="val -8333"/>
              <a:gd name="adj3" fmla="val 16900"/>
              <a:gd name="adj4" fmla="val -5336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Национальная безопасность и правоохранительная деятельность</a:t>
            </a:r>
          </a:p>
          <a:p>
            <a:pPr algn="ctr"/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16 085,6 тыс. руб.</a:t>
            </a:r>
            <a:endParaRPr lang="ru-RU" sz="12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Выноска 1 (с границей) 12"/>
          <p:cNvSpPr/>
          <p:nvPr/>
        </p:nvSpPr>
        <p:spPr>
          <a:xfrm flipH="1">
            <a:off x="1386072" y="6321664"/>
            <a:ext cx="1728192" cy="400109"/>
          </a:xfrm>
          <a:prstGeom prst="accentCallout1">
            <a:avLst>
              <a:gd name="adj1" fmla="val 18750"/>
              <a:gd name="adj2" fmla="val -8333"/>
              <a:gd name="adj3" fmla="val 16900"/>
              <a:gd name="adj4" fmla="val -5336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Социальная </a:t>
            </a:r>
            <a:r>
              <a:rPr lang="ru-RU" sz="1200" dirty="0" smtClean="0">
                <a:solidFill>
                  <a:schemeClr val="tx1"/>
                </a:solidFill>
              </a:rPr>
              <a:t>политика</a:t>
            </a:r>
          </a:p>
          <a:p>
            <a:pPr algn="ctr"/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61 317,5 тыс. руб.</a:t>
            </a:r>
            <a:endParaRPr lang="ru-RU" sz="12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Выноска 1 (с границей) 13"/>
          <p:cNvSpPr/>
          <p:nvPr/>
        </p:nvSpPr>
        <p:spPr>
          <a:xfrm>
            <a:off x="7164288" y="5915155"/>
            <a:ext cx="1728192" cy="400109"/>
          </a:xfrm>
          <a:prstGeom prst="accentCallout1">
            <a:avLst>
              <a:gd name="adj1" fmla="val 18750"/>
              <a:gd name="adj2" fmla="val -8333"/>
              <a:gd name="adj3" fmla="val 16900"/>
              <a:gd name="adj4" fmla="val -5336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Жилищно-коммунальное </a:t>
            </a:r>
            <a:r>
              <a:rPr lang="ru-RU" sz="1200" dirty="0" smtClean="0">
                <a:solidFill>
                  <a:schemeClr val="tx1"/>
                </a:solidFill>
              </a:rPr>
              <a:t>хозяйство</a:t>
            </a:r>
          </a:p>
          <a:p>
            <a:pPr algn="ctr"/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99 863,1 тыс. руб.</a:t>
            </a:r>
            <a:endParaRPr lang="ru-RU" sz="12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Выноска 1 (с границей) 14"/>
          <p:cNvSpPr/>
          <p:nvPr/>
        </p:nvSpPr>
        <p:spPr>
          <a:xfrm>
            <a:off x="7563979" y="4643423"/>
            <a:ext cx="1728192" cy="400109"/>
          </a:xfrm>
          <a:prstGeom prst="accentCallout1">
            <a:avLst>
              <a:gd name="adj1" fmla="val 18750"/>
              <a:gd name="adj2" fmla="val -8333"/>
              <a:gd name="adj3" fmla="val 19497"/>
              <a:gd name="adj4" fmla="val -29915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Национальная </a:t>
            </a:r>
            <a:r>
              <a:rPr lang="ru-RU" sz="1200" dirty="0" smtClean="0">
                <a:solidFill>
                  <a:schemeClr val="tx1"/>
                </a:solidFill>
              </a:rPr>
              <a:t>экономика</a:t>
            </a:r>
          </a:p>
          <a:p>
            <a:pPr algn="ctr"/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110 782,7 тыс. руб.</a:t>
            </a:r>
            <a:endParaRPr lang="ru-RU" sz="12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Выноска 1 (с границей) 15"/>
          <p:cNvSpPr/>
          <p:nvPr/>
        </p:nvSpPr>
        <p:spPr>
          <a:xfrm>
            <a:off x="7596336" y="3228945"/>
            <a:ext cx="1728192" cy="400109"/>
          </a:xfrm>
          <a:prstGeom prst="accentCallout1">
            <a:avLst>
              <a:gd name="adj1" fmla="val 18750"/>
              <a:gd name="adj2" fmla="val -8333"/>
              <a:gd name="adj3" fmla="val 19497"/>
              <a:gd name="adj4" fmla="val -28111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Культура, </a:t>
            </a:r>
            <a:r>
              <a:rPr lang="ru-RU" sz="1200" dirty="0" smtClean="0">
                <a:solidFill>
                  <a:schemeClr val="tx1"/>
                </a:solidFill>
              </a:rPr>
              <a:t>кинематография</a:t>
            </a:r>
          </a:p>
          <a:p>
            <a:pPr algn="ctr"/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125 963,8  тыс. руб</a:t>
            </a:r>
            <a:r>
              <a:rPr lang="ru-RU" sz="1200" dirty="0" smtClean="0">
                <a:solidFill>
                  <a:schemeClr val="tx1"/>
                </a:solidFill>
              </a:rPr>
              <a:t>.</a:t>
            </a:r>
            <a:endParaRPr lang="ru-RU" sz="12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Выноска 1 (с границей) 16"/>
          <p:cNvSpPr/>
          <p:nvPr/>
        </p:nvSpPr>
        <p:spPr>
          <a:xfrm>
            <a:off x="7164288" y="1814467"/>
            <a:ext cx="1728192" cy="400109"/>
          </a:xfrm>
          <a:prstGeom prst="accentCallout1">
            <a:avLst>
              <a:gd name="adj1" fmla="val 18750"/>
              <a:gd name="adj2" fmla="val -8333"/>
              <a:gd name="adj3" fmla="val 16900"/>
              <a:gd name="adj4" fmla="val -5336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Общегосударственные вопросы</a:t>
            </a:r>
          </a:p>
          <a:p>
            <a:pPr algn="ctr"/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150 055,1 тыс. руб.</a:t>
            </a:r>
            <a:endParaRPr lang="ru-RU" sz="12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1679536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88640"/>
            <a:ext cx="781173" cy="101911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92260" y="253651"/>
            <a:ext cx="11876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err="1" smtClean="0">
                <a:solidFill>
                  <a:schemeClr val="accent3">
                    <a:lumMod val="50000"/>
                  </a:schemeClr>
                </a:solidFill>
              </a:rPr>
              <a:t>Добринский</a:t>
            </a:r>
            <a:r>
              <a:rPr lang="ru-RU" sz="1000" dirty="0" smtClean="0">
                <a:solidFill>
                  <a:schemeClr val="accent3">
                    <a:lumMod val="50000"/>
                  </a:schemeClr>
                </a:solidFill>
              </a:rPr>
              <a:t> муниципальный район</a:t>
            </a:r>
            <a:endParaRPr lang="ru-RU" sz="10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47665" y="253651"/>
            <a:ext cx="74564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расходов </a:t>
            </a:r>
            <a:r>
              <a:rPr lang="ru-RU" sz="2800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Добринского</a:t>
            </a: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 по отраслям на 2027 год.</a:t>
            </a:r>
            <a:endParaRPr lang="ru-RU" sz="28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3671324260"/>
              </p:ext>
            </p:extLst>
          </p:nvPr>
        </p:nvGraphicFramePr>
        <p:xfrm>
          <a:off x="199338" y="1279508"/>
          <a:ext cx="8784975" cy="52858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Выноска 1 (с границей) 1"/>
          <p:cNvSpPr/>
          <p:nvPr/>
        </p:nvSpPr>
        <p:spPr>
          <a:xfrm flipH="1">
            <a:off x="1394878" y="1329223"/>
            <a:ext cx="1728192" cy="400109"/>
          </a:xfrm>
          <a:prstGeom prst="accentCallout1">
            <a:avLst>
              <a:gd name="adj1" fmla="val 18750"/>
              <a:gd name="adj2" fmla="val -8333"/>
              <a:gd name="adj3" fmla="val 16900"/>
              <a:gd name="adj4" fmla="val -5336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Образование</a:t>
            </a:r>
          </a:p>
          <a:p>
            <a:pPr algn="ctr"/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656 618,7 тыс. руб.</a:t>
            </a:r>
            <a:endParaRPr lang="ru-RU" sz="12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Выноска 1 (с границей) 8"/>
          <p:cNvSpPr/>
          <p:nvPr/>
        </p:nvSpPr>
        <p:spPr>
          <a:xfrm flipH="1">
            <a:off x="277379" y="2151476"/>
            <a:ext cx="1728192" cy="400109"/>
          </a:xfrm>
          <a:prstGeom prst="accentCallout1">
            <a:avLst>
              <a:gd name="adj1" fmla="val 18750"/>
              <a:gd name="adj2" fmla="val -8333"/>
              <a:gd name="adj3" fmla="val 16900"/>
              <a:gd name="adj4" fmla="val -5336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Охрана окружающей среды</a:t>
            </a:r>
          </a:p>
          <a:p>
            <a:pPr algn="ctr"/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1 400,0 тыс. руб.</a:t>
            </a:r>
            <a:endParaRPr lang="ru-RU" sz="12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Выноска 1 (с границей) 9"/>
          <p:cNvSpPr/>
          <p:nvPr/>
        </p:nvSpPr>
        <p:spPr>
          <a:xfrm flipH="1">
            <a:off x="-108520" y="3121577"/>
            <a:ext cx="1728192" cy="400109"/>
          </a:xfrm>
          <a:prstGeom prst="accentCallout1">
            <a:avLst>
              <a:gd name="adj1" fmla="val 18750"/>
              <a:gd name="adj2" fmla="val -8333"/>
              <a:gd name="adj3" fmla="val 16900"/>
              <a:gd name="adj4" fmla="val -3232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Физкультура и спорт</a:t>
            </a:r>
          </a:p>
          <a:p>
            <a:pPr algn="ctr"/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1 738,0 тыс. руб.</a:t>
            </a:r>
            <a:endParaRPr lang="ru-RU" sz="12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Выноска 1 (с границей) 10"/>
          <p:cNvSpPr/>
          <p:nvPr/>
        </p:nvSpPr>
        <p:spPr>
          <a:xfrm flipH="1">
            <a:off x="-180528" y="4443369"/>
            <a:ext cx="1728192" cy="400109"/>
          </a:xfrm>
          <a:prstGeom prst="accentCallout1">
            <a:avLst>
              <a:gd name="adj1" fmla="val 18750"/>
              <a:gd name="adj2" fmla="val -8333"/>
              <a:gd name="adj3" fmla="val 19497"/>
              <a:gd name="adj4" fmla="val -30516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Средства массовой информации</a:t>
            </a:r>
          </a:p>
          <a:p>
            <a:pPr algn="ctr"/>
            <a:r>
              <a:rPr lang="ru-RU" sz="12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142,0 тыс. руб.</a:t>
            </a:r>
            <a:endParaRPr lang="ru-RU" sz="12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Выноска 1 (с границей) 11"/>
          <p:cNvSpPr/>
          <p:nvPr/>
        </p:nvSpPr>
        <p:spPr>
          <a:xfrm flipH="1">
            <a:off x="179512" y="5589240"/>
            <a:ext cx="1728192" cy="400109"/>
          </a:xfrm>
          <a:prstGeom prst="accentCallout1">
            <a:avLst>
              <a:gd name="adj1" fmla="val 18750"/>
              <a:gd name="adj2" fmla="val -8333"/>
              <a:gd name="adj3" fmla="val 16900"/>
              <a:gd name="adj4" fmla="val -5336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Национальная безопасность и правоохранительная деятельность</a:t>
            </a:r>
          </a:p>
          <a:p>
            <a:pPr algn="ctr"/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16 085,6 тыс. руб.</a:t>
            </a:r>
            <a:endParaRPr lang="ru-RU" sz="12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Выноска 1 (с границей) 12"/>
          <p:cNvSpPr/>
          <p:nvPr/>
        </p:nvSpPr>
        <p:spPr>
          <a:xfrm flipH="1">
            <a:off x="1386072" y="6321664"/>
            <a:ext cx="1728192" cy="400109"/>
          </a:xfrm>
          <a:prstGeom prst="accentCallout1">
            <a:avLst>
              <a:gd name="adj1" fmla="val 18750"/>
              <a:gd name="adj2" fmla="val -8333"/>
              <a:gd name="adj3" fmla="val 16900"/>
              <a:gd name="adj4" fmla="val -5336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Социальная </a:t>
            </a:r>
            <a:r>
              <a:rPr lang="ru-RU" sz="1200" dirty="0" smtClean="0">
                <a:solidFill>
                  <a:schemeClr val="tx1"/>
                </a:solidFill>
              </a:rPr>
              <a:t>политика</a:t>
            </a:r>
          </a:p>
          <a:p>
            <a:pPr algn="ctr"/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60 676,8 тыс. руб.</a:t>
            </a:r>
            <a:endParaRPr lang="ru-RU" sz="12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Выноска 1 (с границей) 13"/>
          <p:cNvSpPr/>
          <p:nvPr/>
        </p:nvSpPr>
        <p:spPr>
          <a:xfrm>
            <a:off x="7164288" y="5915155"/>
            <a:ext cx="1728192" cy="400109"/>
          </a:xfrm>
          <a:prstGeom prst="accentCallout1">
            <a:avLst>
              <a:gd name="adj1" fmla="val 18750"/>
              <a:gd name="adj2" fmla="val -8333"/>
              <a:gd name="adj3" fmla="val 16900"/>
              <a:gd name="adj4" fmla="val -5336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Жилищно-коммунальное </a:t>
            </a:r>
            <a:r>
              <a:rPr lang="ru-RU" sz="1200" dirty="0" smtClean="0">
                <a:solidFill>
                  <a:schemeClr val="tx1"/>
                </a:solidFill>
              </a:rPr>
              <a:t>хозяйство</a:t>
            </a:r>
          </a:p>
          <a:p>
            <a:pPr algn="ctr"/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86 863,1 тыс. руб.</a:t>
            </a:r>
            <a:endParaRPr lang="ru-RU" sz="12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Выноска 1 (с границей) 14"/>
          <p:cNvSpPr/>
          <p:nvPr/>
        </p:nvSpPr>
        <p:spPr>
          <a:xfrm>
            <a:off x="7563979" y="4643423"/>
            <a:ext cx="1728192" cy="400109"/>
          </a:xfrm>
          <a:prstGeom prst="accentCallout1">
            <a:avLst>
              <a:gd name="adj1" fmla="val 18750"/>
              <a:gd name="adj2" fmla="val -8333"/>
              <a:gd name="adj3" fmla="val 19497"/>
              <a:gd name="adj4" fmla="val -29915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Национальная </a:t>
            </a:r>
            <a:r>
              <a:rPr lang="ru-RU" sz="1200" dirty="0" smtClean="0">
                <a:solidFill>
                  <a:schemeClr val="tx1"/>
                </a:solidFill>
              </a:rPr>
              <a:t>экономика</a:t>
            </a:r>
          </a:p>
          <a:p>
            <a:pPr algn="ctr"/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108 761,6 тыс. руб.</a:t>
            </a:r>
            <a:endParaRPr lang="ru-RU" sz="12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Выноска 1 (с границей) 15"/>
          <p:cNvSpPr/>
          <p:nvPr/>
        </p:nvSpPr>
        <p:spPr>
          <a:xfrm>
            <a:off x="7596336" y="3228945"/>
            <a:ext cx="1728192" cy="400109"/>
          </a:xfrm>
          <a:prstGeom prst="accentCallout1">
            <a:avLst>
              <a:gd name="adj1" fmla="val 18750"/>
              <a:gd name="adj2" fmla="val -8333"/>
              <a:gd name="adj3" fmla="val 19497"/>
              <a:gd name="adj4" fmla="val -28111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Культура, </a:t>
            </a:r>
            <a:r>
              <a:rPr lang="ru-RU" sz="1200" dirty="0" smtClean="0">
                <a:solidFill>
                  <a:schemeClr val="tx1"/>
                </a:solidFill>
              </a:rPr>
              <a:t>кинематография</a:t>
            </a:r>
          </a:p>
          <a:p>
            <a:pPr algn="ctr"/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122 529,5  тыс. руб</a:t>
            </a:r>
            <a:r>
              <a:rPr lang="ru-RU" sz="1200" dirty="0" smtClean="0">
                <a:solidFill>
                  <a:schemeClr val="tx1"/>
                </a:solidFill>
              </a:rPr>
              <a:t>.</a:t>
            </a:r>
            <a:endParaRPr lang="ru-RU" sz="12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Выноска 1 (с границей) 16"/>
          <p:cNvSpPr/>
          <p:nvPr/>
        </p:nvSpPr>
        <p:spPr>
          <a:xfrm>
            <a:off x="7164288" y="1814467"/>
            <a:ext cx="1728192" cy="400109"/>
          </a:xfrm>
          <a:prstGeom prst="accentCallout1">
            <a:avLst>
              <a:gd name="adj1" fmla="val 18750"/>
              <a:gd name="adj2" fmla="val -8333"/>
              <a:gd name="adj3" fmla="val 16900"/>
              <a:gd name="adj4" fmla="val -5336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Общегосударственные вопросы</a:t>
            </a:r>
          </a:p>
          <a:p>
            <a:pPr algn="ctr"/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149 977,6 тыс. руб.</a:t>
            </a:r>
            <a:endParaRPr lang="ru-RU" sz="12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6766561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5" y="236413"/>
            <a:ext cx="828119" cy="1080362"/>
          </a:xfrm>
          <a:prstGeom prst="rect">
            <a:avLst/>
          </a:prstGeom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3859271"/>
              </p:ext>
            </p:extLst>
          </p:nvPr>
        </p:nvGraphicFramePr>
        <p:xfrm>
          <a:off x="17974" y="1312623"/>
          <a:ext cx="9144000" cy="5555602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177856">
                  <a:extLst>
                    <a:ext uri="{9D8B030D-6E8A-4147-A177-3AD203B41FA5}">
                      <a16:colId xmlns:a16="http://schemas.microsoft.com/office/drawing/2014/main" val="3091565275"/>
                    </a:ext>
                  </a:extLst>
                </a:gridCol>
                <a:gridCol w="1791994">
                  <a:extLst>
                    <a:ext uri="{9D8B030D-6E8A-4147-A177-3AD203B41FA5}">
                      <a16:colId xmlns:a16="http://schemas.microsoft.com/office/drawing/2014/main" val="2640174099"/>
                    </a:ext>
                  </a:extLst>
                </a:gridCol>
                <a:gridCol w="3330341">
                  <a:extLst>
                    <a:ext uri="{9D8B030D-6E8A-4147-A177-3AD203B41FA5}">
                      <a16:colId xmlns:a16="http://schemas.microsoft.com/office/drawing/2014/main" val="3882517329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322300765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1049540005"/>
                    </a:ext>
                  </a:extLst>
                </a:gridCol>
                <a:gridCol w="899593">
                  <a:extLst>
                    <a:ext uri="{9D8B030D-6E8A-4147-A177-3AD203B41FA5}">
                      <a16:colId xmlns:a16="http://schemas.microsoft.com/office/drawing/2014/main" val="1180288029"/>
                    </a:ext>
                  </a:extLst>
                </a:gridCol>
              </a:tblGrid>
              <a:tr h="271269">
                <a:tc gridSpan="2"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Направление расходов</a:t>
                      </a:r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 smtClean="0">
                          <a:effectLst/>
                        </a:rPr>
                        <a:t>2025 </a:t>
                      </a:r>
                      <a:r>
                        <a:rPr lang="ru-RU" sz="1800" u="none" strike="noStrike" dirty="0">
                          <a:effectLst/>
                        </a:rPr>
                        <a:t>год</a:t>
                      </a:r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 smtClean="0">
                          <a:effectLst/>
                        </a:rPr>
                        <a:t>2026 </a:t>
                      </a:r>
                      <a:r>
                        <a:rPr lang="ru-RU" sz="1800" u="none" strike="noStrike" dirty="0">
                          <a:effectLst/>
                        </a:rPr>
                        <a:t>год</a:t>
                      </a:r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 smtClean="0">
                          <a:effectLst/>
                        </a:rPr>
                        <a:t>2027 </a:t>
                      </a:r>
                      <a:r>
                        <a:rPr lang="ru-RU" sz="1800" u="none" strike="noStrike" dirty="0">
                          <a:effectLst/>
                        </a:rPr>
                        <a:t>год</a:t>
                      </a:r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2329071"/>
                  </a:ext>
                </a:extLst>
              </a:tr>
              <a:tr h="824731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Транспорт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kern="1200" dirty="0" smtClean="0">
                          <a:effectLst/>
                        </a:rPr>
                        <a:t>Организация транспортного обслуживания населения автомобильным транспортом в </a:t>
                      </a:r>
                      <a:r>
                        <a:rPr lang="ru-RU" sz="1400" kern="1200" dirty="0" err="1" smtClean="0">
                          <a:effectLst/>
                        </a:rPr>
                        <a:t>т.ч</a:t>
                      </a:r>
                      <a:r>
                        <a:rPr lang="ru-RU" sz="1400" kern="1200" dirty="0" smtClean="0">
                          <a:effectLst/>
                        </a:rPr>
                        <a:t>.</a:t>
                      </a:r>
                    </a:p>
                    <a:p>
                      <a:pPr marL="285750" indent="-285750" algn="ctr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u="none" strike="noStrike" kern="1200" dirty="0" smtClean="0">
                          <a:effectLst/>
                        </a:rPr>
                        <a:t>Приобретение автобуса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30 323,4</a:t>
                      </a:r>
                    </a:p>
                    <a:p>
                      <a:pPr algn="ctr" fontAlgn="ctr"/>
                      <a:endParaRPr lang="ru-RU" sz="1400" u="none" strike="noStrike" dirty="0" smtClean="0">
                        <a:effectLst/>
                      </a:endParaRPr>
                    </a:p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8 000,0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22 323,4</a:t>
                      </a:r>
                    </a:p>
                    <a:p>
                      <a:pPr algn="ctr" fontAlgn="ctr"/>
                      <a:endParaRPr lang="ru-RU" sz="1400" u="none" strike="noStrike" dirty="0" smtClean="0">
                        <a:effectLst/>
                      </a:endParaRPr>
                    </a:p>
                    <a:p>
                      <a:pPr algn="ctr" fontAlgn="ctr"/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22 323,4</a:t>
                      </a:r>
                    </a:p>
                    <a:p>
                      <a:pPr algn="ctr" fontAlgn="ctr"/>
                      <a:endParaRPr lang="ru-RU" sz="1400" u="none" strike="noStrike" dirty="0" smtClean="0">
                        <a:effectLst/>
                      </a:endParaRPr>
                    </a:p>
                    <a:p>
                      <a:pPr algn="ctr" fontAlgn="ctr"/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10872310"/>
                  </a:ext>
                </a:extLst>
              </a:tr>
              <a:tr h="720158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Дорожная деятельность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Ремонт дорог общего пользования</a:t>
                      </a:r>
                      <a:r>
                        <a:rPr lang="ru-RU" sz="1400" u="none" strike="noStrike" baseline="0" dirty="0" smtClean="0">
                          <a:effectLst/>
                        </a:rPr>
                        <a:t> и содержание дорог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101 427,7</a:t>
                      </a:r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75 234,0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76 963,5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70543337"/>
                  </a:ext>
                </a:extLst>
              </a:tr>
              <a:tr h="894630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Обеспечение населения качественной инфраструктурой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Содержание</a:t>
                      </a:r>
                      <a:r>
                        <a:rPr lang="ru-RU" sz="1400" u="none" strike="noStrike" baseline="0" dirty="0" smtClean="0">
                          <a:effectLst/>
                        </a:rPr>
                        <a:t> и тепло, </a:t>
                      </a:r>
                      <a:r>
                        <a:rPr lang="ru-RU" sz="1400" u="none" strike="noStrike" baseline="0" smtClean="0">
                          <a:effectLst/>
                        </a:rPr>
                        <a:t>энергоснабжение административных </a:t>
                      </a:r>
                      <a:r>
                        <a:rPr lang="ru-RU" sz="1400" u="none" strike="noStrike" baseline="0" dirty="0" smtClean="0">
                          <a:effectLst/>
                        </a:rPr>
                        <a:t>муниципальных зданий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2</a:t>
                      </a:r>
                      <a:r>
                        <a:rPr lang="ru-RU" sz="1400" u="none" strike="noStrike" baseline="0" dirty="0" smtClean="0">
                          <a:effectLst/>
                        </a:rPr>
                        <a:t> 196,5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2 196,5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2 196,5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9158158"/>
                  </a:ext>
                </a:extLst>
              </a:tr>
              <a:tr h="1640359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kern="1200" dirty="0" smtClean="0">
                          <a:effectLst/>
                        </a:rPr>
                        <a:t>Развитие малого и среднего предпринимательства и потребительского рынка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285750" indent="-285750" algn="ctr" fontAlgn="t">
                        <a:buFont typeface="Arial" panose="020B0604020202020204" pitchFamily="34" charset="0"/>
                        <a:buChar char="•"/>
                      </a:pPr>
                      <a:endParaRPr lang="ru-RU" sz="1400" kern="1200" dirty="0" smtClean="0">
                        <a:effectLst/>
                      </a:endParaRPr>
                    </a:p>
                    <a:p>
                      <a:pPr marL="285750" indent="-285750" algn="ctr" fontAlgn="t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 smtClean="0">
                          <a:effectLst/>
                        </a:rPr>
                        <a:t>Малое и среднее предпринимательство</a:t>
                      </a:r>
                    </a:p>
                    <a:p>
                      <a:pPr marL="285750" indent="-285750" algn="ctr" fontAlgn="t">
                        <a:buFont typeface="Arial" panose="020B0604020202020204" pitchFamily="34" charset="0"/>
                        <a:buChar char="•"/>
                      </a:pPr>
                      <a:endParaRPr lang="ru-RU" sz="1400" kern="1200" dirty="0" smtClean="0">
                        <a:effectLst/>
                      </a:endParaRPr>
                    </a:p>
                    <a:p>
                      <a:pPr marL="285750" indent="-285750" algn="ctr" fontAlgn="t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 smtClean="0">
                          <a:effectLst/>
                        </a:rPr>
                        <a:t>Создание условий для обеспечения услугами торговли поселений</a:t>
                      </a:r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200,0</a:t>
                      </a:r>
                    </a:p>
                    <a:p>
                      <a:pPr algn="ctr" fontAlgn="ctr"/>
                      <a:endParaRPr lang="ru-RU" sz="1400" u="none" strike="noStrike" dirty="0" smtClean="0">
                        <a:effectLst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</a:rPr>
                        <a:t>2 346,7</a:t>
                      </a:r>
                    </a:p>
                    <a:p>
                      <a:pPr algn="ctr" fontAlgn="ctr"/>
                      <a:endParaRPr lang="ru-RU" sz="1400" u="none" strike="noStrike" dirty="0" smtClean="0">
                        <a:effectLst/>
                      </a:endParaRPr>
                    </a:p>
                    <a:p>
                      <a:pPr algn="ctr" fontAlgn="ctr"/>
                      <a:endParaRPr lang="ru-RU" sz="1400" u="none" strike="noStrike" dirty="0" smtClean="0">
                        <a:effectLst/>
                      </a:endParaRPr>
                    </a:p>
                    <a:p>
                      <a:pPr algn="ctr" fontAlgn="ctr"/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u="none" strike="noStrike" dirty="0" smtClean="0">
                        <a:effectLst/>
                      </a:endParaRPr>
                    </a:p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200,0</a:t>
                      </a:r>
                    </a:p>
                    <a:p>
                      <a:pPr algn="ctr" fontAlgn="ctr"/>
                      <a:endParaRPr lang="ru-RU" sz="1400" u="none" strike="noStrike" dirty="0" smtClean="0">
                        <a:effectLst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</a:rPr>
                        <a:t>6 356,4</a:t>
                      </a:r>
                    </a:p>
                    <a:p>
                      <a:pPr algn="ctr" fontAlgn="ctr"/>
                      <a:endParaRPr lang="ru-RU" sz="1400" u="none" strike="noStrike" dirty="0" smtClean="0">
                        <a:effectLst/>
                      </a:endParaRPr>
                    </a:p>
                    <a:p>
                      <a:pPr algn="ctr" fontAlgn="ctr"/>
                      <a:endParaRPr lang="ru-RU" sz="1400" u="none" strike="noStrike" dirty="0" smtClean="0">
                        <a:effectLst/>
                      </a:endParaRPr>
                    </a:p>
                    <a:p>
                      <a:pPr algn="ctr" fontAlgn="ctr"/>
                      <a:endParaRPr lang="ru-RU" sz="1400" u="none" strike="noStrike" dirty="0" smtClean="0">
                        <a:effectLst/>
                      </a:endParaRPr>
                    </a:p>
                    <a:p>
                      <a:pPr algn="ctr" fontAlgn="ctr"/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u="none" strike="noStrike" dirty="0" smtClean="0">
                        <a:effectLst/>
                      </a:endParaRPr>
                    </a:p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200,0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u="none" strike="noStrike" dirty="0" smtClean="0">
                        <a:effectLst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</a:rPr>
                        <a:t>2 605,7</a:t>
                      </a:r>
                    </a:p>
                    <a:p>
                      <a:pPr algn="ctr" fontAlgn="ctr"/>
                      <a:endParaRPr lang="ru-RU" sz="1400" u="none" strike="noStrike" dirty="0" smtClean="0">
                        <a:effectLst/>
                      </a:endParaRPr>
                    </a:p>
                    <a:p>
                      <a:pPr algn="ctr" fontAlgn="ctr"/>
                      <a:endParaRPr lang="ru-RU" sz="1400" u="none" strike="noStrike" dirty="0" smtClean="0">
                        <a:effectLst/>
                      </a:endParaRPr>
                    </a:p>
                    <a:p>
                      <a:pPr algn="ctr" fontAlgn="ctr"/>
                      <a:endParaRPr lang="ru-RU" sz="1400" u="none" strike="noStrike" dirty="0" smtClean="0">
                        <a:effectLst/>
                      </a:endParaRPr>
                    </a:p>
                    <a:p>
                      <a:pPr algn="ctr" fontAlgn="ctr"/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31362358"/>
                  </a:ext>
                </a:extLst>
              </a:tr>
              <a:tr h="1077599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Развитие кооперации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indent="0" algn="ctr" fontAlgn="t">
                        <a:buFont typeface="Arial" panose="020B0604020202020204" pitchFamily="34" charset="0"/>
                        <a:buNone/>
                      </a:pPr>
                      <a:r>
                        <a:rPr lang="ru-RU" sz="1400" kern="1200" dirty="0" smtClean="0">
                          <a:effectLst/>
                        </a:rPr>
                        <a:t>Мероприятия на поддержку осуществления деятельности сельскохозяйственных кредитных потребительских кооперативов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1 138,4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1 138,4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1 138,4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06286091"/>
                  </a:ext>
                </a:extLst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535" y="1664481"/>
            <a:ext cx="1191718" cy="56842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583" y="2424740"/>
            <a:ext cx="1169650" cy="78065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588" y="4390540"/>
            <a:ext cx="1090645" cy="72691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974" y="5929687"/>
            <a:ext cx="1167259" cy="68216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0" name="TextBox 9"/>
          <p:cNvSpPr txBox="1"/>
          <p:nvPr/>
        </p:nvSpPr>
        <p:spPr>
          <a:xfrm>
            <a:off x="899592" y="404664"/>
            <a:ext cx="11876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err="1" smtClean="0">
                <a:solidFill>
                  <a:schemeClr val="accent3">
                    <a:lumMod val="50000"/>
                  </a:schemeClr>
                </a:solidFill>
              </a:rPr>
              <a:t>Добринский</a:t>
            </a:r>
            <a:r>
              <a:rPr lang="ru-RU" sz="1000" dirty="0" smtClean="0">
                <a:solidFill>
                  <a:schemeClr val="accent3">
                    <a:lumMod val="50000"/>
                  </a:schemeClr>
                </a:solidFill>
              </a:rPr>
              <a:t> муниципальный район</a:t>
            </a:r>
            <a:endParaRPr lang="ru-RU" sz="10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67744" y="435411"/>
            <a:ext cx="59046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экономика</a:t>
            </a:r>
            <a:endParaRPr lang="ru-RU" sz="28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239" y="3224681"/>
            <a:ext cx="1145681" cy="91654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1" name="TextBox 10"/>
          <p:cNvSpPr txBox="1"/>
          <p:nvPr/>
        </p:nvSpPr>
        <p:spPr>
          <a:xfrm>
            <a:off x="8153300" y="1004845"/>
            <a:ext cx="924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534F4F"/>
                </a:solidFill>
                <a:cs typeface="Times New Roman" panose="02020603050405020304" pitchFamily="18" charset="0"/>
              </a:rPr>
              <a:t>Тыс. руб.</a:t>
            </a:r>
            <a:endParaRPr lang="ru-RU" sz="1400" b="1" dirty="0">
              <a:solidFill>
                <a:srgbClr val="534F4F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9202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" y="247989"/>
            <a:ext cx="808534" cy="1054811"/>
          </a:xfrm>
          <a:prstGeom prst="rect">
            <a:avLst/>
          </a:prstGeom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7892329"/>
              </p:ext>
            </p:extLst>
          </p:nvPr>
        </p:nvGraphicFramePr>
        <p:xfrm>
          <a:off x="-9525" y="1484784"/>
          <a:ext cx="9144000" cy="5373216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051720">
                  <a:extLst>
                    <a:ext uri="{9D8B030D-6E8A-4147-A177-3AD203B41FA5}">
                      <a16:colId xmlns:a16="http://schemas.microsoft.com/office/drawing/2014/main" val="309156527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640174099"/>
                    </a:ext>
                  </a:extLst>
                </a:gridCol>
                <a:gridCol w="3096302">
                  <a:extLst>
                    <a:ext uri="{9D8B030D-6E8A-4147-A177-3AD203B41FA5}">
                      <a16:colId xmlns:a16="http://schemas.microsoft.com/office/drawing/2014/main" val="3882517329"/>
                    </a:ext>
                  </a:extLst>
                </a:gridCol>
                <a:gridCol w="868824">
                  <a:extLst>
                    <a:ext uri="{9D8B030D-6E8A-4147-A177-3AD203B41FA5}">
                      <a16:colId xmlns:a16="http://schemas.microsoft.com/office/drawing/2014/main" val="3223007651"/>
                    </a:ext>
                  </a:extLst>
                </a:gridCol>
                <a:gridCol w="796421">
                  <a:extLst>
                    <a:ext uri="{9D8B030D-6E8A-4147-A177-3AD203B41FA5}">
                      <a16:colId xmlns:a16="http://schemas.microsoft.com/office/drawing/2014/main" val="1049540005"/>
                    </a:ext>
                  </a:extLst>
                </a:gridCol>
                <a:gridCol w="962581">
                  <a:extLst>
                    <a:ext uri="{9D8B030D-6E8A-4147-A177-3AD203B41FA5}">
                      <a16:colId xmlns:a16="http://schemas.microsoft.com/office/drawing/2014/main" val="1180288029"/>
                    </a:ext>
                  </a:extLst>
                </a:gridCol>
              </a:tblGrid>
              <a:tr h="583038">
                <a:tc gridSpan="2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Направление расходов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2025 </a:t>
                      </a:r>
                      <a:r>
                        <a:rPr lang="ru-RU" sz="1400" u="none" strike="noStrike" dirty="0">
                          <a:effectLst/>
                        </a:rPr>
                        <a:t>год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2026 </a:t>
                      </a:r>
                      <a:r>
                        <a:rPr lang="ru-RU" sz="1400" u="none" strike="noStrike" dirty="0">
                          <a:effectLst/>
                        </a:rPr>
                        <a:t>год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2027 </a:t>
                      </a:r>
                      <a:r>
                        <a:rPr lang="ru-RU" sz="1400" u="none" strike="noStrike" dirty="0">
                          <a:effectLst/>
                        </a:rPr>
                        <a:t>год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2329071"/>
                  </a:ext>
                </a:extLst>
              </a:tr>
              <a:tr h="1915696"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</a:rPr>
                        <a:t>Обращение с отходами</a:t>
                      </a:r>
                    </a:p>
                    <a:p>
                      <a:pPr algn="ctr" fontAlgn="ctr"/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buFont typeface="Arial" panose="020B0604020202020204" pitchFamily="34" charset="0"/>
                        <a:buNone/>
                      </a:pPr>
                      <a:r>
                        <a:rPr lang="ru-RU" sz="1400" u="none" strike="noStrike" dirty="0" smtClean="0">
                          <a:effectLst/>
                        </a:rPr>
                        <a:t>Создание площадок под ТКО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u="none" strike="noStrike" dirty="0" smtClean="0">
                        <a:effectLst/>
                      </a:endParaRPr>
                    </a:p>
                    <a:p>
                      <a:pPr algn="ctr" fontAlgn="ctr"/>
                      <a:endParaRPr lang="ru-RU" sz="1400" u="none" strike="noStrike" dirty="0" smtClean="0">
                        <a:effectLst/>
                      </a:endParaRPr>
                    </a:p>
                    <a:p>
                      <a:pPr algn="ctr" fontAlgn="ctr"/>
                      <a:endParaRPr lang="ru-RU" sz="1400" u="none" strike="noStrike" dirty="0" smtClean="0">
                        <a:effectLst/>
                      </a:endParaRPr>
                    </a:p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2 136,7</a:t>
                      </a:r>
                    </a:p>
                    <a:p>
                      <a:pPr algn="ctr" fontAlgn="ctr"/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451101372"/>
                  </a:ext>
                </a:extLst>
              </a:tr>
              <a:tr h="2874482"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Организация водоснабжения и водоотведения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285750" indent="-285750" algn="ctr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u="none" strike="noStrike" dirty="0" smtClean="0">
                          <a:effectLst/>
                        </a:rPr>
                        <a:t>В части сохранения</a:t>
                      </a:r>
                      <a:r>
                        <a:rPr lang="ru-RU" sz="1400" u="none" strike="noStrike" baseline="0" dirty="0" smtClean="0">
                          <a:effectLst/>
                        </a:rPr>
                        <a:t> и развития потенциала мощности централизованных систем</a:t>
                      </a:r>
                    </a:p>
                    <a:p>
                      <a:pPr marL="285750" indent="-285750" algn="ctr" fontAlgn="ctr">
                        <a:buFont typeface="Arial" panose="020B0604020202020204" pitchFamily="34" charset="0"/>
                        <a:buChar char="•"/>
                      </a:pPr>
                      <a:endParaRPr lang="ru-RU" sz="1400" u="none" strike="noStrike" baseline="0" dirty="0" smtClean="0">
                        <a:effectLst/>
                      </a:endParaRPr>
                    </a:p>
                    <a:p>
                      <a:pPr marL="285750" indent="-285750" algn="ctr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u="none" strike="noStrike" baseline="0" dirty="0" smtClean="0">
                          <a:effectLst/>
                        </a:rPr>
                        <a:t>В части строительства и реконструкции (модернизации),</a:t>
                      </a:r>
                    </a:p>
                    <a:p>
                      <a:pPr marL="0" indent="0" algn="ctr" fontAlgn="ctr">
                        <a:buFont typeface="Arial" panose="020B0604020202020204" pitchFamily="34" charset="0"/>
                        <a:buNone/>
                      </a:pPr>
                      <a:r>
                        <a:rPr lang="ru-RU" sz="1400" u="none" strike="noStrike" baseline="0" dirty="0" smtClean="0">
                          <a:effectLst/>
                        </a:rPr>
                        <a:t>приобретения  объектов капитального строительства</a:t>
                      </a:r>
                    </a:p>
                    <a:p>
                      <a:pPr marL="285750" indent="-285750" algn="ctr" fontAlgn="ctr">
                        <a:buFont typeface="Arial" panose="020B0604020202020204" pitchFamily="34" charset="0"/>
                        <a:buChar char="•"/>
                      </a:pP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u="none" strike="noStrike" dirty="0" smtClean="0">
                        <a:effectLst/>
                      </a:endParaRPr>
                    </a:p>
                    <a:p>
                      <a:pPr algn="ctr" fontAlgn="ctr"/>
                      <a:endParaRPr lang="ru-RU" sz="1400" u="none" strike="noStrike" dirty="0" smtClean="0">
                        <a:effectLst/>
                      </a:endParaRPr>
                    </a:p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46 700,0</a:t>
                      </a:r>
                    </a:p>
                    <a:p>
                      <a:pPr algn="ctr" fontAlgn="ctr"/>
                      <a:endParaRPr lang="ru-RU" sz="1400" u="none" strike="noStrike" dirty="0" smtClean="0">
                        <a:effectLst/>
                      </a:endParaRPr>
                    </a:p>
                    <a:p>
                      <a:pPr algn="ctr" fontAlgn="ctr"/>
                      <a:endParaRPr lang="ru-RU" sz="1400" u="none" strike="noStrike" dirty="0" smtClean="0">
                        <a:effectLst/>
                      </a:endParaRPr>
                    </a:p>
                    <a:p>
                      <a:pPr algn="ctr" fontAlgn="ctr"/>
                      <a:endParaRPr lang="ru-RU" sz="1400" u="none" strike="noStrike" dirty="0" smtClean="0">
                        <a:effectLst/>
                      </a:endParaRPr>
                    </a:p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54 763,8</a:t>
                      </a:r>
                    </a:p>
                    <a:p>
                      <a:pPr algn="ctr" fontAlgn="ctr"/>
                      <a:endParaRPr lang="ru-RU" sz="1400" u="none" strike="noStrike" dirty="0" smtClean="0">
                        <a:effectLst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u="none" strike="noStrike" dirty="0" smtClean="0">
                        <a:effectLst/>
                      </a:endParaRPr>
                    </a:p>
                    <a:p>
                      <a:pPr algn="ctr" fontAlgn="ctr"/>
                      <a:endParaRPr lang="ru-RU" sz="1400" u="none" strike="noStrike" dirty="0" smtClean="0">
                        <a:effectLst/>
                      </a:endParaRPr>
                    </a:p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39 500,0</a:t>
                      </a:r>
                    </a:p>
                    <a:p>
                      <a:pPr algn="ctr" fontAlgn="ctr"/>
                      <a:endParaRPr lang="ru-RU" sz="1400" u="none" strike="noStrike" dirty="0" smtClean="0">
                        <a:effectLst/>
                      </a:endParaRPr>
                    </a:p>
                    <a:p>
                      <a:pPr algn="ctr" fontAlgn="ctr"/>
                      <a:endParaRPr lang="ru-RU" sz="1400" u="none" strike="noStrike" dirty="0" smtClean="0">
                        <a:effectLst/>
                      </a:endParaRPr>
                    </a:p>
                    <a:p>
                      <a:pPr algn="ctr" fontAlgn="ctr"/>
                      <a:endParaRPr lang="ru-RU" sz="1400" u="none" strike="noStrike" dirty="0" smtClean="0">
                        <a:effectLst/>
                      </a:endParaRPr>
                    </a:p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47 000,0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u="none" strike="noStrike" kern="1200" dirty="0" smtClean="0">
                        <a:effectLst/>
                      </a:endParaRPr>
                    </a:p>
                    <a:p>
                      <a:pPr algn="ctr" fontAlgn="ctr"/>
                      <a:endParaRPr lang="ru-RU" sz="1400" u="none" strike="noStrike" kern="1200" dirty="0" smtClean="0">
                        <a:effectLst/>
                      </a:endParaRPr>
                    </a:p>
                    <a:p>
                      <a:pPr algn="ctr" fontAlgn="ctr"/>
                      <a:r>
                        <a:rPr lang="ru-RU" sz="1400" u="none" strike="noStrike" kern="1200" dirty="0" smtClean="0">
                          <a:effectLst/>
                        </a:rPr>
                        <a:t>39 500,0</a:t>
                      </a:r>
                    </a:p>
                    <a:p>
                      <a:pPr algn="ctr" fontAlgn="ctr"/>
                      <a:endParaRPr lang="ru-RU" sz="1400" u="none" strike="noStrike" kern="1200" dirty="0" smtClean="0">
                        <a:effectLst/>
                      </a:endParaRPr>
                    </a:p>
                    <a:p>
                      <a:pPr algn="ctr" fontAlgn="ctr"/>
                      <a:endParaRPr lang="ru-RU" sz="1400" u="none" strike="noStrike" kern="1200" dirty="0" smtClean="0">
                        <a:effectLst/>
                      </a:endParaRPr>
                    </a:p>
                    <a:p>
                      <a:pPr algn="ctr" fontAlgn="ctr"/>
                      <a:endParaRPr lang="ru-RU" sz="1400" u="none" strike="noStrike" kern="1200" dirty="0" smtClean="0">
                        <a:effectLst/>
                      </a:endParaRPr>
                    </a:p>
                    <a:p>
                      <a:pPr algn="ctr" fontAlgn="ctr"/>
                      <a:r>
                        <a:rPr lang="ru-RU" sz="1400" u="none" strike="noStrike" kern="1200" dirty="0" smtClean="0">
                          <a:effectLst/>
                        </a:rPr>
                        <a:t>34 000,0</a:t>
                      </a:r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688052982"/>
                  </a:ext>
                </a:extLst>
              </a:tr>
            </a:tbl>
          </a:graphicData>
        </a:graphic>
      </p:graphicFrame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17" y="4653136"/>
            <a:ext cx="1975951" cy="148268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1" name="TextBox 10"/>
          <p:cNvSpPr txBox="1"/>
          <p:nvPr/>
        </p:nvSpPr>
        <p:spPr>
          <a:xfrm>
            <a:off x="899592" y="404664"/>
            <a:ext cx="11876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err="1" smtClean="0">
                <a:solidFill>
                  <a:schemeClr val="accent3">
                    <a:lumMod val="50000"/>
                  </a:schemeClr>
                </a:solidFill>
              </a:rPr>
              <a:t>Добринский</a:t>
            </a:r>
            <a:r>
              <a:rPr lang="ru-RU" sz="1000" dirty="0" smtClean="0">
                <a:solidFill>
                  <a:schemeClr val="accent3">
                    <a:lumMod val="50000"/>
                  </a:schemeClr>
                </a:solidFill>
              </a:rPr>
              <a:t> муниципальный район</a:t>
            </a:r>
            <a:endParaRPr lang="ru-RU" sz="10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87216" y="404664"/>
            <a:ext cx="66612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Жилищно-коммунальное хозяйство</a:t>
            </a:r>
            <a:endParaRPr lang="ru-RU" sz="28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1669" y="2422635"/>
            <a:ext cx="1975951" cy="12926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8100392" y="1086015"/>
            <a:ext cx="924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534F4F"/>
                </a:solidFill>
                <a:cs typeface="Times New Roman" panose="02020603050405020304" pitchFamily="18" charset="0"/>
              </a:rPr>
              <a:t>Тыс. руб.</a:t>
            </a:r>
            <a:endParaRPr lang="ru-RU" sz="1400" b="1" dirty="0">
              <a:solidFill>
                <a:srgbClr val="534F4F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5543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63" y="18554"/>
            <a:ext cx="792721" cy="1034182"/>
          </a:xfrm>
          <a:prstGeom prst="rect">
            <a:avLst/>
          </a:prstGeom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3210708"/>
              </p:ext>
            </p:extLst>
          </p:nvPr>
        </p:nvGraphicFramePr>
        <p:xfrm>
          <a:off x="0" y="1016733"/>
          <a:ext cx="9201752" cy="5868651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185294">
                  <a:extLst>
                    <a:ext uri="{9D8B030D-6E8A-4147-A177-3AD203B41FA5}">
                      <a16:colId xmlns:a16="http://schemas.microsoft.com/office/drawing/2014/main" val="3091565275"/>
                    </a:ext>
                  </a:extLst>
                </a:gridCol>
                <a:gridCol w="1298474">
                  <a:extLst>
                    <a:ext uri="{9D8B030D-6E8A-4147-A177-3AD203B41FA5}">
                      <a16:colId xmlns:a16="http://schemas.microsoft.com/office/drawing/2014/main" val="2640174099"/>
                    </a:ext>
                  </a:extLst>
                </a:gridCol>
                <a:gridCol w="4073561">
                  <a:extLst>
                    <a:ext uri="{9D8B030D-6E8A-4147-A177-3AD203B41FA5}">
                      <a16:colId xmlns:a16="http://schemas.microsoft.com/office/drawing/2014/main" val="3882517329"/>
                    </a:ext>
                  </a:extLst>
                </a:gridCol>
                <a:gridCol w="874311">
                  <a:extLst>
                    <a:ext uri="{9D8B030D-6E8A-4147-A177-3AD203B41FA5}">
                      <a16:colId xmlns:a16="http://schemas.microsoft.com/office/drawing/2014/main" val="3223007651"/>
                    </a:ext>
                  </a:extLst>
                </a:gridCol>
                <a:gridCol w="801451">
                  <a:extLst>
                    <a:ext uri="{9D8B030D-6E8A-4147-A177-3AD203B41FA5}">
                      <a16:colId xmlns:a16="http://schemas.microsoft.com/office/drawing/2014/main" val="1049540005"/>
                    </a:ext>
                  </a:extLst>
                </a:gridCol>
                <a:gridCol w="968661">
                  <a:extLst>
                    <a:ext uri="{9D8B030D-6E8A-4147-A177-3AD203B41FA5}">
                      <a16:colId xmlns:a16="http://schemas.microsoft.com/office/drawing/2014/main" val="1180288029"/>
                    </a:ext>
                  </a:extLst>
                </a:gridCol>
              </a:tblGrid>
              <a:tr h="336605">
                <a:tc gridSpan="2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Направление расходов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2025 </a:t>
                      </a:r>
                      <a:r>
                        <a:rPr lang="ru-RU" sz="1400" u="none" strike="noStrike" dirty="0">
                          <a:effectLst/>
                        </a:rPr>
                        <a:t>год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2026 </a:t>
                      </a:r>
                      <a:r>
                        <a:rPr lang="ru-RU" sz="1400" u="none" strike="noStrike" dirty="0">
                          <a:effectLst/>
                        </a:rPr>
                        <a:t>год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2027 </a:t>
                      </a:r>
                      <a:r>
                        <a:rPr lang="ru-RU" sz="1400" u="none" strike="noStrike" dirty="0">
                          <a:effectLst/>
                        </a:rPr>
                        <a:t>год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2329071"/>
                  </a:ext>
                </a:extLst>
              </a:tr>
              <a:tr h="1003985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Дошкольное образование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kern="1200" dirty="0" smtClean="0">
                          <a:effectLst/>
                        </a:rPr>
                        <a:t>Функционирование</a:t>
                      </a:r>
                      <a:r>
                        <a:rPr lang="ru-RU" sz="1400" kern="1200" baseline="0" dirty="0" smtClean="0">
                          <a:effectLst/>
                        </a:rPr>
                        <a:t> </a:t>
                      </a:r>
                      <a:r>
                        <a:rPr lang="ru-RU" sz="1400" kern="1200" dirty="0" smtClean="0">
                          <a:effectLst/>
                        </a:rPr>
                        <a:t>6 детских садов, с посещением 393 детей дошкольного возраста в 21 группе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76 125,7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76 575,9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74 735,2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10872310"/>
                  </a:ext>
                </a:extLst>
              </a:tr>
              <a:tr h="4528061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Общее образования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Организация общеобразовательного процесса проходит в 11 школах и 13 филиалах в </a:t>
                      </a:r>
                      <a:r>
                        <a:rPr lang="ru-RU" sz="1400" u="none" strike="noStrike" dirty="0" err="1" smtClean="0">
                          <a:effectLst/>
                        </a:rPr>
                        <a:t>т.ч</a:t>
                      </a:r>
                      <a:r>
                        <a:rPr lang="ru-RU" sz="1400" u="none" strike="noStrike" dirty="0" smtClean="0">
                          <a:effectLst/>
                        </a:rPr>
                        <a:t>.:</a:t>
                      </a:r>
                    </a:p>
                    <a:p>
                      <a:pPr marL="342900" indent="-342900" algn="ctr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 smtClean="0">
                          <a:effectLst/>
                        </a:rPr>
                        <a:t>приобретение автотранспорта для подвоза детей</a:t>
                      </a:r>
                    </a:p>
                    <a:p>
                      <a:pPr marL="0" indent="0" algn="ctr" fontAlgn="ctr">
                        <a:buFont typeface="Arial" panose="020B0604020202020204" pitchFamily="34" charset="0"/>
                        <a:buNone/>
                      </a:pPr>
                      <a:endParaRPr lang="ru-RU" sz="1400" kern="1200" dirty="0" smtClean="0">
                        <a:effectLst/>
                      </a:endParaRPr>
                    </a:p>
                    <a:p>
                      <a:pPr marL="342900" indent="-342900" algn="ctr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 smtClean="0">
                          <a:effectLst/>
                        </a:rPr>
                        <a:t>выполнение требований пожарной безопасности</a:t>
                      </a:r>
                    </a:p>
                    <a:p>
                      <a:pPr marL="342900" indent="-342900" algn="ctr" fontAlgn="ctr">
                        <a:buFont typeface="Arial" panose="020B0604020202020204" pitchFamily="34" charset="0"/>
                        <a:buChar char="•"/>
                      </a:pPr>
                      <a:endParaRPr lang="ru-RU" sz="1400" kern="1200" dirty="0" smtClean="0">
                        <a:effectLst/>
                      </a:endParaRPr>
                    </a:p>
                    <a:p>
                      <a:pPr marL="285750" indent="-2857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 smtClean="0">
                          <a:effectLst/>
                        </a:rPr>
                        <a:t>Модернизация учреждений образования (капитальный ремонт, оборудование и благоустройство</a:t>
                      </a:r>
                      <a:r>
                        <a:rPr lang="ru-RU" sz="1400" kern="1200" baseline="0" dirty="0" smtClean="0">
                          <a:effectLst/>
                        </a:rPr>
                        <a:t> территории)</a:t>
                      </a:r>
                    </a:p>
                    <a:p>
                      <a:pPr marL="285750" indent="-285750" algn="l" fontAlgn="ctr">
                        <a:buFont typeface="Wingdings" panose="05000000000000000000" pitchFamily="2" charset="2"/>
                        <a:buChar char="Ø"/>
                      </a:pPr>
                      <a:r>
                        <a:rPr lang="ru-RU" sz="1400" kern="1200" baseline="0" dirty="0" smtClean="0">
                          <a:effectLst/>
                        </a:rPr>
                        <a:t>МБОУ «Гимназия </a:t>
                      </a:r>
                      <a:r>
                        <a:rPr lang="ru-RU" sz="1400" kern="1200" baseline="0" dirty="0" err="1" smtClean="0">
                          <a:effectLst/>
                        </a:rPr>
                        <a:t>им.И.М.Макаренкова</a:t>
                      </a:r>
                      <a:r>
                        <a:rPr lang="ru-RU" sz="1400" kern="1200" baseline="0" dirty="0" smtClean="0">
                          <a:effectLst/>
                        </a:rPr>
                        <a:t>» </a:t>
                      </a:r>
                      <a:r>
                        <a:rPr lang="ru-RU" sz="1400" kern="1200" baseline="0" dirty="0" err="1" smtClean="0">
                          <a:effectLst/>
                        </a:rPr>
                        <a:t>с.Ольговка</a:t>
                      </a:r>
                      <a:endParaRPr lang="ru-RU" sz="1400" kern="1200" baseline="0" dirty="0" smtClean="0">
                        <a:effectLst/>
                      </a:endParaRPr>
                    </a:p>
                    <a:p>
                      <a:pPr marL="285750" indent="-285750" algn="l" fontAlgn="ctr">
                        <a:buFont typeface="Wingdings" panose="05000000000000000000" pitchFamily="2" charset="2"/>
                        <a:buChar char="Ø"/>
                      </a:pPr>
                      <a:r>
                        <a:rPr lang="ru-RU" sz="1400" kern="1200" baseline="0" dirty="0" smtClean="0">
                          <a:effectLst/>
                        </a:rPr>
                        <a:t>МБОУ СШ </a:t>
                      </a:r>
                      <a:r>
                        <a:rPr lang="ru-RU" sz="1400" kern="1200" baseline="0" dirty="0" err="1" smtClean="0">
                          <a:effectLst/>
                        </a:rPr>
                        <a:t>ст.Хворостянка</a:t>
                      </a:r>
                      <a:endParaRPr lang="ru-RU" sz="1400" kern="1200" baseline="0" dirty="0" smtClean="0">
                        <a:effectLst/>
                      </a:endParaRPr>
                    </a:p>
                    <a:p>
                      <a:pPr marL="0" indent="0" algn="l" fontAlgn="ctr">
                        <a:buFont typeface="Arial" panose="020B0604020202020204" pitchFamily="34" charset="0"/>
                        <a:buNone/>
                      </a:pPr>
                      <a:endParaRPr lang="ru-RU" sz="1400" kern="1200" baseline="0" dirty="0" smtClean="0">
                        <a:effectLst/>
                      </a:endParaRPr>
                    </a:p>
                    <a:p>
                      <a:pPr marL="285750" indent="-2857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baseline="0" dirty="0" smtClean="0">
                          <a:effectLst/>
                        </a:rPr>
                        <a:t>Модернизация системы теплоснабжения</a:t>
                      </a:r>
                    </a:p>
                    <a:p>
                      <a:pPr marL="285750" indent="-285750" algn="l" fontAlgn="ctr">
                        <a:buFont typeface="Wingdings" panose="05000000000000000000" pitchFamily="2" charset="2"/>
                        <a:buChar char="Ø"/>
                      </a:pPr>
                      <a:r>
                        <a:rPr lang="ru-RU" sz="1400" kern="1200" baseline="0" dirty="0" smtClean="0">
                          <a:effectLst/>
                        </a:rPr>
                        <a:t>МБОУ СОШ </a:t>
                      </a:r>
                      <a:r>
                        <a:rPr lang="ru-RU" sz="1400" kern="1200" baseline="0" dirty="0" err="1" smtClean="0">
                          <a:effectLst/>
                        </a:rPr>
                        <a:t>п.Петровский</a:t>
                      </a:r>
                      <a:endParaRPr lang="ru-RU" sz="1400" kern="1200" baseline="0" dirty="0" smtClean="0">
                        <a:effectLst/>
                      </a:endParaRPr>
                    </a:p>
                    <a:p>
                      <a:pPr marL="285750" indent="-285750" algn="l" fontAlgn="ctr">
                        <a:buFont typeface="Wingdings" panose="05000000000000000000" pitchFamily="2" charset="2"/>
                        <a:buChar char="Ø"/>
                      </a:pPr>
                      <a:r>
                        <a:rPr lang="ru-RU" sz="1400" kern="1200" baseline="0" dirty="0" smtClean="0">
                          <a:effectLst/>
                        </a:rPr>
                        <a:t>МБОУ СОШ №2 </a:t>
                      </a:r>
                      <a:r>
                        <a:rPr lang="ru-RU" sz="1400" kern="1200" baseline="0" dirty="0" err="1" smtClean="0">
                          <a:effectLst/>
                        </a:rPr>
                        <a:t>п.Добринка</a:t>
                      </a:r>
                      <a:endParaRPr lang="ru-RU" sz="1400" kern="1200" baseline="0" dirty="0" smtClean="0">
                        <a:effectLst/>
                      </a:endParaRPr>
                    </a:p>
                    <a:p>
                      <a:pPr marL="0" indent="0" algn="l" fontAlgn="ctr">
                        <a:buFont typeface="Arial" panose="020B0604020202020204" pitchFamily="34" charset="0"/>
                        <a:buNone/>
                      </a:pPr>
                      <a:endParaRPr lang="ru-RU" sz="1400" kern="1200" baseline="0" dirty="0" smtClean="0">
                        <a:effectLst/>
                      </a:endParaRPr>
                    </a:p>
                    <a:p>
                      <a:pPr marL="285750" indent="-2857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baseline="0" dirty="0" smtClean="0">
                          <a:effectLst/>
                        </a:rPr>
                        <a:t>Обеспечение антитеррористический </a:t>
                      </a:r>
                      <a:r>
                        <a:rPr lang="ru-RU" sz="1400" kern="1200" baseline="0" dirty="0" smtClean="0">
                          <a:effectLst/>
                        </a:rPr>
                        <a:t>защищенности</a:t>
                      </a:r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505 169,2</a:t>
                      </a:r>
                    </a:p>
                    <a:p>
                      <a:pPr algn="ctr" fontAlgn="ctr"/>
                      <a:endParaRPr lang="ru-RU" sz="1400" u="none" strike="noStrike" dirty="0" smtClean="0">
                        <a:effectLst/>
                      </a:endParaRPr>
                    </a:p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16 524,8</a:t>
                      </a:r>
                    </a:p>
                    <a:p>
                      <a:pPr algn="ctr" fontAlgn="ctr"/>
                      <a:endParaRPr lang="ru-RU" sz="1400" u="none" strike="noStrike" dirty="0" smtClean="0">
                        <a:effectLst/>
                      </a:endParaRPr>
                    </a:p>
                    <a:p>
                      <a:pPr algn="ctr" fontAlgn="ctr"/>
                      <a:endParaRPr lang="ru-RU" sz="1400" u="none" strike="noStrike" dirty="0" smtClean="0">
                        <a:effectLst/>
                      </a:endParaRPr>
                    </a:p>
                    <a:p>
                      <a:pPr algn="ctr" fontAlgn="ctr"/>
                      <a:endParaRPr lang="ru-RU" sz="1400" u="none" strike="noStrike" dirty="0" smtClean="0">
                        <a:effectLst/>
                      </a:endParaRPr>
                    </a:p>
                    <a:p>
                      <a:pPr algn="ctr" fontAlgn="ctr"/>
                      <a:endParaRPr lang="ru-RU" sz="1400" u="none" strike="noStrike" dirty="0" smtClean="0">
                        <a:effectLst/>
                      </a:endParaRPr>
                    </a:p>
                    <a:p>
                      <a:pPr algn="ctr" fontAlgn="ctr"/>
                      <a:endParaRPr lang="ru-RU" sz="1400" u="none" strike="noStrike" dirty="0" smtClean="0">
                        <a:effectLst/>
                      </a:endParaRPr>
                    </a:p>
                    <a:p>
                      <a:pPr algn="ctr" fontAlgn="ctr"/>
                      <a:endParaRPr lang="ru-RU" sz="1400" u="none" strike="noStrike" dirty="0" smtClean="0">
                        <a:effectLst/>
                      </a:endParaRPr>
                    </a:p>
                    <a:p>
                      <a:pPr algn="ctr" fontAlgn="ctr"/>
                      <a:endParaRPr lang="ru-RU" sz="1400" u="none" strike="noStrike" dirty="0" smtClean="0">
                        <a:effectLst/>
                      </a:endParaRPr>
                    </a:p>
                    <a:p>
                      <a:pPr algn="ctr" fontAlgn="ctr"/>
                      <a:endParaRPr lang="ru-RU" sz="1400" u="none" strike="noStrike" dirty="0" smtClean="0">
                        <a:effectLst/>
                      </a:endParaRPr>
                    </a:p>
                    <a:p>
                      <a:pPr algn="ctr" fontAlgn="ctr"/>
                      <a:endParaRPr lang="ru-RU" sz="1400" u="none" strike="noStrike" dirty="0" smtClean="0">
                        <a:effectLst/>
                      </a:endParaRPr>
                    </a:p>
                    <a:p>
                      <a:pPr algn="ctr" fontAlgn="ctr"/>
                      <a:endParaRPr lang="ru-RU" sz="1400" u="none" strike="noStrike" dirty="0" smtClean="0">
                        <a:effectLst/>
                      </a:endParaRPr>
                    </a:p>
                    <a:p>
                      <a:pPr algn="ctr" fontAlgn="ctr"/>
                      <a:endParaRPr lang="ru-RU" sz="1400" u="none" strike="noStrike" dirty="0" smtClean="0">
                        <a:effectLst/>
                      </a:endParaRPr>
                    </a:p>
                    <a:p>
                      <a:pPr algn="ctr" fontAlgn="ctr"/>
                      <a:endParaRPr lang="ru-RU" sz="1400" u="none" strike="noStrike" dirty="0" smtClean="0">
                        <a:effectLst/>
                      </a:endParaRPr>
                    </a:p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5 600,0</a:t>
                      </a:r>
                    </a:p>
                    <a:p>
                      <a:pPr algn="ctr" fontAlgn="ctr"/>
                      <a:endParaRPr lang="ru-RU" sz="1400" u="none" strike="noStrike" dirty="0" smtClean="0">
                        <a:effectLst/>
                      </a:endParaRPr>
                    </a:p>
                    <a:p>
                      <a:pPr algn="ctr" fontAlgn="ctr"/>
                      <a:endParaRPr lang="ru-RU" sz="1400" u="none" strike="noStrike" dirty="0" smtClean="0">
                        <a:effectLst/>
                      </a:endParaRPr>
                    </a:p>
                    <a:p>
                      <a:pPr algn="ctr" fontAlgn="ctr"/>
                      <a:endParaRPr lang="ru-RU" sz="1400" u="none" strike="noStrike" dirty="0" smtClean="0">
                        <a:effectLst/>
                      </a:endParaRPr>
                    </a:p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913,3</a:t>
                      </a: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743 349,7</a:t>
                      </a:r>
                    </a:p>
                    <a:p>
                      <a:pPr algn="ctr" fontAlgn="ctr"/>
                      <a:endParaRPr lang="ru-RU" sz="1400" u="none" strike="noStrike" dirty="0" smtClean="0">
                        <a:effectLst/>
                      </a:endParaRPr>
                    </a:p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2 809,9</a:t>
                      </a:r>
                    </a:p>
                    <a:p>
                      <a:pPr algn="ctr" fontAlgn="ctr"/>
                      <a:endParaRPr lang="ru-RU" sz="1400" u="none" strike="noStrike" dirty="0" smtClean="0">
                        <a:effectLst/>
                      </a:endParaRPr>
                    </a:p>
                    <a:p>
                      <a:pPr algn="ctr" fontAlgn="ctr"/>
                      <a:endParaRPr lang="ru-RU" sz="1400" u="none" strike="noStrike" dirty="0" smtClean="0">
                        <a:effectLst/>
                      </a:endParaRPr>
                    </a:p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3 805,7</a:t>
                      </a:r>
                    </a:p>
                    <a:p>
                      <a:pPr algn="ctr" fontAlgn="ctr"/>
                      <a:endParaRPr lang="ru-RU" sz="1400" u="none" strike="noStrike" dirty="0" smtClean="0">
                        <a:effectLst/>
                      </a:endParaRPr>
                    </a:p>
                    <a:p>
                      <a:pPr algn="ctr" fontAlgn="ctr"/>
                      <a:endParaRPr lang="ru-RU" sz="1400" u="none" strike="noStrike" dirty="0" smtClean="0">
                        <a:effectLst/>
                      </a:endParaRPr>
                    </a:p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253 226,3</a:t>
                      </a:r>
                    </a:p>
                    <a:p>
                      <a:pPr algn="ctr" fontAlgn="ctr"/>
                      <a:endParaRPr lang="ru-RU" sz="1400" u="none" strike="noStrike" dirty="0" smtClean="0">
                        <a:effectLst/>
                      </a:endParaRPr>
                    </a:p>
                    <a:p>
                      <a:pPr algn="ctr" fontAlgn="ctr"/>
                      <a:endParaRPr lang="ru-RU" sz="1400" u="none" strike="noStrike" dirty="0" smtClean="0">
                        <a:effectLst/>
                      </a:endParaRPr>
                    </a:p>
                    <a:p>
                      <a:pPr algn="ctr" fontAlgn="ctr"/>
                      <a:endParaRPr lang="ru-RU" sz="1400" u="none" strike="noStrike" dirty="0" smtClean="0">
                        <a:effectLst/>
                      </a:endParaRPr>
                    </a:p>
                    <a:p>
                      <a:pPr algn="ctr" fontAlgn="ctr"/>
                      <a:endParaRPr lang="ru-RU" sz="1400" u="none" strike="noStrike" dirty="0" smtClean="0">
                        <a:effectLst/>
                      </a:endParaRPr>
                    </a:p>
                    <a:p>
                      <a:pPr algn="ctr" fontAlgn="ctr"/>
                      <a:endParaRPr lang="ru-RU" sz="1400" u="none" strike="noStrike" dirty="0" smtClean="0">
                        <a:effectLst/>
                      </a:endParaRPr>
                    </a:p>
                    <a:p>
                      <a:pPr algn="ctr" fontAlgn="ctr"/>
                      <a:endParaRPr lang="ru-RU" sz="1400" u="none" strike="noStrike" dirty="0" smtClean="0">
                        <a:effectLst/>
                      </a:endParaRPr>
                    </a:p>
                    <a:p>
                      <a:pPr algn="ctr" fontAlgn="ctr"/>
                      <a:endParaRPr lang="ru-RU" sz="1400" u="none" strike="noStrike" dirty="0" smtClean="0">
                        <a:effectLst/>
                      </a:endParaRPr>
                    </a:p>
                    <a:p>
                      <a:pPr algn="ctr" fontAlgn="ctr"/>
                      <a:endParaRPr lang="ru-RU" sz="1400" u="none" strike="noStrike" dirty="0" smtClean="0">
                        <a:effectLst/>
                      </a:endParaRPr>
                    </a:p>
                    <a:p>
                      <a:pPr algn="ctr" fontAlgn="ctr"/>
                      <a:endParaRPr lang="ru-RU" sz="1400" u="none" strike="noStrike" dirty="0" smtClean="0">
                        <a:effectLst/>
                      </a:endParaRPr>
                    </a:p>
                    <a:p>
                      <a:pPr algn="ctr" fontAlgn="ctr"/>
                      <a:endParaRPr lang="ru-RU" sz="1400" u="none" strike="noStrike" dirty="0" smtClean="0">
                        <a:effectLst/>
                      </a:endParaRPr>
                    </a:p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913,3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484 894,0</a:t>
                      </a:r>
                    </a:p>
                    <a:p>
                      <a:pPr algn="ctr" fontAlgn="ctr"/>
                      <a:endParaRPr lang="ru-RU" sz="1400" u="none" strike="noStrike" dirty="0" smtClean="0">
                        <a:effectLst/>
                      </a:endParaRPr>
                    </a:p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0,00</a:t>
                      </a:r>
                    </a:p>
                    <a:p>
                      <a:pPr algn="ctr" fontAlgn="ctr"/>
                      <a:endParaRPr lang="ru-RU" sz="1400" u="none" strike="noStrike" dirty="0" smtClean="0">
                        <a:effectLst/>
                      </a:endParaRPr>
                    </a:p>
                    <a:p>
                      <a:pPr algn="ctr" fontAlgn="ctr"/>
                      <a:endParaRPr lang="ru-RU" sz="1400" u="none" strike="noStrike" dirty="0" smtClean="0">
                        <a:effectLst/>
                      </a:endParaRPr>
                    </a:p>
                    <a:p>
                      <a:pPr algn="ctr" fontAlgn="ctr"/>
                      <a:endParaRPr lang="ru-RU" sz="1400" u="none" strike="noStrike" dirty="0" smtClean="0">
                        <a:effectLst/>
                      </a:endParaRPr>
                    </a:p>
                    <a:p>
                      <a:pPr algn="ctr" fontAlgn="ctr"/>
                      <a:endParaRPr lang="ru-RU" sz="1400" u="none" strike="noStrike" dirty="0" smtClean="0">
                        <a:effectLst/>
                      </a:endParaRPr>
                    </a:p>
                    <a:p>
                      <a:pPr algn="ctr" fontAlgn="ctr"/>
                      <a:endParaRPr lang="ru-RU" sz="1400" u="none" strike="noStrike" dirty="0" smtClean="0">
                        <a:effectLst/>
                      </a:endParaRPr>
                    </a:p>
                    <a:p>
                      <a:pPr algn="ctr" fontAlgn="ctr"/>
                      <a:endParaRPr lang="ru-RU" sz="1400" u="none" strike="noStrike" dirty="0" smtClean="0">
                        <a:effectLst/>
                      </a:endParaRPr>
                    </a:p>
                    <a:p>
                      <a:pPr algn="ctr" fontAlgn="ctr"/>
                      <a:endParaRPr lang="ru-RU" sz="1400" u="none" strike="noStrike" dirty="0" smtClean="0">
                        <a:effectLst/>
                      </a:endParaRPr>
                    </a:p>
                    <a:p>
                      <a:pPr algn="ctr" fontAlgn="ctr"/>
                      <a:endParaRPr lang="ru-RU" sz="1400" u="none" strike="noStrike" dirty="0" smtClean="0">
                        <a:effectLst/>
                      </a:endParaRPr>
                    </a:p>
                    <a:p>
                      <a:pPr algn="ctr" fontAlgn="ctr"/>
                      <a:endParaRPr lang="ru-RU" sz="1400" u="none" strike="noStrike" dirty="0" smtClean="0">
                        <a:effectLst/>
                      </a:endParaRPr>
                    </a:p>
                    <a:p>
                      <a:pPr algn="ctr" fontAlgn="ctr"/>
                      <a:endParaRPr lang="ru-RU" sz="1400" u="none" strike="noStrike" dirty="0" smtClean="0">
                        <a:effectLst/>
                      </a:endParaRPr>
                    </a:p>
                    <a:p>
                      <a:pPr algn="ctr" fontAlgn="ctr"/>
                      <a:endParaRPr lang="ru-RU" sz="1400" u="none" strike="noStrike" dirty="0" smtClean="0">
                        <a:effectLst/>
                      </a:endParaRPr>
                    </a:p>
                    <a:p>
                      <a:pPr algn="ctr" fontAlgn="ctr"/>
                      <a:endParaRPr lang="ru-RU" sz="1400" u="none" strike="noStrike" dirty="0" smtClean="0">
                        <a:effectLst/>
                      </a:endParaRPr>
                    </a:p>
                    <a:p>
                      <a:pPr algn="ctr" fontAlgn="ctr"/>
                      <a:endParaRPr lang="ru-RU" sz="1400" u="none" strike="noStrike" dirty="0" smtClean="0">
                        <a:effectLst/>
                      </a:endParaRPr>
                    </a:p>
                    <a:p>
                      <a:pPr algn="ctr" fontAlgn="ctr"/>
                      <a:endParaRPr lang="ru-RU" sz="1400" u="none" strike="noStrike" dirty="0" smtClean="0">
                        <a:effectLst/>
                      </a:endParaRPr>
                    </a:p>
                    <a:p>
                      <a:pPr algn="ctr" fontAlgn="ctr"/>
                      <a:endParaRPr lang="ru-RU" sz="1400" u="none" strike="noStrike" dirty="0" smtClean="0">
                        <a:effectLst/>
                      </a:endParaRPr>
                    </a:p>
                    <a:p>
                      <a:pPr algn="ctr" fontAlgn="ctr"/>
                      <a:endParaRPr lang="ru-RU" sz="1400" u="none" strike="noStrike" dirty="0" smtClean="0">
                        <a:effectLst/>
                      </a:endParaRPr>
                    </a:p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913,3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570543337"/>
                  </a:ext>
                </a:extLst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63" y="1432895"/>
            <a:ext cx="1187624" cy="79208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2923" y="4293096"/>
            <a:ext cx="1210547" cy="115212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2" name="TextBox 11"/>
          <p:cNvSpPr txBox="1"/>
          <p:nvPr/>
        </p:nvSpPr>
        <p:spPr>
          <a:xfrm>
            <a:off x="899592" y="404664"/>
            <a:ext cx="11876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err="1" smtClean="0">
                <a:solidFill>
                  <a:schemeClr val="accent3">
                    <a:lumMod val="50000"/>
                  </a:schemeClr>
                </a:solidFill>
              </a:rPr>
              <a:t>Добринский</a:t>
            </a:r>
            <a:r>
              <a:rPr lang="ru-RU" sz="1000" dirty="0" smtClean="0">
                <a:solidFill>
                  <a:schemeClr val="accent3">
                    <a:lumMod val="50000"/>
                  </a:schemeClr>
                </a:solidFill>
              </a:rPr>
              <a:t> муниципальный район</a:t>
            </a:r>
            <a:endParaRPr lang="ru-RU" sz="10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55776" y="404664"/>
            <a:ext cx="51845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</a:t>
            </a:r>
            <a:endParaRPr lang="ru-RU" sz="28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208912" y="512385"/>
            <a:ext cx="924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534F4F"/>
                </a:solidFill>
                <a:cs typeface="Times New Roman" panose="02020603050405020304" pitchFamily="18" charset="0"/>
              </a:rPr>
              <a:t>Тыс. руб.</a:t>
            </a:r>
            <a:endParaRPr lang="ru-RU" sz="1400" b="1" dirty="0">
              <a:solidFill>
                <a:srgbClr val="534F4F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2416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63" y="238883"/>
            <a:ext cx="792721" cy="1034182"/>
          </a:xfrm>
          <a:prstGeom prst="rect">
            <a:avLst/>
          </a:prstGeom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4641701"/>
              </p:ext>
            </p:extLst>
          </p:nvPr>
        </p:nvGraphicFramePr>
        <p:xfrm>
          <a:off x="0" y="1376773"/>
          <a:ext cx="9108505" cy="534495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63688">
                  <a:extLst>
                    <a:ext uri="{9D8B030D-6E8A-4147-A177-3AD203B41FA5}">
                      <a16:colId xmlns:a16="http://schemas.microsoft.com/office/drawing/2014/main" val="309156527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640174099"/>
                    </a:ext>
                  </a:extLst>
                </a:gridCol>
                <a:gridCol w="3359040">
                  <a:extLst>
                    <a:ext uri="{9D8B030D-6E8A-4147-A177-3AD203B41FA5}">
                      <a16:colId xmlns:a16="http://schemas.microsoft.com/office/drawing/2014/main" val="3882517329"/>
                    </a:ext>
                  </a:extLst>
                </a:gridCol>
                <a:gridCol w="865451">
                  <a:extLst>
                    <a:ext uri="{9D8B030D-6E8A-4147-A177-3AD203B41FA5}">
                      <a16:colId xmlns:a16="http://schemas.microsoft.com/office/drawing/2014/main" val="3223007651"/>
                    </a:ext>
                  </a:extLst>
                </a:gridCol>
                <a:gridCol w="793329">
                  <a:extLst>
                    <a:ext uri="{9D8B030D-6E8A-4147-A177-3AD203B41FA5}">
                      <a16:colId xmlns:a16="http://schemas.microsoft.com/office/drawing/2014/main" val="1049540005"/>
                    </a:ext>
                  </a:extLst>
                </a:gridCol>
                <a:gridCol w="958845">
                  <a:extLst>
                    <a:ext uri="{9D8B030D-6E8A-4147-A177-3AD203B41FA5}">
                      <a16:colId xmlns:a16="http://schemas.microsoft.com/office/drawing/2014/main" val="1180288029"/>
                    </a:ext>
                  </a:extLst>
                </a:gridCol>
              </a:tblGrid>
              <a:tr h="591686">
                <a:tc gridSpan="2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 расходов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329071"/>
                  </a:ext>
                </a:extLst>
              </a:tr>
              <a:tr h="2445472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Дополнительное образование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fontAlgn="ctr">
                        <a:buFont typeface="Arial" panose="020B0604020202020204" pitchFamily="34" charset="0"/>
                        <a:buNone/>
                      </a:pP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ctr" fontAlgn="ctr">
                        <a:buFont typeface="Arial" panose="020B0604020202020204" pitchFamily="34" charset="0"/>
                        <a:buNone/>
                      </a:pP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территории района 4 учреждения представляю услуги по дополнительному образованию детей:</a:t>
                      </a:r>
                    </a:p>
                    <a:p>
                      <a:pPr marL="285750" indent="-285750" algn="ctr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МБУ ДО ДЮЦ «Ритм»</a:t>
                      </a:r>
                    </a:p>
                    <a:p>
                      <a:pPr marL="285750" indent="-285750" algn="ctr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МБУ ДО «ДШИ </a:t>
                      </a:r>
                      <a:r>
                        <a:rPr lang="ru-RU" sz="14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им.Н.А.Обуховой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»</a:t>
                      </a:r>
                    </a:p>
                    <a:p>
                      <a:pPr marL="285750" indent="-285750" algn="ctr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МАУ ДО «ДЮСШ</a:t>
                      </a:r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«Жемчужина»»</a:t>
                      </a:r>
                    </a:p>
                    <a:p>
                      <a:pPr marL="285750" indent="-285750" algn="ctr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МАУ ДО ДООЦ (ФК</a:t>
                      </a:r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 С)</a:t>
                      </a:r>
                    </a:p>
                    <a:p>
                      <a:pPr marL="0" indent="0" algn="ctr" fontAlgn="ctr">
                        <a:buFont typeface="Arial" panose="020B0604020202020204" pitchFamily="34" charset="0"/>
                        <a:buNone/>
                      </a:pPr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indent="-285750" algn="ctr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т.ч</a:t>
                      </a:r>
                      <a:r>
                        <a:rPr lang="ru-RU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выполнение требований пожарной безопасности б</a:t>
                      </a:r>
                      <a:r>
                        <a:rPr lang="ru-RU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ассейн</a:t>
                      </a:r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«Жемчужина»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75 563,5</a:t>
                      </a: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76 806,8</a:t>
                      </a: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5 893,5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70 913,3</a:t>
                      </a:r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158158"/>
                  </a:ext>
                </a:extLst>
              </a:tr>
              <a:tr h="2183421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Оздоровление детей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fontAlgn="t">
                        <a:buFont typeface="Arial" panose="020B0604020202020204" pitchFamily="34" charset="0"/>
                        <a:buNone/>
                      </a:pPr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indent="0" algn="ctr" fontAlgn="t">
                        <a:buFont typeface="Arial" panose="020B0604020202020204" pitchFamily="34" charset="0"/>
                        <a:buNone/>
                      </a:pPr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indent="0" algn="ctr" fontAlgn="t">
                        <a:buFont typeface="Arial" panose="020B0604020202020204" pitchFamily="34" charset="0"/>
                        <a:buNone/>
                      </a:pPr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indent="0" algn="ctr" fontAlgn="t">
                        <a:buFont typeface="Arial" panose="020B0604020202020204" pitchFamily="34" charset="0"/>
                        <a:buNone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Организация оздоровительной компании детей в 16 лагерях с дневным пребыванием, 8 палаточных лагерях и в 2 лагерях труда и отдыха.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4 942,9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4 942,9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4 942,9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1362358"/>
                  </a:ext>
                </a:extLst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899592" y="404664"/>
            <a:ext cx="11876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err="1" smtClean="0">
                <a:solidFill>
                  <a:schemeClr val="accent3">
                    <a:lumMod val="50000"/>
                  </a:schemeClr>
                </a:solidFill>
              </a:rPr>
              <a:t>Добринский</a:t>
            </a:r>
            <a:r>
              <a:rPr lang="ru-RU" sz="1000" dirty="0" smtClean="0">
                <a:solidFill>
                  <a:schemeClr val="accent3">
                    <a:lumMod val="50000"/>
                  </a:schemeClr>
                </a:solidFill>
              </a:rPr>
              <a:t> муниципальный район</a:t>
            </a:r>
            <a:endParaRPr lang="ru-RU" sz="10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55776" y="404664"/>
            <a:ext cx="51845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Образование</a:t>
            </a:r>
            <a:endParaRPr lang="ru-RU" sz="28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616" y="2642675"/>
            <a:ext cx="1766211" cy="143439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4941168"/>
            <a:ext cx="1755595" cy="146015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8" name="TextBox 7"/>
          <p:cNvSpPr txBox="1"/>
          <p:nvPr/>
        </p:nvSpPr>
        <p:spPr>
          <a:xfrm>
            <a:off x="8134518" y="1088027"/>
            <a:ext cx="924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534F4F"/>
                </a:solidFill>
                <a:cs typeface="Times New Roman" panose="02020603050405020304" pitchFamily="18" charset="0"/>
              </a:rPr>
              <a:t>Тыс. руб.</a:t>
            </a:r>
            <a:endParaRPr lang="ru-RU" sz="1400" b="1" dirty="0">
              <a:solidFill>
                <a:srgbClr val="534F4F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288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63" y="238883"/>
            <a:ext cx="792721" cy="1034182"/>
          </a:xfrm>
          <a:prstGeom prst="rect">
            <a:avLst/>
          </a:prstGeom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3911458"/>
              </p:ext>
            </p:extLst>
          </p:nvPr>
        </p:nvGraphicFramePr>
        <p:xfrm>
          <a:off x="19075" y="1373576"/>
          <a:ext cx="9108505" cy="679074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173283">
                  <a:extLst>
                    <a:ext uri="{9D8B030D-6E8A-4147-A177-3AD203B41FA5}">
                      <a16:colId xmlns:a16="http://schemas.microsoft.com/office/drawing/2014/main" val="3091565275"/>
                    </a:ext>
                  </a:extLst>
                </a:gridCol>
                <a:gridCol w="1285316">
                  <a:extLst>
                    <a:ext uri="{9D8B030D-6E8A-4147-A177-3AD203B41FA5}">
                      <a16:colId xmlns:a16="http://schemas.microsoft.com/office/drawing/2014/main" val="2640174099"/>
                    </a:ext>
                  </a:extLst>
                </a:gridCol>
                <a:gridCol w="4032281">
                  <a:extLst>
                    <a:ext uri="{9D8B030D-6E8A-4147-A177-3AD203B41FA5}">
                      <a16:colId xmlns:a16="http://schemas.microsoft.com/office/drawing/2014/main" val="3882517329"/>
                    </a:ext>
                  </a:extLst>
                </a:gridCol>
                <a:gridCol w="865451">
                  <a:extLst>
                    <a:ext uri="{9D8B030D-6E8A-4147-A177-3AD203B41FA5}">
                      <a16:colId xmlns:a16="http://schemas.microsoft.com/office/drawing/2014/main" val="3223007651"/>
                    </a:ext>
                  </a:extLst>
                </a:gridCol>
                <a:gridCol w="793329">
                  <a:extLst>
                    <a:ext uri="{9D8B030D-6E8A-4147-A177-3AD203B41FA5}">
                      <a16:colId xmlns:a16="http://schemas.microsoft.com/office/drawing/2014/main" val="1049540005"/>
                    </a:ext>
                  </a:extLst>
                </a:gridCol>
                <a:gridCol w="958845">
                  <a:extLst>
                    <a:ext uri="{9D8B030D-6E8A-4147-A177-3AD203B41FA5}">
                      <a16:colId xmlns:a16="http://schemas.microsoft.com/office/drawing/2014/main" val="1180288029"/>
                    </a:ext>
                  </a:extLst>
                </a:gridCol>
              </a:tblGrid>
              <a:tr h="471248">
                <a:tc gridSpan="2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 расходов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329071"/>
                  </a:ext>
                </a:extLst>
              </a:tr>
              <a:tr h="2256131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Культура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Содержание учреждений культуры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из них: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marR="0" indent="-28575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МБУК «</a:t>
                      </a:r>
                      <a:r>
                        <a:rPr lang="ru-RU" sz="14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Добринская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централизованная клубная система»</a:t>
                      </a:r>
                    </a:p>
                    <a:p>
                      <a:pPr marL="285750" marR="0" indent="-28575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МБУК «</a:t>
                      </a:r>
                      <a:r>
                        <a:rPr lang="ru-RU" sz="14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Добринская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централизованная библиотечная  система»</a:t>
                      </a:r>
                    </a:p>
                    <a:p>
                      <a:pPr marL="285750" marR="0" indent="-28575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marR="0" indent="-2857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Обеспечение антитеррористической защищенности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113 093,7</a:t>
                      </a:r>
                    </a:p>
                    <a:p>
                      <a:pPr algn="ctr" fontAlgn="ctr"/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59 771,4</a:t>
                      </a:r>
                    </a:p>
                    <a:p>
                      <a:pPr algn="ctr" fontAlgn="ctr"/>
                      <a:endParaRPr lang="ru-RU" sz="1400" b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42 105,7</a:t>
                      </a:r>
                    </a:p>
                    <a:p>
                      <a:pPr algn="ctr" fontAlgn="ctr"/>
                      <a:endParaRPr lang="ru-RU" sz="1400" b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2 815,0</a:t>
                      </a:r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94 222,4</a:t>
                      </a:r>
                    </a:p>
                    <a:p>
                      <a:pPr algn="ctr" fontAlgn="ctr"/>
                      <a:endParaRPr lang="ru-RU" sz="1400" b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48 915,2</a:t>
                      </a:r>
                    </a:p>
                    <a:p>
                      <a:pPr algn="ctr" fontAlgn="ctr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 fontAlgn="ctr"/>
                      <a:r>
                        <a:rPr lang="ru-RU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42 105,7</a:t>
                      </a:r>
                    </a:p>
                    <a:p>
                      <a:pPr algn="ctr" fontAlgn="ctr"/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2 815,0</a:t>
                      </a:r>
                    </a:p>
                    <a:p>
                      <a:pPr algn="ctr" fontAlgn="ctr"/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91 852,0</a:t>
                      </a:r>
                    </a:p>
                    <a:p>
                      <a:pPr algn="ctr" fontAlgn="ctr"/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46 545,6</a:t>
                      </a:r>
                    </a:p>
                    <a:p>
                      <a:pPr algn="ctr" fontAlgn="ctr"/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42 105,7</a:t>
                      </a:r>
                    </a:p>
                    <a:p>
                      <a:pPr algn="ctr" fontAlgn="ctr"/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2 815,0</a:t>
                      </a: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158158"/>
                  </a:ext>
                </a:extLst>
              </a:tr>
              <a:tr h="3481774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Другие вопросы в области культуры, кинематографии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fontAlgn="ctr">
                        <a:buFont typeface="Arial" panose="020B0604020202020204" pitchFamily="34" charset="0"/>
                        <a:buNone/>
                      </a:pPr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indent="0" algn="ctr" fontAlgn="ctr">
                        <a:buFont typeface="Arial" panose="020B0604020202020204" pitchFamily="34" charset="0"/>
                        <a:buNone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Прочие мероприятия в сфере культуры</a:t>
                      </a:r>
                    </a:p>
                    <a:p>
                      <a:pPr marL="0" indent="0" algn="ctr" fontAlgn="ctr">
                        <a:buFont typeface="Arial" panose="020B0604020202020204" pitchFamily="34" charset="0"/>
                        <a:buNone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из них:</a:t>
                      </a:r>
                    </a:p>
                    <a:p>
                      <a:pPr marL="0" indent="0" algn="ctr" fontAlgn="ctr">
                        <a:buFont typeface="Arial" panose="020B0604020202020204" pitchFamily="34" charset="0"/>
                        <a:buNone/>
                      </a:pPr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indent="-285750" algn="ctr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проведение районных мероприятий, фестивалей, конкурсов</a:t>
                      </a:r>
                    </a:p>
                    <a:p>
                      <a:pPr marL="0" indent="0" algn="ctr" fontAlgn="ctr">
                        <a:buFont typeface="Arial" panose="020B0604020202020204" pitchFamily="34" charset="0"/>
                        <a:buNone/>
                      </a:pPr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indent="-285750" algn="ctr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содержание бюджетного учреждения «Центр обслуживания учреждений культуры»</a:t>
                      </a:r>
                    </a:p>
                    <a:p>
                      <a:pPr marL="285750" indent="-285750" algn="ctr" fontAlgn="ctr">
                        <a:buFont typeface="Arial" panose="020B0604020202020204" pitchFamily="34" charset="0"/>
                        <a:buChar char="•"/>
                      </a:pPr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indent="-285750" algn="ctr" fontAlgn="ctr">
                        <a:buFont typeface="Arial" panose="020B0604020202020204" pitchFamily="34" charset="0"/>
                        <a:buChar char="•"/>
                      </a:pPr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indent="0" algn="ctr" fontAlgn="ctr">
                        <a:buFont typeface="Arial" panose="020B0604020202020204" pitchFamily="34" charset="0"/>
                        <a:buNone/>
                      </a:pP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37 330,3</a:t>
                      </a: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1 524,1</a:t>
                      </a: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r>
                        <a:rPr lang="ru-RU" sz="1400" b="0" i="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101,2</a:t>
                      </a:r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31 741,3</a:t>
                      </a: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1 524,1</a:t>
                      </a: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25 781,8</a:t>
                      </a: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30 677,5</a:t>
                      </a: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1 524,1</a:t>
                      </a: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24 717,9</a:t>
                      </a: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1362358"/>
                  </a:ext>
                </a:extLst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899592" y="404664"/>
            <a:ext cx="11876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err="1" smtClean="0">
                <a:solidFill>
                  <a:schemeClr val="accent3">
                    <a:lumMod val="50000"/>
                  </a:schemeClr>
                </a:solidFill>
              </a:rPr>
              <a:t>Добринский</a:t>
            </a:r>
            <a:r>
              <a:rPr lang="ru-RU" sz="1000" dirty="0" smtClean="0">
                <a:solidFill>
                  <a:schemeClr val="accent3">
                    <a:lumMod val="50000"/>
                  </a:schemeClr>
                </a:solidFill>
              </a:rPr>
              <a:t> муниципальный район</a:t>
            </a:r>
            <a:endParaRPr lang="ru-RU" sz="10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55776" y="404664"/>
            <a:ext cx="51845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Культура и кинематография</a:t>
            </a:r>
            <a:endParaRPr lang="ru-RU" sz="28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26" y="2636912"/>
            <a:ext cx="1062496" cy="99210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75" y="4725144"/>
            <a:ext cx="1187624" cy="91249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9" name="TextBox 8"/>
          <p:cNvSpPr txBox="1"/>
          <p:nvPr/>
        </p:nvSpPr>
        <p:spPr>
          <a:xfrm>
            <a:off x="8134518" y="1088027"/>
            <a:ext cx="924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534F4F"/>
                </a:solidFill>
                <a:cs typeface="Times New Roman" panose="02020603050405020304" pitchFamily="18" charset="0"/>
              </a:rPr>
              <a:t>Тыс. руб.</a:t>
            </a:r>
            <a:endParaRPr lang="ru-RU" sz="1400" b="1" dirty="0">
              <a:solidFill>
                <a:srgbClr val="534F4F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199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63" y="238883"/>
            <a:ext cx="792721" cy="103418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99592" y="404664"/>
            <a:ext cx="11876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err="1" smtClean="0">
                <a:solidFill>
                  <a:schemeClr val="accent3">
                    <a:lumMod val="50000"/>
                  </a:schemeClr>
                </a:solidFill>
              </a:rPr>
              <a:t>Добринский</a:t>
            </a:r>
            <a:r>
              <a:rPr lang="ru-RU" sz="1000" dirty="0" smtClean="0">
                <a:solidFill>
                  <a:schemeClr val="accent3">
                    <a:lumMod val="50000"/>
                  </a:schemeClr>
                </a:solidFill>
              </a:rPr>
              <a:t> муниципальный район</a:t>
            </a:r>
            <a:endParaRPr lang="ru-RU" sz="10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26110" y="238883"/>
            <a:ext cx="66284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Реализация Указа Президента РФ №597 </a:t>
            </a:r>
          </a:p>
          <a:p>
            <a:pPr algn="ctr"/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в сфере  образования и культуры </a:t>
            </a:r>
            <a:endParaRPr lang="ru-RU" sz="2800" dirty="0">
              <a:solidFill>
                <a:schemeClr val="accent3">
                  <a:lumMod val="50000"/>
                </a:schemeClr>
              </a:solidFill>
            </a:endParaRPr>
          </a:p>
        </p:txBody>
      </p:sp>
      <p:graphicFrame>
        <p:nvGraphicFramePr>
          <p:cNvPr id="9" name="Объект 5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750044937"/>
              </p:ext>
            </p:extLst>
          </p:nvPr>
        </p:nvGraphicFramePr>
        <p:xfrm>
          <a:off x="147194" y="1330847"/>
          <a:ext cx="8978198" cy="544521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86621">
                  <a:extLst>
                    <a:ext uri="{9D8B030D-6E8A-4147-A177-3AD203B41FA5}">
                      <a16:colId xmlns:a16="http://schemas.microsoft.com/office/drawing/2014/main" val="1701069721"/>
                    </a:ext>
                  </a:extLst>
                </a:gridCol>
                <a:gridCol w="13155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15594">
                  <a:extLst>
                    <a:ext uri="{9D8B030D-6E8A-4147-A177-3AD203B41FA5}">
                      <a16:colId xmlns:a16="http://schemas.microsoft.com/office/drawing/2014/main" val="2778125726"/>
                    </a:ext>
                  </a:extLst>
                </a:gridCol>
                <a:gridCol w="1315594">
                  <a:extLst>
                    <a:ext uri="{9D8B030D-6E8A-4147-A177-3AD203B41FA5}">
                      <a16:colId xmlns:a16="http://schemas.microsoft.com/office/drawing/2014/main" val="1687235653"/>
                    </a:ext>
                  </a:extLst>
                </a:gridCol>
                <a:gridCol w="1315594">
                  <a:extLst>
                    <a:ext uri="{9D8B030D-6E8A-4147-A177-3AD203B41FA5}">
                      <a16:colId xmlns:a16="http://schemas.microsoft.com/office/drawing/2014/main" val="3918767568"/>
                    </a:ext>
                  </a:extLst>
                </a:gridCol>
                <a:gridCol w="2229201">
                  <a:extLst>
                    <a:ext uri="{9D8B030D-6E8A-4147-A177-3AD203B41FA5}">
                      <a16:colId xmlns:a16="http://schemas.microsoft.com/office/drawing/2014/main" val="1588340637"/>
                    </a:ext>
                  </a:extLst>
                </a:gridCol>
              </a:tblGrid>
              <a:tr h="252792"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01.07.2024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Цель </a:t>
                      </a:r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(достигнута</a:t>
                      </a:r>
                      <a:r>
                        <a:rPr lang="ru-RU" sz="1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январе 2018г)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0003239"/>
                  </a:ext>
                </a:extLst>
              </a:tr>
              <a:tr h="252792">
                <a:tc gridSpan="5"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Педагогические работники общеобразовательных организаций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/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3336658"/>
                  </a:ext>
                </a:extLst>
              </a:tr>
              <a:tr h="221193">
                <a:tc rowSpan="4"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61 272,00</a:t>
                      </a:r>
                    </a:p>
                  </a:txBody>
                  <a:tcPr marL="0" marR="0" marT="0" marB="0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4651612"/>
                  </a:ext>
                </a:extLst>
              </a:tr>
              <a:tr h="22119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57 478,00</a:t>
                      </a: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6861290"/>
                  </a:ext>
                </a:extLst>
              </a:tr>
              <a:tr h="22119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53 718,00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+6,6%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234818"/>
                  </a:ext>
                </a:extLst>
              </a:tr>
              <a:tr h="22119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49 555,00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+7%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2229425"/>
                  </a:ext>
                </a:extLst>
              </a:tr>
              <a:tr h="214057">
                <a:tc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+8,4%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2754132"/>
                  </a:ext>
                </a:extLst>
              </a:tr>
              <a:tr h="252792">
                <a:tc gridSpan="5"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Педагогические работники дошкольных организаций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/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8742353"/>
                  </a:ext>
                </a:extLst>
              </a:tr>
              <a:tr h="221193">
                <a:tc rowSpan="4"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57 596,00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789853"/>
                  </a:ext>
                </a:extLst>
              </a:tr>
              <a:tr h="22119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54 029,00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015709"/>
                  </a:ext>
                </a:extLst>
              </a:tr>
              <a:tr h="22119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50 495,00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+6,6%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7293248"/>
                  </a:ext>
                </a:extLst>
              </a:tr>
              <a:tr h="22119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46 582,00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+7%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7440193"/>
                  </a:ext>
                </a:extLst>
              </a:tr>
              <a:tr h="214057">
                <a:tc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+8.4%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3766291"/>
                  </a:ext>
                </a:extLst>
              </a:tr>
              <a:tr h="252792">
                <a:tc gridSpan="5"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Педагогические работники дополнительного образования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/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4364761"/>
                  </a:ext>
                </a:extLst>
              </a:tr>
              <a:tr h="221193">
                <a:tc rowSpan="4"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61 272,00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328144"/>
                  </a:ext>
                </a:extLst>
              </a:tr>
              <a:tr h="22119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57 478,00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9801868"/>
                  </a:ext>
                </a:extLst>
              </a:tr>
              <a:tr h="22119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53 718,00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+6,6%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6833389"/>
                  </a:ext>
                </a:extLst>
              </a:tr>
              <a:tr h="22119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49 555,00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+7%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959907"/>
                  </a:ext>
                </a:extLst>
              </a:tr>
              <a:tr h="214057">
                <a:tc>
                  <a:txBody>
                    <a:bodyPr/>
                    <a:lstStyle/>
                    <a:p>
                      <a:endParaRPr lang="ru-RU"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+8.4%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459388"/>
                  </a:ext>
                </a:extLst>
              </a:tr>
              <a:tr h="252792">
                <a:tc gridSpan="5"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Работники учреждений культуры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/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7716398"/>
                  </a:ext>
                </a:extLst>
              </a:tr>
              <a:tr h="221193">
                <a:tc rowSpan="4"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61 272,00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46864976"/>
                  </a:ext>
                </a:extLst>
              </a:tr>
              <a:tr h="221193">
                <a:tc vMerge="1"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57 478,00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+6,6%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498589431"/>
                  </a:ext>
                </a:extLst>
              </a:tr>
              <a:tr h="221193">
                <a:tc vMerge="1"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53 718,00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+7%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122440762"/>
                  </a:ext>
                </a:extLst>
              </a:tr>
              <a:tr h="221193">
                <a:tc vMerge="1"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49 555,00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+8,4%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005234343"/>
                  </a:ext>
                </a:extLst>
              </a:tr>
            </a:tbl>
          </a:graphicData>
        </a:graphic>
      </p:graphicFrame>
      <p:sp>
        <p:nvSpPr>
          <p:cNvPr id="10" name="Стрелка вверх 9"/>
          <p:cNvSpPr/>
          <p:nvPr/>
        </p:nvSpPr>
        <p:spPr>
          <a:xfrm>
            <a:off x="6948264" y="1700807"/>
            <a:ext cx="2021237" cy="1102989"/>
          </a:xfrm>
          <a:prstGeom prst="upArrow">
            <a:avLst>
              <a:gd name="adj1" fmla="val 85629"/>
              <a:gd name="adj2" fmla="val 22637"/>
            </a:avLst>
          </a:prstGeom>
          <a:solidFill>
            <a:srgbClr val="71AF4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100% среднемесячного дохода от трудовой деятельности в регионе</a:t>
            </a:r>
            <a:endParaRPr lang="ru-RU" sz="1400" dirty="0"/>
          </a:p>
          <a:p>
            <a:pPr algn="ctr"/>
            <a:endParaRPr lang="ru-RU" sz="1400" dirty="0"/>
          </a:p>
        </p:txBody>
      </p:sp>
      <p:sp>
        <p:nvSpPr>
          <p:cNvPr id="11" name="Стрелка вверх 10"/>
          <p:cNvSpPr/>
          <p:nvPr/>
        </p:nvSpPr>
        <p:spPr>
          <a:xfrm>
            <a:off x="6948264" y="3023583"/>
            <a:ext cx="2134114" cy="1029874"/>
          </a:xfrm>
          <a:prstGeom prst="upArrow">
            <a:avLst>
              <a:gd name="adj1" fmla="val 83399"/>
              <a:gd name="adj2" fmla="val 23787"/>
            </a:avLst>
          </a:prstGeom>
          <a:solidFill>
            <a:srgbClr val="71AF4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100% </a:t>
            </a:r>
            <a:r>
              <a:rPr lang="ru-RU" sz="1400" dirty="0" smtClean="0"/>
              <a:t> к средней </a:t>
            </a:r>
            <a:r>
              <a:rPr lang="ru-RU" sz="1400" dirty="0"/>
              <a:t>заработной </a:t>
            </a:r>
            <a:r>
              <a:rPr lang="ru-RU" sz="1400" dirty="0" smtClean="0"/>
              <a:t>плате </a:t>
            </a:r>
            <a:r>
              <a:rPr lang="ru-RU" sz="1400" dirty="0"/>
              <a:t>в </a:t>
            </a:r>
            <a:r>
              <a:rPr lang="ru-RU" sz="1400" dirty="0" smtClean="0"/>
              <a:t>общем образовании</a:t>
            </a:r>
            <a:endParaRPr lang="ru-RU" sz="1400" dirty="0"/>
          </a:p>
          <a:p>
            <a:pPr algn="ctr"/>
            <a:endParaRPr lang="ru-RU" sz="1400" dirty="0"/>
          </a:p>
        </p:txBody>
      </p:sp>
      <p:sp>
        <p:nvSpPr>
          <p:cNvPr id="13" name="Стрелка вверх 12"/>
          <p:cNvSpPr/>
          <p:nvPr/>
        </p:nvSpPr>
        <p:spPr>
          <a:xfrm>
            <a:off x="6948264" y="4314840"/>
            <a:ext cx="2255272" cy="1044472"/>
          </a:xfrm>
          <a:prstGeom prst="upArrow">
            <a:avLst>
              <a:gd name="adj1" fmla="val 86094"/>
              <a:gd name="adj2" fmla="val 23787"/>
            </a:avLst>
          </a:prstGeom>
          <a:solidFill>
            <a:srgbClr val="71AF4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100% средней заработной платы </a:t>
            </a:r>
            <a:r>
              <a:rPr lang="ru-RU" sz="1400" dirty="0" smtClean="0"/>
              <a:t>учителей</a:t>
            </a:r>
            <a:endParaRPr lang="ru-RU" sz="1400" dirty="0"/>
          </a:p>
          <a:p>
            <a:pPr algn="ctr"/>
            <a:endParaRPr lang="ru-RU" sz="1400" dirty="0"/>
          </a:p>
        </p:txBody>
      </p:sp>
      <p:sp>
        <p:nvSpPr>
          <p:cNvPr id="14" name="Стрелка вверх 13"/>
          <p:cNvSpPr/>
          <p:nvPr/>
        </p:nvSpPr>
        <p:spPr>
          <a:xfrm>
            <a:off x="6944848" y="5604479"/>
            <a:ext cx="2228920" cy="1060688"/>
          </a:xfrm>
          <a:prstGeom prst="upArrow">
            <a:avLst>
              <a:gd name="adj1" fmla="val 84379"/>
              <a:gd name="adj2" fmla="val 23787"/>
            </a:avLst>
          </a:prstGeom>
          <a:solidFill>
            <a:srgbClr val="71AF4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100% </a:t>
            </a:r>
            <a:r>
              <a:rPr lang="ru-RU" sz="1400" dirty="0" smtClean="0"/>
              <a:t>среднемесячного дохода от трудовой деятельности в регионе</a:t>
            </a:r>
            <a:endParaRPr lang="ru-RU" sz="1400" dirty="0"/>
          </a:p>
          <a:p>
            <a:pPr algn="ctr"/>
            <a:endParaRPr lang="ru-RU" sz="1400"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260" y="1916833"/>
            <a:ext cx="1422412" cy="100811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194" y="3212976"/>
            <a:ext cx="1472478" cy="100811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2018" y="4541861"/>
            <a:ext cx="1412896" cy="100811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7194" y="5870748"/>
            <a:ext cx="1417654" cy="86000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261391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63" y="238883"/>
            <a:ext cx="792721" cy="103418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99592" y="404664"/>
            <a:ext cx="11876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err="1" smtClean="0">
                <a:solidFill>
                  <a:schemeClr val="accent3">
                    <a:lumMod val="50000"/>
                  </a:schemeClr>
                </a:solidFill>
              </a:rPr>
              <a:t>Добринский</a:t>
            </a:r>
            <a:r>
              <a:rPr lang="ru-RU" sz="1000" dirty="0" smtClean="0">
                <a:solidFill>
                  <a:schemeClr val="accent3">
                    <a:lumMod val="50000"/>
                  </a:schemeClr>
                </a:solidFill>
              </a:rPr>
              <a:t> муниципальный район</a:t>
            </a:r>
            <a:endParaRPr lang="ru-RU" sz="10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55776" y="404664"/>
            <a:ext cx="51845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Социальная политика</a:t>
            </a:r>
            <a:endParaRPr lang="ru-RU" sz="2800" dirty="0">
              <a:solidFill>
                <a:schemeClr val="accent3">
                  <a:lumMod val="50000"/>
                </a:schemeClr>
              </a:solidFill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1283122"/>
              </p:ext>
            </p:extLst>
          </p:nvPr>
        </p:nvGraphicFramePr>
        <p:xfrm>
          <a:off x="0" y="1412776"/>
          <a:ext cx="9166256" cy="544522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592288">
                  <a:extLst>
                    <a:ext uri="{9D8B030D-6E8A-4147-A177-3AD203B41FA5}">
                      <a16:colId xmlns:a16="http://schemas.microsoft.com/office/drawing/2014/main" val="3091565275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640174099"/>
                    </a:ext>
                  </a:extLst>
                </a:gridCol>
                <a:gridCol w="2273361">
                  <a:extLst>
                    <a:ext uri="{9D8B030D-6E8A-4147-A177-3AD203B41FA5}">
                      <a16:colId xmlns:a16="http://schemas.microsoft.com/office/drawing/2014/main" val="3882517329"/>
                    </a:ext>
                  </a:extLst>
                </a:gridCol>
                <a:gridCol w="874311">
                  <a:extLst>
                    <a:ext uri="{9D8B030D-6E8A-4147-A177-3AD203B41FA5}">
                      <a16:colId xmlns:a16="http://schemas.microsoft.com/office/drawing/2014/main" val="3223007651"/>
                    </a:ext>
                  </a:extLst>
                </a:gridCol>
                <a:gridCol w="801451">
                  <a:extLst>
                    <a:ext uri="{9D8B030D-6E8A-4147-A177-3AD203B41FA5}">
                      <a16:colId xmlns:a16="http://schemas.microsoft.com/office/drawing/2014/main" val="1049540005"/>
                    </a:ext>
                  </a:extLst>
                </a:gridCol>
                <a:gridCol w="968661">
                  <a:extLst>
                    <a:ext uri="{9D8B030D-6E8A-4147-A177-3AD203B41FA5}">
                      <a16:colId xmlns:a16="http://schemas.microsoft.com/office/drawing/2014/main" val="1180288029"/>
                    </a:ext>
                  </a:extLst>
                </a:gridCol>
              </a:tblGrid>
              <a:tr h="539302">
                <a:tc gridSpan="2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 расходов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329071"/>
                  </a:ext>
                </a:extLst>
              </a:tr>
              <a:tr h="1444029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Пенсионное обеспечение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Пенсионное обеспечение лиц, получающих доплату к пенсии по старости и выслуге лет муниципальных служащих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11 980,9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12 000,0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12 000,0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0872310"/>
                  </a:ext>
                </a:extLst>
              </a:tr>
              <a:tr h="1841664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Социальное обеспечение населения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fontAlgn="ctr">
                        <a:buFont typeface="Arial" panose="020B0604020202020204" pitchFamily="34" charset="0"/>
                        <a:buNone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Социальные</a:t>
                      </a:r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выплаты на обеспечение питания учащихся</a:t>
                      </a:r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32 653,9</a:t>
                      </a:r>
                    </a:p>
                    <a:p>
                      <a:pPr algn="ctr" fontAlgn="ctr"/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32 542,0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31 858,7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0543337"/>
                  </a:ext>
                </a:extLst>
              </a:tr>
              <a:tr h="1620229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Охрана семьи и детства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fontAlgn="ctr">
                        <a:buFont typeface="Arial" panose="020B0604020202020204" pitchFamily="34" charset="0"/>
                        <a:buNone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Материальная  поддержка  ребенка  в  семье  опекуна  (попечителя)  и  приемной а  также  вознаграждение,  причитающееся  приемному  родителю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9 279,3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9 292,9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9 335,6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4623321"/>
                  </a:ext>
                </a:extLst>
              </a:tr>
            </a:tbl>
          </a:graphicData>
        </a:graphic>
      </p:graphicFrame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316" y="2099168"/>
            <a:ext cx="2052875" cy="115212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9663" y="3638971"/>
            <a:ext cx="1763541" cy="120932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663" y="5445224"/>
            <a:ext cx="1845104" cy="112014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TextBox 13"/>
          <p:cNvSpPr txBox="1"/>
          <p:nvPr/>
        </p:nvSpPr>
        <p:spPr>
          <a:xfrm>
            <a:off x="8134518" y="1088027"/>
            <a:ext cx="924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534F4F"/>
                </a:solidFill>
                <a:cs typeface="Times New Roman" panose="02020603050405020304" pitchFamily="18" charset="0"/>
              </a:rPr>
              <a:t>Тыс. руб.</a:t>
            </a:r>
            <a:endParaRPr lang="ru-RU" sz="1400" b="1" dirty="0">
              <a:solidFill>
                <a:srgbClr val="534F4F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5166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63" y="238883"/>
            <a:ext cx="792721" cy="103418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99592" y="404664"/>
            <a:ext cx="11876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err="1" smtClean="0">
                <a:solidFill>
                  <a:schemeClr val="accent3">
                    <a:lumMod val="50000"/>
                  </a:schemeClr>
                </a:solidFill>
              </a:rPr>
              <a:t>Добринский</a:t>
            </a:r>
            <a:r>
              <a:rPr lang="ru-RU" sz="1000" dirty="0" smtClean="0">
                <a:solidFill>
                  <a:schemeClr val="accent3">
                    <a:lumMod val="50000"/>
                  </a:schemeClr>
                </a:solidFill>
              </a:rPr>
              <a:t> муниципальный район</a:t>
            </a:r>
            <a:endParaRPr lang="ru-RU" sz="10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483768" y="404664"/>
            <a:ext cx="51845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Физическая культура и спорт</a:t>
            </a:r>
            <a:endParaRPr lang="ru-RU" sz="2800" dirty="0">
              <a:solidFill>
                <a:schemeClr val="accent3">
                  <a:lumMod val="50000"/>
                </a:schemeClr>
              </a:solidFill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5986482"/>
              </p:ext>
            </p:extLst>
          </p:nvPr>
        </p:nvGraphicFramePr>
        <p:xfrm>
          <a:off x="0" y="1412776"/>
          <a:ext cx="9144000" cy="313192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611292">
                  <a:extLst>
                    <a:ext uri="{9D8B030D-6E8A-4147-A177-3AD203B41FA5}">
                      <a16:colId xmlns:a16="http://schemas.microsoft.com/office/drawing/2014/main" val="3091565275"/>
                    </a:ext>
                  </a:extLst>
                </a:gridCol>
                <a:gridCol w="1645789">
                  <a:extLst>
                    <a:ext uri="{9D8B030D-6E8A-4147-A177-3AD203B41FA5}">
                      <a16:colId xmlns:a16="http://schemas.microsoft.com/office/drawing/2014/main" val="2640174099"/>
                    </a:ext>
                  </a:extLst>
                </a:gridCol>
                <a:gridCol w="2259093">
                  <a:extLst>
                    <a:ext uri="{9D8B030D-6E8A-4147-A177-3AD203B41FA5}">
                      <a16:colId xmlns:a16="http://schemas.microsoft.com/office/drawing/2014/main" val="3882517329"/>
                    </a:ext>
                  </a:extLst>
                </a:gridCol>
                <a:gridCol w="868824">
                  <a:extLst>
                    <a:ext uri="{9D8B030D-6E8A-4147-A177-3AD203B41FA5}">
                      <a16:colId xmlns:a16="http://schemas.microsoft.com/office/drawing/2014/main" val="3223007651"/>
                    </a:ext>
                  </a:extLst>
                </a:gridCol>
                <a:gridCol w="796421">
                  <a:extLst>
                    <a:ext uri="{9D8B030D-6E8A-4147-A177-3AD203B41FA5}">
                      <a16:colId xmlns:a16="http://schemas.microsoft.com/office/drawing/2014/main" val="1049540005"/>
                    </a:ext>
                  </a:extLst>
                </a:gridCol>
                <a:gridCol w="962581">
                  <a:extLst>
                    <a:ext uri="{9D8B030D-6E8A-4147-A177-3AD203B41FA5}">
                      <a16:colId xmlns:a16="http://schemas.microsoft.com/office/drawing/2014/main" val="1180288029"/>
                    </a:ext>
                  </a:extLst>
                </a:gridCol>
              </a:tblGrid>
              <a:tr h="552978">
                <a:tc gridSpan="2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 расходов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329071"/>
                  </a:ext>
                </a:extLst>
              </a:tr>
              <a:tr h="2578944"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Массовый спорт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физической культуры и массового спорта в </a:t>
                      </a:r>
                      <a:r>
                        <a:rPr lang="ru-RU" sz="1400" b="0" i="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т.ч</a:t>
                      </a:r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.: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85750" marR="0" indent="-28575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укрепление материально-технической</a:t>
                      </a:r>
                      <a:r>
                        <a:rPr lang="ru-RU" sz="1400" b="0" i="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базы (оснащение стадиона </a:t>
                      </a:r>
                      <a:r>
                        <a:rPr lang="ru-RU" sz="1400" b="0" i="0" u="none" strike="noStrike" baseline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п.Добринка</a:t>
                      </a:r>
                      <a:r>
                        <a:rPr lang="ru-RU" sz="1400" b="0" i="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16 993,3</a:t>
                      </a: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15 000,0</a:t>
                      </a:r>
                    </a:p>
                    <a:p>
                      <a:pPr algn="ctr" fontAlgn="ctr"/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1 990,6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1 738,0</a:t>
                      </a: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0872310"/>
                  </a:ext>
                </a:extLst>
              </a:tr>
            </a:tbl>
          </a:graphicData>
        </a:graphic>
      </p:graphicFrame>
      <p:pic>
        <p:nvPicPr>
          <p:cNvPr id="15" name="Рисунок 14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8764" y="1988840"/>
            <a:ext cx="2718556" cy="257505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8134518" y="1088027"/>
            <a:ext cx="924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534F4F"/>
                </a:solidFill>
                <a:cs typeface="Times New Roman" panose="02020603050405020304" pitchFamily="18" charset="0"/>
              </a:rPr>
              <a:t>Тыс. руб.</a:t>
            </a:r>
            <a:endParaRPr lang="ru-RU" sz="1400" b="1" dirty="0">
              <a:solidFill>
                <a:srgbClr val="534F4F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8198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63" y="238883"/>
            <a:ext cx="792721" cy="103418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99592" y="404664"/>
            <a:ext cx="11876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err="1" smtClean="0">
                <a:solidFill>
                  <a:schemeClr val="accent3">
                    <a:lumMod val="50000"/>
                  </a:schemeClr>
                </a:solidFill>
              </a:rPr>
              <a:t>Добринский</a:t>
            </a:r>
            <a:r>
              <a:rPr lang="ru-RU" sz="1000" dirty="0" smtClean="0">
                <a:solidFill>
                  <a:schemeClr val="accent3">
                    <a:lumMod val="50000"/>
                  </a:schemeClr>
                </a:solidFill>
              </a:rPr>
              <a:t> муниципальный район</a:t>
            </a:r>
            <a:endParaRPr lang="ru-RU" sz="10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483768" y="404664"/>
            <a:ext cx="51845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Средства массовой информации</a:t>
            </a:r>
            <a:endParaRPr lang="ru-RU" sz="2800" dirty="0">
              <a:solidFill>
                <a:schemeClr val="accent3">
                  <a:lumMod val="50000"/>
                </a:schemeClr>
              </a:solidFill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5812227"/>
              </p:ext>
            </p:extLst>
          </p:nvPr>
        </p:nvGraphicFramePr>
        <p:xfrm>
          <a:off x="0" y="1412776"/>
          <a:ext cx="9144000" cy="313192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339752">
                  <a:extLst>
                    <a:ext uri="{9D8B030D-6E8A-4147-A177-3AD203B41FA5}">
                      <a16:colId xmlns:a16="http://schemas.microsoft.com/office/drawing/2014/main" val="3091565275"/>
                    </a:ext>
                  </a:extLst>
                </a:gridCol>
                <a:gridCol w="1917329">
                  <a:extLst>
                    <a:ext uri="{9D8B030D-6E8A-4147-A177-3AD203B41FA5}">
                      <a16:colId xmlns:a16="http://schemas.microsoft.com/office/drawing/2014/main" val="2640174099"/>
                    </a:ext>
                  </a:extLst>
                </a:gridCol>
                <a:gridCol w="2259093">
                  <a:extLst>
                    <a:ext uri="{9D8B030D-6E8A-4147-A177-3AD203B41FA5}">
                      <a16:colId xmlns:a16="http://schemas.microsoft.com/office/drawing/2014/main" val="3882517329"/>
                    </a:ext>
                  </a:extLst>
                </a:gridCol>
                <a:gridCol w="868824">
                  <a:extLst>
                    <a:ext uri="{9D8B030D-6E8A-4147-A177-3AD203B41FA5}">
                      <a16:colId xmlns:a16="http://schemas.microsoft.com/office/drawing/2014/main" val="3223007651"/>
                    </a:ext>
                  </a:extLst>
                </a:gridCol>
                <a:gridCol w="796421">
                  <a:extLst>
                    <a:ext uri="{9D8B030D-6E8A-4147-A177-3AD203B41FA5}">
                      <a16:colId xmlns:a16="http://schemas.microsoft.com/office/drawing/2014/main" val="1049540005"/>
                    </a:ext>
                  </a:extLst>
                </a:gridCol>
                <a:gridCol w="962581">
                  <a:extLst>
                    <a:ext uri="{9D8B030D-6E8A-4147-A177-3AD203B41FA5}">
                      <a16:colId xmlns:a16="http://schemas.microsoft.com/office/drawing/2014/main" val="1180288029"/>
                    </a:ext>
                  </a:extLst>
                </a:gridCol>
              </a:tblGrid>
              <a:tr h="552978">
                <a:tc gridSpan="2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 расходов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329071"/>
                  </a:ext>
                </a:extLst>
              </a:tr>
              <a:tr h="2578944"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Районная газета</a:t>
                      </a:r>
                      <a:r>
                        <a:rPr lang="ru-RU" sz="1400" b="0" i="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</a:t>
                      </a:r>
                      <a:r>
                        <a:rPr lang="ru-RU" sz="1400" b="0" i="0" u="none" strike="noStrike" baseline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Добринские</a:t>
                      </a:r>
                      <a:r>
                        <a:rPr lang="ru-RU" sz="1400" b="0" i="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вести»</a:t>
                      </a:r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поддержу автономного учреждения Районная газета</a:t>
                      </a:r>
                      <a:r>
                        <a:rPr lang="ru-RU" sz="1400" b="0" i="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</a:t>
                      </a:r>
                      <a:r>
                        <a:rPr lang="ru-RU" sz="1400" b="0" i="0" u="none" strike="noStrike" baseline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Добринские</a:t>
                      </a:r>
                      <a:r>
                        <a:rPr lang="ru-RU" sz="1400" b="0" i="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вести»</a:t>
                      </a:r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6 142,0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6 142,0</a:t>
                      </a:r>
                    </a:p>
                    <a:p>
                      <a:pPr algn="ctr" fontAlgn="ctr"/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6 142,0</a:t>
                      </a: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0872310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04" y="2132856"/>
            <a:ext cx="2154349" cy="216024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7" name="TextBox 6"/>
          <p:cNvSpPr txBox="1"/>
          <p:nvPr/>
        </p:nvSpPr>
        <p:spPr>
          <a:xfrm>
            <a:off x="8134518" y="1088027"/>
            <a:ext cx="924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534F4F"/>
                </a:solidFill>
                <a:cs typeface="Times New Roman" panose="02020603050405020304" pitchFamily="18" charset="0"/>
              </a:rPr>
              <a:t>Тыс. руб.</a:t>
            </a:r>
            <a:endParaRPr lang="ru-RU" sz="1400" b="1" dirty="0">
              <a:solidFill>
                <a:srgbClr val="534F4F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4856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51520" y="1340768"/>
            <a:ext cx="8532948" cy="5538001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Управлением финансов </a:t>
            </a:r>
            <a:b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Администрации </a:t>
            </a:r>
            <a:r>
              <a:rPr lang="ru-RU" sz="2000" b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Добринского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 Липецкой области </a:t>
            </a:r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подготовлена презентация</a:t>
            </a:r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«Бюджет для граждан к проекту решения «О районном бюджете на 2025 год и плановый</a:t>
            </a:r>
            <a:br>
              <a:rPr lang="ru-RU" sz="22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период 2026 и 2027 годов». </a:t>
            </a:r>
            <a:br>
              <a:rPr lang="ru-RU" sz="22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для контактов:</a:t>
            </a:r>
            <a:b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Адрес:   399430, Липецкая область,</a:t>
            </a:r>
            <a:b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п. Добринка,</a:t>
            </a:r>
            <a:b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ул. Октябрьская, д.25</a:t>
            </a:r>
            <a:b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Телефон: 47462 (2-</a:t>
            </a:r>
            <a:r>
              <a:rPr lang="en-US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1800" b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04</a:t>
            </a:r>
            <a:r>
              <a:rPr lang="ru-RU" sz="1800" b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E-mail</a:t>
            </a: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oFIN@DOBRINKA.lipetsk.ru</a:t>
            </a:r>
            <a:r>
              <a:rPr lang="ru-RU" sz="22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 управления</a:t>
            </a:r>
            <a:b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финансов</a:t>
            </a:r>
            <a:b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О.А.Быкова</a:t>
            </a:r>
            <a:r>
              <a:rPr lang="en-US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6496"/>
            <a:ext cx="827584" cy="107966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99592" y="404664"/>
            <a:ext cx="7416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Добринский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 муниципальный район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7676" y="4457610"/>
            <a:ext cx="2216324" cy="2354845"/>
          </a:xfrm>
          <a:prstGeom prst="rect">
            <a:avLst/>
          </a:prstGeom>
          <a:effectLst>
            <a:outerShdw blurRad="50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28600"/>
          </a:sp3d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63" y="238883"/>
            <a:ext cx="792721" cy="103418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420CA76-C9A4-4495-9D41-FF027E9B056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29656" y="5110592"/>
            <a:ext cx="917848" cy="91784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A22DB77-80CC-4533-AEDE-C686E0E82C0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3298218" y="5092336"/>
            <a:ext cx="936104" cy="93610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0ADB208-687C-47E4-B050-7A7B30CBD24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4976572" y="5092520"/>
            <a:ext cx="936104" cy="93610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2A31FCC-6806-4872-AE8F-0314A7FC92C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6516216" y="5092336"/>
            <a:ext cx="936104" cy="936104"/>
          </a:xfrm>
          <a:prstGeom prst="rect">
            <a:avLst/>
          </a:prstGeom>
        </p:spPr>
      </p:pic>
      <p:sp>
        <p:nvSpPr>
          <p:cNvPr id="11" name="Заголовок 9">
            <a:extLst>
              <a:ext uri="{FF2B5EF4-FFF2-40B4-BE49-F238E27FC236}">
                <a16:creationId xmlns:a16="http://schemas.microsoft.com/office/drawing/2014/main" id="{BF0EED55-FE1E-4D07-A485-2CF0E8D949AF}"/>
              </a:ext>
            </a:extLst>
          </p:cNvPr>
          <p:cNvSpPr txBox="1">
            <a:spLocks/>
          </p:cNvSpPr>
          <p:nvPr/>
        </p:nvSpPr>
        <p:spPr>
          <a:xfrm>
            <a:off x="1547664" y="2060848"/>
            <a:ext cx="5914578" cy="2664296"/>
          </a:xfrm>
          <a:prstGeom prst="rect">
            <a:avLst/>
          </a:prstGeom>
          <a:effectLst>
            <a:outerShdw blurRad="50800" dist="38100" dir="5400000" algn="t" rotWithShape="0">
              <a:schemeClr val="accent4">
                <a:lumMod val="50000"/>
                <a:alpha val="40000"/>
              </a:schemeClr>
            </a:outerShdw>
          </a:effectLst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7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</a:t>
            </a:r>
            <a:endParaRPr lang="ru-RU" sz="7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99592" y="404664"/>
            <a:ext cx="7416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Добринский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 муниципальный район</a:t>
            </a:r>
          </a:p>
        </p:txBody>
      </p:sp>
    </p:spTree>
    <p:extLst>
      <p:ext uri="{BB962C8B-B14F-4D97-AF65-F5344CB8AC3E}">
        <p14:creationId xmlns:p14="http://schemas.microsoft.com/office/powerpoint/2010/main" val="936807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22554</TotalTime>
  <Words>2906</Words>
  <Application>Microsoft Office PowerPoint</Application>
  <PresentationFormat>Экран (4:3)</PresentationFormat>
  <Paragraphs>895</Paragraphs>
  <Slides>32</Slides>
  <Notes>26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9" baseType="lpstr">
      <vt:lpstr>宋体</vt:lpstr>
      <vt:lpstr>Arial</vt:lpstr>
      <vt:lpstr>Calibri</vt:lpstr>
      <vt:lpstr>Times New Roman</vt:lpstr>
      <vt:lpstr>Tw Cen MT</vt:lpstr>
      <vt:lpstr>Wingdings</vt:lpstr>
      <vt:lpstr>Капля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Управлением финансов  Администрации Добринского муниципального района Липецкой области   подготовлена презентация   «Бюджет для граждан к проекту решения «О районном бюджете на 2025 год и плановый  период 2026 и 2027 годов».   Информация для контактов: Адрес:   399430, Липецкая область,  п. Добринка,  ул. Октябрьская, д.25 Телефон: 47462 (2-32-04)  E-mail: oFIN@DOBRINKA.lipetsk.ru  Начальник управления  финансов О.А.Быкова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Крюкова Людмила Петровна</dc:creator>
  <cp:lastModifiedBy>Пользователь Windows</cp:lastModifiedBy>
  <cp:revision>1849</cp:revision>
  <cp:lastPrinted>2024-12-02T08:00:24Z</cp:lastPrinted>
  <dcterms:created xsi:type="dcterms:W3CDTF">1601-01-01T00:00:00Z</dcterms:created>
  <dcterms:modified xsi:type="dcterms:W3CDTF">2024-12-16T16:07:35Z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