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94" r:id="rId2"/>
    <p:sldId id="425" r:id="rId3"/>
    <p:sldId id="444" r:id="rId4"/>
    <p:sldId id="443" r:id="rId5"/>
    <p:sldId id="429" r:id="rId6"/>
    <p:sldId id="430" r:id="rId7"/>
    <p:sldId id="431" r:id="rId8"/>
    <p:sldId id="432" r:id="rId9"/>
    <p:sldId id="433" r:id="rId10"/>
    <p:sldId id="435" r:id="rId11"/>
    <p:sldId id="440" r:id="rId12"/>
    <p:sldId id="441" r:id="rId13"/>
    <p:sldId id="442" r:id="rId14"/>
    <p:sldId id="428" r:id="rId15"/>
    <p:sldId id="447" r:id="rId16"/>
    <p:sldId id="445" r:id="rId17"/>
    <p:sldId id="446" r:id="rId18"/>
    <p:sldId id="448" r:id="rId19"/>
    <p:sldId id="388" r:id="rId20"/>
    <p:sldId id="436" r:id="rId21"/>
    <p:sldId id="386" r:id="rId22"/>
    <p:sldId id="283" r:id="rId23"/>
  </p:sldIdLst>
  <p:sldSz cx="9144000" cy="6858000" type="screen4x3"/>
  <p:notesSz cx="6648450" cy="98504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D038B"/>
    <a:srgbClr val="2A1AFA"/>
    <a:srgbClr val="12223A"/>
    <a:srgbClr val="1D375D"/>
    <a:srgbClr val="CC3300"/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3961" autoAdjust="0"/>
  </p:normalViewPr>
  <p:slideViewPr>
    <p:cSldViewPr>
      <p:cViewPr>
        <p:scale>
          <a:sx n="90" d="100"/>
          <a:sy n="90" d="100"/>
        </p:scale>
        <p:origin x="-100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92125"/>
          </a:xfrm>
          <a:prstGeom prst="rect">
            <a:avLst/>
          </a:prstGeom>
        </p:spPr>
        <p:txBody>
          <a:bodyPr vert="horz" lIns="89662" tIns="44831" rIns="89662" bIns="4483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65550" y="0"/>
            <a:ext cx="2881313" cy="492125"/>
          </a:xfrm>
          <a:prstGeom prst="rect">
            <a:avLst/>
          </a:prstGeom>
        </p:spPr>
        <p:txBody>
          <a:bodyPr vert="horz" lIns="89662" tIns="44831" rIns="89662" bIns="4483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265368B-9119-457C-BE9F-4734E0C1A0DD}" type="datetimeFigureOut">
              <a:rPr lang="ru-RU"/>
              <a:pPr>
                <a:defRPr/>
              </a:pPr>
              <a:t>27.10.2016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63600" y="739775"/>
            <a:ext cx="4921250" cy="3692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662" tIns="44831" rIns="89662" bIns="44831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5163" y="4678363"/>
            <a:ext cx="5318125" cy="4433887"/>
          </a:xfrm>
          <a:prstGeom prst="rect">
            <a:avLst/>
          </a:prstGeom>
        </p:spPr>
        <p:txBody>
          <a:bodyPr vert="horz" lIns="89662" tIns="44831" rIns="89662" bIns="44831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56725"/>
            <a:ext cx="2881313" cy="492125"/>
          </a:xfrm>
          <a:prstGeom prst="rect">
            <a:avLst/>
          </a:prstGeom>
        </p:spPr>
        <p:txBody>
          <a:bodyPr vert="horz" lIns="89662" tIns="44831" rIns="89662" bIns="4483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65550" y="9356725"/>
            <a:ext cx="2881313" cy="492125"/>
          </a:xfrm>
          <a:prstGeom prst="rect">
            <a:avLst/>
          </a:prstGeom>
        </p:spPr>
        <p:txBody>
          <a:bodyPr vert="horz" lIns="89662" tIns="44831" rIns="89662" bIns="44831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7E93618-A0E4-4022-9928-B28A9BA43E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7E93618-A0E4-4022-9928-B28A9BA43EA4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2208A-951E-4B42-B58B-CA18703150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9C6E6-253D-41CA-A068-5AEE03EF2E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7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8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339D1-04AD-4019-891B-D8DA373330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B2A1C-8DBA-48F1-88F9-5CBA4ECE44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ED40E-8479-4168-A2CE-53FBBB7A4A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5777F-479E-451C-B5F4-8E90954EDB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7EDFD-6B96-41DE-82A1-D2334E24C4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3230B-CF0F-4C3E-9562-3CCE042AAB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FABDC-4660-4966-9467-75F126F3D4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672AE-1CF2-41DE-948D-995F1E2A56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297A7-1168-4A9A-AA8F-A77C58810F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A17FC5F7-B8F3-4649-A5C6-0F8F1027D4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9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hf sldNum="0" hdr="0" ftr="0" dt="0"/>
  <p:txStyles>
    <p:titleStyle>
      <a:lvl1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home.action-media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773238"/>
            <a:ext cx="9036050" cy="2592387"/>
          </a:xfrm>
        </p:spPr>
        <p:txBody>
          <a:bodyPr/>
          <a:lstStyle/>
          <a:p>
            <a:pPr>
              <a:defRPr/>
            </a:pPr>
            <a:r>
              <a:rPr lang="ru-RU" sz="4400" dirty="0" smtClean="0"/>
              <a:t>Описание объекта закупки Стандартизация показателей и требований к объекту </a:t>
            </a:r>
            <a:r>
              <a:rPr lang="ru-RU" sz="4400" dirty="0" smtClean="0"/>
              <a:t>закупки.</a:t>
            </a:r>
          </a:p>
        </p:txBody>
      </p:sp>
      <p:sp>
        <p:nvSpPr>
          <p:cNvPr id="7" name="Прямоугольник 6"/>
          <p:cNvSpPr>
            <a:spLocks/>
          </p:cNvSpPr>
          <p:nvPr/>
        </p:nvSpPr>
        <p:spPr>
          <a:xfrm>
            <a:off x="419100" y="5229225"/>
            <a:ext cx="720725" cy="72072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23850" y="6392863"/>
            <a:ext cx="2547938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Myriad Pro Light" pitchFamily="34" charset="0"/>
                <a:cs typeface="+mn-cs"/>
              </a:rPr>
              <a:t>www.pro-goszakaz.ru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Myriad Pro Light" pitchFamily="34" charset="0"/>
              <a:cs typeface="+mn-cs"/>
            </a:endParaRPr>
          </a:p>
        </p:txBody>
      </p:sp>
      <p:pic>
        <p:nvPicPr>
          <p:cNvPr id="4104" name="Picture 8" descr="Актион-МЦФЭР">
            <a:hlinkClick r:id="rId2" tooltip="На главную страницу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6453336"/>
            <a:ext cx="2219325" cy="28575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</p:pic>
      <p:pic>
        <p:nvPicPr>
          <p:cNvPr id="4105" name="Picture 9" descr="C:\Users\kichanov\AppData\Local\Temp\notes0E5B56\SS-GZ_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60648"/>
            <a:ext cx="2161036" cy="475489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699792" y="908720"/>
            <a:ext cx="6444208" cy="432048"/>
          </a:xfrm>
          <a:prstGeom prst="rect">
            <a:avLst/>
          </a:prstGeom>
          <a:solidFill>
            <a:srgbClr val="0D03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908720"/>
            <a:ext cx="25922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>Изменения в Закон № 44-ФЗ</a:t>
            </a:r>
            <a:br>
              <a:rPr lang="ru-RU" sz="1600" b="1" dirty="0" smtClean="0"/>
            </a:br>
            <a:r>
              <a:rPr lang="ru-RU" sz="1600" b="1" dirty="0" smtClean="0"/>
              <a:t>Стандартизация закупок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683568" y="836712"/>
            <a:ext cx="7488237" cy="27363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/>
              <a:t>Заказчики с 1 июля 2016 года должны учитывать требования национальных стандартов в описании объекта закупки при планировании, а также при подготовке извещений и документации.</a:t>
            </a:r>
            <a:r>
              <a:rPr lang="ru-RU" sz="2000" b="1" dirty="0" smtClean="0"/>
              <a:t> </a:t>
            </a:r>
          </a:p>
          <a:p>
            <a:r>
              <a:rPr lang="ru-RU" sz="2000" dirty="0" smtClean="0"/>
              <a:t>Цель тотальной стандартизации закупок:</a:t>
            </a:r>
          </a:p>
          <a:p>
            <a:r>
              <a:rPr lang="ru-RU" sz="2000" dirty="0" smtClean="0"/>
              <a:t> – повысить качество товаров, которые закупают заказчики, и поддержать конкурентоспособность российских товаров;</a:t>
            </a:r>
          </a:p>
          <a:p>
            <a:r>
              <a:rPr lang="ru-RU" sz="2000" dirty="0" smtClean="0"/>
              <a:t>– обеспечить объективность описания объекта закупки.</a:t>
            </a:r>
            <a:endParaRPr lang="ru-RU" sz="2000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83568" y="3933056"/>
            <a:ext cx="7488237" cy="2592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/>
              <a:t>Основание: </a:t>
            </a:r>
          </a:p>
          <a:p>
            <a:endParaRPr lang="ru-RU" sz="2000" dirty="0" smtClean="0"/>
          </a:p>
          <a:p>
            <a:r>
              <a:rPr lang="ru-RU" sz="2000" dirty="0" smtClean="0"/>
              <a:t>статья  26 Федерального закона РФ от 05.04 2016 № 104-ФЗ «О внесении изменений в отдельные законодательные акты Российской Федерации по вопросам стандартизации»;</a:t>
            </a:r>
          </a:p>
          <a:p>
            <a:endParaRPr lang="ru-RU" sz="2000" dirty="0" smtClean="0"/>
          </a:p>
          <a:p>
            <a:r>
              <a:rPr lang="ru-RU" sz="2000" dirty="0" smtClean="0"/>
              <a:t>Федеральный закон РФ от 29.06.2015 № 162-ФЗ «О стандартизации в Российской Федерации»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>Стандартизация закупок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3568" y="1916832"/>
            <a:ext cx="7848872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Использование показателей, предусмотренных:</a:t>
            </a:r>
            <a:endParaRPr lang="ru-RU" dirty="0" smtClean="0"/>
          </a:p>
          <a:p>
            <a:r>
              <a:rPr lang="ru-RU" b="1" dirty="0" smtClean="0"/>
              <a:t>- техническими регламентами, принятыми в соответствии с Законом о техническом регулировании №  184-ФЗ;</a:t>
            </a:r>
            <a:endParaRPr lang="ru-RU" dirty="0" smtClean="0"/>
          </a:p>
          <a:p>
            <a:r>
              <a:rPr lang="ru-RU" b="1" dirty="0" smtClean="0"/>
              <a:t>-документами, разрабатываемыми и применяемыми в национальной системе стандартизации, принятыми в соответствии с законодательством Российской Федерации о стандартизации.</a:t>
            </a:r>
            <a:endParaRPr lang="ru-RU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83568" y="836712"/>
            <a:ext cx="784887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Чем достигаются цели стандартизации</a:t>
            </a:r>
            <a:endParaRPr lang="ru-RU" b="1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83568" y="4365104"/>
            <a:ext cx="7848872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Включение требования подтверждения соответствия, процессов и методов производства в соответствии с требованиями:</a:t>
            </a:r>
            <a:endParaRPr lang="ru-RU" dirty="0" smtClean="0"/>
          </a:p>
          <a:p>
            <a:r>
              <a:rPr lang="ru-RU" b="1" dirty="0" smtClean="0"/>
              <a:t>-технических регламентов;</a:t>
            </a:r>
            <a:endParaRPr lang="ru-RU" dirty="0" smtClean="0"/>
          </a:p>
          <a:p>
            <a:r>
              <a:rPr lang="ru-RU" b="1" dirty="0" smtClean="0"/>
              <a:t>-документов, разрабатываемых и применяемых в национальной системе стандартизации;</a:t>
            </a:r>
            <a:endParaRPr lang="ru-RU" dirty="0" smtClean="0"/>
          </a:p>
          <a:p>
            <a:r>
              <a:rPr lang="ru-RU" b="1" dirty="0" smtClean="0"/>
              <a:t>-технических условий.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800" b="1" dirty="0" smtClean="0"/>
              <a:t>Документы по стандартизации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sp>
        <p:nvSpPr>
          <p:cNvPr id="6" name="Прямоугольник с одним вырезанным углом 5"/>
          <p:cNvSpPr/>
          <p:nvPr/>
        </p:nvSpPr>
        <p:spPr>
          <a:xfrm>
            <a:off x="467544" y="908720"/>
            <a:ext cx="6336704" cy="86409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документы национальной системы стандартизации </a:t>
            </a:r>
            <a:endParaRPr lang="ru-RU" dirty="0"/>
          </a:p>
        </p:txBody>
      </p:sp>
      <p:sp>
        <p:nvSpPr>
          <p:cNvPr id="7" name="Прямоугольник с одним вырезанным углом 6"/>
          <p:cNvSpPr/>
          <p:nvPr/>
        </p:nvSpPr>
        <p:spPr>
          <a:xfrm>
            <a:off x="827584" y="1988840"/>
            <a:ext cx="6336704" cy="86409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общероссийские классификаторы (ОКПД2, ОКЕИ и др.)</a:t>
            </a:r>
            <a:endParaRPr lang="ru-RU" dirty="0"/>
          </a:p>
        </p:txBody>
      </p:sp>
      <p:sp>
        <p:nvSpPr>
          <p:cNvPr id="8" name="Прямоугольник с одним вырезанным углом 7"/>
          <p:cNvSpPr/>
          <p:nvPr/>
        </p:nvSpPr>
        <p:spPr>
          <a:xfrm>
            <a:off x="1259632" y="3068960"/>
            <a:ext cx="6336704" cy="86409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стандарты организаций, в том числе технические условия</a:t>
            </a:r>
            <a:endParaRPr lang="ru-RU" dirty="0"/>
          </a:p>
        </p:txBody>
      </p:sp>
      <p:sp>
        <p:nvSpPr>
          <p:cNvPr id="10" name="Прямоугольник с одним вырезанным углом 9"/>
          <p:cNvSpPr/>
          <p:nvPr/>
        </p:nvSpPr>
        <p:spPr>
          <a:xfrm>
            <a:off x="2123728" y="5301208"/>
            <a:ext cx="6336704" cy="108012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документы по стандартизации в отношении оборонной продукции, продукции в области использования атомной энергии и в сфере защиты ГТ</a:t>
            </a:r>
            <a:endParaRPr lang="ru-RU" dirty="0"/>
          </a:p>
        </p:txBody>
      </p:sp>
      <p:sp>
        <p:nvSpPr>
          <p:cNvPr id="11" name="Прямоугольник с одним вырезанным углом 10"/>
          <p:cNvSpPr/>
          <p:nvPr/>
        </p:nvSpPr>
        <p:spPr>
          <a:xfrm>
            <a:off x="1691680" y="4149080"/>
            <a:ext cx="6336704" cy="86409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своды правил  (</a:t>
            </a:r>
            <a:r>
              <a:rPr lang="ru-RU" dirty="0" err="1" smtClean="0"/>
              <a:t>СНиП</a:t>
            </a:r>
            <a:r>
              <a:rPr lang="ru-RU" dirty="0" smtClean="0"/>
              <a:t>, </a:t>
            </a:r>
            <a:r>
              <a:rPr lang="ru-RU" dirty="0" err="1" smtClean="0"/>
              <a:t>СанПиН</a:t>
            </a:r>
            <a:r>
              <a:rPr lang="ru-RU" dirty="0" smtClean="0"/>
              <a:t> и др.)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Документы национальной системы стандартизации </a:t>
            </a:r>
            <a:br>
              <a:rPr lang="ru-RU" sz="1600" b="1" dirty="0" smtClean="0"/>
            </a:br>
            <a:endParaRPr lang="ru-RU" sz="12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1560" y="908721"/>
          <a:ext cx="7848872" cy="2673833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3859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kern="50" dirty="0">
                          <a:latin typeface="Times New Roman"/>
                          <a:ea typeface="Times New Roman"/>
                        </a:rPr>
                        <a:t>Национальный стандарт РФ</a:t>
                      </a:r>
                      <a:endParaRPr lang="ru-RU" sz="28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859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документ национальной системы стандартизации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8203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 содержит систематизированные данные в определенной области и описывает технологии, процессы, методы, способы, оборудование и иные </a:t>
                      </a:r>
                      <a:r>
                        <a:rPr lang="ru-RU" sz="2800" kern="50" dirty="0" smtClean="0">
                          <a:latin typeface="Times New Roman"/>
                          <a:ea typeface="Times New Roman"/>
                        </a:rPr>
                        <a:t>данные. Обозначение ГОСТ Р</a:t>
                      </a:r>
                      <a:endParaRPr lang="ru-RU" sz="28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1560" y="3789041"/>
          <a:ext cx="7848872" cy="2808440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8053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kern="50" dirty="0">
                          <a:latin typeface="Times New Roman"/>
                          <a:ea typeface="Times New Roman"/>
                        </a:rPr>
                        <a:t>Основополагающий национальный стандарт РФ</a:t>
                      </a:r>
                      <a:endParaRPr lang="ru-RU" sz="28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02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kern="50" dirty="0" smtClean="0">
                          <a:latin typeface="Times New Roman"/>
                          <a:ea typeface="Times New Roman"/>
                        </a:rPr>
                        <a:t>документ национальной системы стандартизации</a:t>
                      </a:r>
                      <a:endParaRPr lang="ru-RU" sz="28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5282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устанавливает общие положения, которые касаются работ по стандартизации, а также виды национальных </a:t>
                      </a:r>
                      <a:r>
                        <a:rPr lang="ru-RU" sz="2800" kern="50" dirty="0" smtClean="0">
                          <a:latin typeface="Times New Roman"/>
                          <a:ea typeface="Times New Roman"/>
                        </a:rPr>
                        <a:t>стандартов. </a:t>
                      </a:r>
                      <a:endParaRPr lang="ru-RU" sz="28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Документы национальной системы стандартизации </a:t>
            </a:r>
            <a:br>
              <a:rPr lang="ru-RU" sz="1600" b="1" dirty="0" smtClean="0"/>
            </a:br>
            <a:endParaRPr lang="ru-RU" sz="12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560" y="980728"/>
          <a:ext cx="7920880" cy="5112568"/>
        </p:xfrm>
        <a:graphic>
          <a:graphicData uri="http://schemas.openxmlformats.org/drawingml/2006/table">
            <a:tbl>
              <a:tblPr/>
              <a:tblGrid>
                <a:gridCol w="7920880"/>
              </a:tblGrid>
              <a:tr h="5960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kern="50" dirty="0">
                          <a:latin typeface="Times New Roman"/>
                          <a:ea typeface="Times New Roman"/>
                        </a:rPr>
                        <a:t>Предварительный национальный стандарт РФ</a:t>
                      </a:r>
                      <a:endParaRPr lang="ru-RU" sz="28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7947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kern="50" dirty="0" smtClean="0">
                          <a:latin typeface="Times New Roman"/>
                          <a:ea typeface="Times New Roman"/>
                        </a:rPr>
                        <a:t>документ национальной системы стандартизации</a:t>
                      </a:r>
                      <a:endParaRPr lang="ru-RU" sz="28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216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kern="50" dirty="0" smtClean="0">
                          <a:latin typeface="Times New Roman"/>
                          <a:ea typeface="Times New Roman"/>
                        </a:rPr>
                        <a:t>устанавливает для </a:t>
                      </a: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всеобщего применения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общие характеристики объекта стандартизации, а также правила и общие принципы в отношении объекта стандартизации на ограниченный срок (для накопления опыта при применении предварительного </a:t>
                      </a:r>
                      <a:r>
                        <a:rPr lang="ru-RU" sz="2800" kern="50" dirty="0" smtClean="0">
                          <a:latin typeface="Times New Roman"/>
                          <a:ea typeface="Times New Roman"/>
                        </a:rPr>
                        <a:t>национального </a:t>
                      </a: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стандарта для возможной последующей разработки на его основе </a:t>
                      </a:r>
                      <a:r>
                        <a:rPr lang="ru-RU" sz="2800" kern="50" dirty="0" smtClean="0">
                          <a:latin typeface="Times New Roman"/>
                          <a:ea typeface="Times New Roman"/>
                        </a:rPr>
                        <a:t>национального </a:t>
                      </a: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стандарта)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Документы национальной системы стандартизации </a:t>
            </a:r>
            <a:br>
              <a:rPr lang="ru-RU" sz="1600" b="1" dirty="0" smtClean="0"/>
            </a:br>
            <a:endParaRPr lang="ru-RU" sz="1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560" y="1124744"/>
          <a:ext cx="7848872" cy="5184577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518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kern="50" dirty="0">
                          <a:latin typeface="Times New Roman"/>
                          <a:ea typeface="Times New Roman"/>
                        </a:rPr>
                        <a:t>Правила стандартизации</a:t>
                      </a:r>
                      <a:endParaRPr lang="ru-RU" sz="28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91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документ национальной системы стандартизации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9748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содержит положения организационного и методического характера, которые дополняют или конкретизируют отдельные положения основополагающих </a:t>
                      </a:r>
                      <a:r>
                        <a:rPr lang="ru-RU" sz="2800" kern="50" dirty="0" smtClean="0">
                          <a:latin typeface="Times New Roman"/>
                          <a:ea typeface="Times New Roman"/>
                        </a:rPr>
                        <a:t>национальных </a:t>
                      </a: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стандартов, а также определяют порядок и методы работ по стандартизации и оформления их результатов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Документы национальной системы стандартизации </a:t>
            </a:r>
            <a:br>
              <a:rPr lang="ru-RU" sz="1600" b="1" dirty="0" smtClean="0"/>
            </a:br>
            <a:endParaRPr lang="ru-RU" sz="12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11560" y="1397001"/>
          <a:ext cx="7848872" cy="4912320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4912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kern="50" dirty="0">
                          <a:latin typeface="Times New Roman"/>
                          <a:ea typeface="Times New Roman"/>
                        </a:rPr>
                        <a:t>Рекомендации по стандартизации</a:t>
                      </a:r>
                      <a:endParaRPr lang="ru-RU" sz="28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549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документ национальной системы стандартизации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661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содержит информацию организационного и методического характера, которая касается работ по стандартизации и способствует применению соответствующего </a:t>
                      </a:r>
                      <a:r>
                        <a:rPr lang="ru-RU" sz="2800" kern="50" dirty="0" smtClean="0">
                          <a:latin typeface="Times New Roman"/>
                          <a:ea typeface="Times New Roman"/>
                        </a:rPr>
                        <a:t>национального </a:t>
                      </a: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стандарта, либо положения, которые предварительно проверяются на практике до их установления в </a:t>
                      </a:r>
                      <a:r>
                        <a:rPr lang="ru-RU" sz="2800" kern="50" dirty="0" smtClean="0">
                          <a:latin typeface="Times New Roman"/>
                          <a:ea typeface="Times New Roman"/>
                        </a:rPr>
                        <a:t>национальном </a:t>
                      </a: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стандарте или предварительном </a:t>
                      </a:r>
                      <a:r>
                        <a:rPr lang="ru-RU" sz="2800" kern="50" dirty="0" smtClean="0">
                          <a:latin typeface="Times New Roman"/>
                          <a:ea typeface="Times New Roman"/>
                        </a:rPr>
                        <a:t>национальном </a:t>
                      </a: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стандарте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Документы национальной системы стандартизации </a:t>
            </a:r>
            <a:br>
              <a:rPr lang="ru-RU" sz="1600" b="1" dirty="0" smtClean="0"/>
            </a:br>
            <a:endParaRPr lang="ru-RU" sz="1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2" y="1397001"/>
          <a:ext cx="8064896" cy="4984328"/>
        </p:xfrm>
        <a:graphic>
          <a:graphicData uri="http://schemas.openxmlformats.org/drawingml/2006/table">
            <a:tbl>
              <a:tblPr/>
              <a:tblGrid>
                <a:gridCol w="8064896"/>
              </a:tblGrid>
              <a:tr h="4984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kern="50" dirty="0">
                          <a:latin typeface="Times New Roman"/>
                          <a:ea typeface="Times New Roman"/>
                        </a:rPr>
                        <a:t>Информационно-технические справочники</a:t>
                      </a:r>
                      <a:endParaRPr lang="ru-RU" sz="28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64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документ национальной системы стандартизации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8213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содержит систематизированные данные в определенной области и описывает технологии, процессы, методы, способы, оборудование и иные данные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>Изменения в Закон № 44-ФЗ</a:t>
            </a:r>
            <a:br>
              <a:rPr lang="ru-RU" sz="1600" b="1" dirty="0" smtClean="0"/>
            </a:br>
            <a:r>
              <a:rPr lang="ru-RU" sz="1600" b="1" dirty="0" smtClean="0"/>
              <a:t>Документы национальной системы стандартизации </a:t>
            </a:r>
            <a:br>
              <a:rPr lang="ru-RU" sz="1600" b="1" dirty="0" smtClean="0"/>
            </a:br>
            <a:endParaRPr lang="ru-RU" sz="1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39552" y="1397001"/>
          <a:ext cx="8064896" cy="4984328"/>
        </p:xfrm>
        <a:graphic>
          <a:graphicData uri="http://schemas.openxmlformats.org/drawingml/2006/table">
            <a:tbl>
              <a:tblPr/>
              <a:tblGrid>
                <a:gridCol w="8064896"/>
              </a:tblGrid>
              <a:tr h="4984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kern="50" dirty="0">
                          <a:latin typeface="Times New Roman"/>
                          <a:ea typeface="Times New Roman"/>
                        </a:rPr>
                        <a:t>Информационно-технические справочники</a:t>
                      </a:r>
                      <a:endParaRPr lang="ru-RU" sz="28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645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документ национальной системы стандартизации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8213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800" kern="50" dirty="0">
                          <a:latin typeface="Times New Roman"/>
                          <a:ea typeface="Times New Roman"/>
                        </a:rPr>
                        <a:t>содержит систематизированные данные в определенной области и описывает технологии, процессы, методы, способы, оборудование и иные данные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>Поиск технических регламентов и ГОСТ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95313"/>
            <a:ext cx="8712968" cy="5858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>Поиск технических регламентов и ГОСТ 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64704"/>
            <a:ext cx="871296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>Поиск технических регламентов и ГОСТ 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04838"/>
            <a:ext cx="8784976" cy="5776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>Стандартизация закупок </a:t>
            </a:r>
            <a:br>
              <a:rPr lang="ru-RU" sz="1600" b="1" dirty="0" smtClean="0"/>
            </a:br>
            <a:r>
              <a:rPr lang="ru-RU" sz="1600" b="1" dirty="0" smtClean="0"/>
              <a:t>Обоснование необходимости использования других показателей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3568" y="2492896"/>
            <a:ext cx="3672408" cy="3600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Заказчик, описывая объект закупки, не использует показатели,  требования , условные обозначения и  терминологию , установленные  Техническими регламентами и документами  по стандартизации.</a:t>
            </a:r>
          </a:p>
          <a:p>
            <a:r>
              <a:rPr lang="ru-RU" b="1" dirty="0" smtClean="0"/>
              <a:t>Письмо </a:t>
            </a:r>
          </a:p>
          <a:p>
            <a:r>
              <a:rPr lang="ru-RU" b="1" dirty="0" smtClean="0"/>
              <a:t>Минэкономразвития России от 03.08.2016 № ОГ-Д28-9745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83568" y="836712"/>
            <a:ext cx="784887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Когда надо готовить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932040" y="2492896"/>
            <a:ext cx="3600400" cy="3600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Заказчик сузил  диапазон  показателей из </a:t>
            </a:r>
            <a:r>
              <a:rPr lang="ru-RU" b="1" dirty="0" err="1" smtClean="0"/>
              <a:t>ГОСТа</a:t>
            </a:r>
            <a:r>
              <a:rPr lang="ru-RU" b="1" dirty="0" smtClean="0"/>
              <a:t>, ТР - обоснование новых значений. </a:t>
            </a:r>
          </a:p>
          <a:p>
            <a:r>
              <a:rPr lang="ru-RU" b="1" dirty="0" smtClean="0"/>
              <a:t>Письмо  Минэкономразвития России от 17.08.2016 № Д28и-2118</a:t>
            </a:r>
          </a:p>
        </p:txBody>
      </p:sp>
      <p:sp>
        <p:nvSpPr>
          <p:cNvPr id="8" name="Стрелка вниз 7"/>
          <p:cNvSpPr/>
          <p:nvPr/>
        </p:nvSpPr>
        <p:spPr>
          <a:xfrm>
            <a:off x="2267744" y="1700808"/>
            <a:ext cx="1080120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300192" y="1700808"/>
            <a:ext cx="1080120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>Стандартизация закупок</a:t>
            </a:r>
            <a:br>
              <a:rPr lang="ru-RU" sz="1600" b="1" dirty="0" smtClean="0"/>
            </a:br>
            <a:r>
              <a:rPr lang="ru-RU" sz="1600" b="1" dirty="0" smtClean="0"/>
              <a:t>Пример правильного описания объекта закупки по п. 2 ч. 1 ст. 33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83568" y="5877272"/>
            <a:ext cx="784887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 УФАС по Тамбовской области от  04.10.2016</a:t>
            </a:r>
          </a:p>
          <a:p>
            <a:pPr algn="ctr"/>
            <a:r>
              <a:rPr lang="ru-RU" dirty="0" smtClean="0"/>
              <a:t>  по делу № РЗ-235/16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83568" y="836712"/>
            <a:ext cx="784887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В Техническом задании (приложение №3 к документации об электронном аукционе) по позиции 2 «Портландцемент </a:t>
            </a:r>
            <a:r>
              <a:rPr lang="ru-RU" sz="1600" dirty="0" err="1" smtClean="0"/>
              <a:t>тампонажный</a:t>
            </a:r>
            <a:r>
              <a:rPr lang="ru-RU" sz="1600" dirty="0" smtClean="0"/>
              <a:t>» установлено требование:</a:t>
            </a:r>
            <a:endParaRPr lang="ru-RU" sz="16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83568" y="1916832"/>
          <a:ext cx="7848872" cy="2680587"/>
        </p:xfrm>
        <a:graphic>
          <a:graphicData uri="http://schemas.openxmlformats.org/drawingml/2006/table">
            <a:tbl>
              <a:tblPr/>
              <a:tblGrid>
                <a:gridCol w="576064"/>
                <a:gridCol w="1440160"/>
                <a:gridCol w="2620365"/>
                <a:gridCol w="1343570"/>
                <a:gridCol w="1148633"/>
                <a:gridCol w="720080"/>
              </a:tblGrid>
              <a:tr h="7100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Open Sans"/>
                        <a:ea typeface="Times New Roman"/>
                        <a:cs typeface="Times New Roman"/>
                      </a:endParaRP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Наименование материала (товара)</a:t>
                      </a: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Указание на товарный знак</a:t>
                      </a: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Технические характеристики</a:t>
                      </a: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Значение, предлагаемое участником</a:t>
                      </a: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Ед.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изм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32529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Портландцемент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тампонажный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Open Sans"/>
                        <a:ea typeface="Times New Roman"/>
                        <a:cs typeface="Times New Roman"/>
                      </a:endParaRP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По вещественному составу</a:t>
                      </a: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должен быть типа I или I-G</a:t>
                      </a: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latin typeface="Open Sans"/>
                        <a:ea typeface="Times New Roman"/>
                        <a:cs typeface="Times New Roman"/>
                      </a:endParaRP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latin typeface="Open Sans"/>
                        <a:ea typeface="Times New Roman"/>
                        <a:cs typeface="Times New Roman"/>
                      </a:endParaRP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7279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Удeльнaя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эффeктивнaя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aктивнoсть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eстeствeнных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рaдиoнуклидoв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Aэфф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. в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цeмeнтe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Open Sans"/>
                        <a:ea typeface="Times New Roman"/>
                        <a:cs typeface="Times New Roman"/>
                      </a:endParaRP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нe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дoлжнa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 быть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бoлee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 740</a:t>
                      </a: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tx1"/>
                        </a:solidFill>
                        <a:latin typeface="Open Sans"/>
                        <a:ea typeface="Times New Roman"/>
                        <a:cs typeface="Times New Roman"/>
                      </a:endParaRP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Open Sans"/>
                          <a:ea typeface="Times New Roman"/>
                          <a:cs typeface="Times New Roman"/>
                        </a:rPr>
                        <a:t>Бк/кг</a:t>
                      </a: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710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pen Sans"/>
                          <a:ea typeface="Times New Roman"/>
                          <a:cs typeface="Times New Roman"/>
                        </a:rPr>
                        <a:t>Класс материала по </a:t>
                      </a:r>
                      <a:r>
                        <a:rPr lang="ru-RU" sz="1200" dirty="0" err="1">
                          <a:latin typeface="Open Sans"/>
                          <a:ea typeface="Times New Roman"/>
                          <a:cs typeface="Times New Roman"/>
                        </a:rPr>
                        <a:t>удeльной</a:t>
                      </a:r>
                      <a:r>
                        <a:rPr lang="ru-RU" sz="1200" dirty="0">
                          <a:latin typeface="Open San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latin typeface="Open Sans"/>
                          <a:ea typeface="Times New Roman"/>
                          <a:cs typeface="Times New Roman"/>
                        </a:rPr>
                        <a:t>эффeктивной</a:t>
                      </a:r>
                      <a:r>
                        <a:rPr lang="ru-RU" sz="1200" dirty="0">
                          <a:latin typeface="Open Sans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latin typeface="Open Sans"/>
                          <a:ea typeface="Times New Roman"/>
                          <a:cs typeface="Times New Roman"/>
                        </a:rPr>
                        <a:t>aктивнoсти</a:t>
                      </a:r>
                      <a:r>
                        <a:rPr lang="ru-RU" sz="1200" dirty="0">
                          <a:latin typeface="Open Sans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200" dirty="0" err="1">
                          <a:latin typeface="Open Sans"/>
                          <a:ea typeface="Times New Roman"/>
                          <a:cs typeface="Times New Roman"/>
                        </a:rPr>
                        <a:t>A</a:t>
                      </a:r>
                      <a:r>
                        <a:rPr lang="ru-RU" sz="1200" baseline="-25000" dirty="0" err="1">
                          <a:latin typeface="Open Sans"/>
                          <a:ea typeface="Times New Roman"/>
                          <a:cs typeface="Times New Roman"/>
                        </a:rPr>
                        <a:t>эфф</a:t>
                      </a:r>
                      <a:r>
                        <a:rPr lang="ru-RU" sz="1200" dirty="0">
                          <a:latin typeface="Open Sans"/>
                          <a:ea typeface="Times New Roman"/>
                          <a:cs typeface="Times New Roman"/>
                        </a:rPr>
                        <a:t>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pen Sans"/>
                          <a:ea typeface="Times New Roman"/>
                          <a:cs typeface="Times New Roman"/>
                        </a:rPr>
                        <a:t>I или II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884" marR="578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683568" y="4725144"/>
            <a:ext cx="7848872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Техническим заданием установлено требование о соответствии действующим нормативным документам: ГОСТ, ТУ, </a:t>
            </a:r>
            <a:r>
              <a:rPr lang="ru-RU" sz="1600" dirty="0" err="1" smtClean="0"/>
              <a:t>СанПин</a:t>
            </a:r>
            <a:r>
              <a:rPr lang="ru-RU" sz="1600" dirty="0" smtClean="0"/>
              <a:t>, </a:t>
            </a:r>
            <a:r>
              <a:rPr lang="ru-RU" sz="1600" dirty="0" err="1" smtClean="0"/>
              <a:t>СНиП</a:t>
            </a:r>
            <a:r>
              <a:rPr lang="ru-RU" sz="1600" dirty="0" smtClean="0"/>
              <a:t>, в том числе, по позиции 2 «Портландцемент </a:t>
            </a:r>
            <a:r>
              <a:rPr lang="ru-RU" sz="1600" dirty="0" err="1" smtClean="0"/>
              <a:t>тампонажный</a:t>
            </a:r>
            <a:r>
              <a:rPr lang="ru-RU" sz="1600" dirty="0" smtClean="0"/>
              <a:t>» ГОСТ 1581-96, ГОСТ 30108-94, ГОСТ 30515-2013.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>Стандартизация закупок</a:t>
            </a:r>
            <a:br>
              <a:rPr lang="ru-RU" sz="1600" b="1" dirty="0" smtClean="0"/>
            </a:br>
            <a:r>
              <a:rPr lang="ru-RU" sz="1600" b="1" dirty="0" smtClean="0"/>
              <a:t>Пример возможного описания объекта закупки по п. 3 ч. 1 ст. 33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83568" y="5877272"/>
            <a:ext cx="784887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Контроль </a:t>
            </a:r>
            <a:r>
              <a:rPr lang="ru-RU" sz="1600" dirty="0" err="1" smtClean="0"/>
              <a:t>Роспотребнадзор</a:t>
            </a:r>
            <a:endParaRPr lang="ru-RU" sz="1600" dirty="0" smtClean="0"/>
          </a:p>
          <a:p>
            <a:pPr algn="ctr"/>
            <a:r>
              <a:rPr lang="ru-RU" sz="1600" dirty="0" smtClean="0"/>
              <a:t>Постановление Четырнадцатого арбитражного апелляционного суда от 14.08.2015 №№ 14АП-5255/2015, А13-4006/2015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83568" y="836712"/>
            <a:ext cx="7848872" cy="2880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/>
              <a:t>Заказчик  при описании объекта закупки  на оказание услуг общественного питания вправе указать:</a:t>
            </a:r>
          </a:p>
          <a:p>
            <a:r>
              <a:rPr lang="ru-RU" sz="1600" b="1" dirty="0" smtClean="0"/>
              <a:t>- оказание услуг по изготовлению пищевой продукции, за исключением требований к рыбе и рыбной продукции и связанным с ними процессам их производства, хранения, перевозки, реализации и утилизации, по требованиям безопасности к пищевой продукции должно соответствовать ТР ТС 021/2011. Технический регламент Таможенного союза. О безопасности пищевой продукции (далее - ТР ТС 021/2011);</a:t>
            </a:r>
          </a:p>
          <a:p>
            <a:r>
              <a:rPr lang="ru-RU" sz="1600" b="1" dirty="0" smtClean="0"/>
              <a:t>- у исполнителя в соответствии с ч. 2 ст. 10 ТР ТС 021/2011 должны быть разработаны, внедрены и должны поддерживаться процедуры, основанные на принципах ХАССП.</a:t>
            </a:r>
            <a:endParaRPr lang="ru-RU" sz="1600" b="1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683568" y="3933056"/>
            <a:ext cx="7848872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/>
              <a:t>Основание: Статьей 10 ТР ТС 021/2011. Технический регламент Таможенного союза. О безопасности пищевой продукции (далее - ТР ТС 021/2011) установлена обязанность изготовителя пищевой продукции по разработке, внедрению и поддержанию процедур, основанных на принципах ХАССП (в английской транскрипции НАССР - </a:t>
            </a:r>
            <a:r>
              <a:rPr lang="ru-RU" sz="1600" b="1" dirty="0" err="1" smtClean="0"/>
              <a:t>Hazard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Analysis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and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Critical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Control</a:t>
            </a:r>
            <a:r>
              <a:rPr lang="ru-RU" sz="1600" b="1" dirty="0" smtClean="0"/>
              <a:t> </a:t>
            </a:r>
            <a:r>
              <a:rPr lang="ru-RU" sz="1600" b="1" dirty="0" err="1" smtClean="0"/>
              <a:t>Points</a:t>
            </a:r>
            <a:r>
              <a:rPr lang="ru-RU" sz="1600" b="1" dirty="0" smtClean="0"/>
              <a:t> - анализ рисков и критические контрольные точки).</a:t>
            </a: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>Стандартизация закупок</a:t>
            </a:r>
            <a:br>
              <a:rPr lang="ru-RU" sz="1600" b="1" dirty="0" smtClean="0"/>
            </a:br>
            <a:r>
              <a:rPr lang="ru-RU" sz="1600" b="1" dirty="0" smtClean="0"/>
              <a:t>Пример неправильного описания объекта закупки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3568" y="836712"/>
            <a:ext cx="7848872" cy="2952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В ТЗ для наименования показателя «Ткань» установлены требуемые значения «Флокс, гобелен».</a:t>
            </a:r>
          </a:p>
          <a:p>
            <a:r>
              <a:rPr lang="ru-RU" dirty="0" smtClean="0"/>
              <a:t>Установлены с учетом требований п. 6.1 </a:t>
            </a:r>
            <a:r>
              <a:rPr lang="ru-RU" dirty="0" err="1" smtClean="0"/>
              <a:t>СанПин</a:t>
            </a:r>
            <a:r>
              <a:rPr lang="ru-RU" dirty="0" smtClean="0"/>
              <a:t> 2.4.1.3049-13 Детская мебель и оборудование для помещений, поступающие в дошкольное образовательное учреждение, должны быть изготовлены из материалов, безвредных для здоровья детей и иметь документы, подтверждающие их происхождение и безопасность. </a:t>
            </a:r>
          </a:p>
          <a:p>
            <a:r>
              <a:rPr lang="ru-RU" dirty="0" smtClean="0"/>
              <a:t>к поставке необходим товар – табурет (входящий в комплект игровой мебели), который, на усмотрение поставщика, обтянут либо тканью, либо кожзаменителем.</a:t>
            </a:r>
            <a:endParaRPr lang="ru-RU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83568" y="5877272"/>
            <a:ext cx="784887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Решение УФАС по Тульской области от 30.09.2016</a:t>
            </a:r>
          </a:p>
          <a:p>
            <a:pPr algn="ctr"/>
            <a:r>
              <a:rPr lang="ru-RU" dirty="0" smtClean="0"/>
              <a:t> по делу № 04-07/222-2016</a:t>
            </a:r>
            <a:endParaRPr lang="ru-RU" b="1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83568" y="4005064"/>
            <a:ext cx="7848872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Вывод:  подобное описание технического задания документации об электронном аукционе, с учетом инструкции по заполнению заявок участников данной закупки, не позволяет участникам аукциона надлежащим образом заполнить заявку и представить товар, отвечающий потребностям Заказчика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>Стандартизация закупок</a:t>
            </a:r>
            <a:br>
              <a:rPr lang="ru-RU" sz="1600" b="1" dirty="0" smtClean="0"/>
            </a:br>
            <a:r>
              <a:rPr lang="ru-RU" sz="1600" b="1" dirty="0" smtClean="0"/>
              <a:t>Нет ТР и документов по стандартизации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83568" y="836712"/>
            <a:ext cx="7848872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Использование показателей, на основании иных требований, связанных с определением соответствия поставляемого товара, выполняемой работы, оказываемой услуги потребностям заказчика.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83568" y="4581128"/>
            <a:ext cx="784887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Обоснование необходимости использования других показателей –  положениями п. 2 ч .1 ст. 33 Закона № 44-ФЗ не требуется.</a:t>
            </a:r>
            <a:endParaRPr lang="ru-RU" b="1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83568" y="2564904"/>
            <a:ext cx="7848872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/>
              <a:t>В случае отсутствия </a:t>
            </a:r>
            <a:r>
              <a:rPr lang="ru-RU" b="1" dirty="0" err="1" smtClean="0"/>
              <a:t>ГОСТов</a:t>
            </a:r>
            <a:r>
              <a:rPr lang="ru-RU" b="1" dirty="0" smtClean="0"/>
              <a:t>, Технических регламентов на поставляемый товар, для которого существует функционирующий рынок заказчик может сформировать его описание на основании данных поставщиков (производителей), качественных показателей товара, которые необходимы заказчику.</a:t>
            </a:r>
            <a:endParaRPr lang="ru-RU" b="1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83568" y="5517232"/>
            <a:ext cx="7848872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/>
              <a:t>Целесообразно подготовить Обоснование в котором указать на  отсутствие документов по стандартизации  и технических регламентов для данного объекта закупки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Административная ответственность </a:t>
            </a:r>
            <a:br>
              <a:rPr lang="ru-RU" sz="1600" b="1" dirty="0" smtClean="0"/>
            </a:br>
            <a:r>
              <a:rPr lang="ru-RU" sz="1600" b="1" dirty="0" smtClean="0"/>
              <a:t>за нарушения  при описании объекта закупки</a:t>
            </a:r>
            <a:endParaRPr lang="ru-RU" sz="16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553" y="1484784"/>
          <a:ext cx="7920879" cy="4752528"/>
        </p:xfrm>
        <a:graphic>
          <a:graphicData uri="http://schemas.openxmlformats.org/drawingml/2006/table">
            <a:tbl>
              <a:tblPr/>
              <a:tblGrid>
                <a:gridCol w="3063738"/>
                <a:gridCol w="2266124"/>
                <a:gridCol w="2591017"/>
              </a:tblGrid>
              <a:tr h="34194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0" dirty="0">
                          <a:latin typeface="Times New Roman"/>
                          <a:ea typeface="Times New Roman"/>
                        </a:rPr>
                        <a:t>Вид нарушения </a:t>
                      </a:r>
                      <a:endParaRPr lang="ru-RU" sz="1400" b="1" kern="50" dirty="0"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0" dirty="0">
                          <a:latin typeface="Times New Roman"/>
                          <a:ea typeface="Times New Roman"/>
                        </a:rPr>
                        <a:t>Размер штрафа</a:t>
                      </a:r>
                      <a:endParaRPr lang="ru-RU" sz="1400" b="1" kern="50" dirty="0"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0" dirty="0">
                          <a:latin typeface="Times New Roman"/>
                          <a:ea typeface="Times New Roman"/>
                        </a:rPr>
                        <a:t>Орган контроля</a:t>
                      </a:r>
                      <a:endParaRPr lang="ru-RU" sz="1400" b="1" kern="50" dirty="0"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4105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Включение в описание объекта закупки требований к товарам, информации, работам, услугам при условии, если такие требования влекут за собой ограничение количества участников закупки, за исключением случаев, предусмотренных законодательством Российской Федерации о контрактной системе в сфере закупок</a:t>
                      </a:r>
                      <a:endParaRPr lang="ru-RU" sz="1600" kern="50" dirty="0"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Штраф 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должностных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лиц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1 % НМЦК,  но не менее 10 тыс. рублей и не более 50 тыс. рублей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ч.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4.1 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ст.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7.30 </a:t>
                      </a:r>
                      <a:r>
                        <a:rPr lang="ru-RU" sz="16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КоАП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РФ)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342900" algn="l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Контрольный орган в сфере закупок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>Административная ответственность </a:t>
            </a:r>
            <a:br>
              <a:rPr lang="ru-RU" sz="1600" b="1" dirty="0" smtClean="0"/>
            </a:br>
            <a:r>
              <a:rPr lang="ru-RU" sz="1600" b="1" dirty="0" smtClean="0"/>
              <a:t>за нарушения  при описании объекта закупки</a:t>
            </a:r>
            <a:endParaRPr lang="ru-RU" sz="16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552" y="1268760"/>
          <a:ext cx="7992888" cy="5109013"/>
        </p:xfrm>
        <a:graphic>
          <a:graphicData uri="http://schemas.openxmlformats.org/drawingml/2006/table">
            <a:tbl>
              <a:tblPr/>
              <a:tblGrid>
                <a:gridCol w="3153158"/>
                <a:gridCol w="2346536"/>
                <a:gridCol w="2493194"/>
              </a:tblGrid>
              <a:tr h="3419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0" dirty="0">
                          <a:latin typeface="Times New Roman"/>
                          <a:ea typeface="Times New Roman"/>
                        </a:rPr>
                        <a:t>Вид нарушения </a:t>
                      </a:r>
                      <a:endParaRPr lang="ru-RU" sz="1400" b="1" kern="50" dirty="0"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0" dirty="0">
                          <a:latin typeface="Times New Roman"/>
                          <a:ea typeface="Times New Roman"/>
                        </a:rPr>
                        <a:t>Размер штрафа</a:t>
                      </a:r>
                      <a:endParaRPr lang="ru-RU" sz="1400" b="1" kern="50" dirty="0"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0" dirty="0">
                          <a:latin typeface="Times New Roman"/>
                          <a:ea typeface="Times New Roman"/>
                        </a:rPr>
                        <a:t>Орган контроля</a:t>
                      </a:r>
                      <a:endParaRPr lang="ru-RU" sz="1400" b="1" kern="50" dirty="0"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4105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Утверждение конкурсной документации, документации об аукционе, документации о проведении запроса предложений, определение содержания извещения о проведении запроса котировок с нарушением требований, предусмотренных законодательством Российской Федерации о контрактной системе в сфере закупок, за исключением случаев, предусмотренных частями 4 и 4.1 ст. 7.30</a:t>
                      </a:r>
                      <a:endParaRPr lang="ru-RU" sz="1600" kern="50" dirty="0">
                        <a:latin typeface="Calibri"/>
                        <a:ea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Штраф 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должностных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лиц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 тыс. рублей.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ч.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4.2 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ст. </a:t>
                      </a: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7.30 </a:t>
                      </a:r>
                      <a:r>
                        <a:rPr lang="ru-RU" sz="1600" b="1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КоАП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РФ)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just"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Контрольный орган в сфере закупок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ru-RU" sz="1600" b="1" dirty="0" smtClean="0"/>
              <a:t>Изменения в Закон № 44-ФЗ</a:t>
            </a:r>
            <a:br>
              <a:rPr lang="ru-RU" sz="1600" b="1" dirty="0" smtClean="0"/>
            </a:br>
            <a:r>
              <a:rPr lang="ru-RU" sz="1600" b="1" dirty="0" smtClean="0"/>
              <a:t>Документы национальной системы стандартизации</a:t>
            </a:r>
            <a:r>
              <a:rPr lang="ru-RU" sz="1200" dirty="0" smtClean="0"/>
              <a:t/>
            </a:r>
            <a:br>
              <a:rPr lang="ru-RU" sz="1200" dirty="0" smtClean="0"/>
            </a:br>
            <a:endParaRPr lang="ru-RU" sz="12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51520" y="908720"/>
          <a:ext cx="8640960" cy="5544617"/>
        </p:xfrm>
        <a:graphic>
          <a:graphicData uri="http://schemas.openxmlformats.org/drawingml/2006/table">
            <a:tbl>
              <a:tblPr/>
              <a:tblGrid>
                <a:gridCol w="1564374"/>
                <a:gridCol w="1427560"/>
                <a:gridCol w="1333948"/>
                <a:gridCol w="1392455"/>
                <a:gridCol w="1330346"/>
                <a:gridCol w="1592277"/>
              </a:tblGrid>
              <a:tr h="5544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kern="50" dirty="0">
                          <a:latin typeface="Times New Roman"/>
                          <a:ea typeface="Times New Roman"/>
                        </a:rPr>
                        <a:t>Национальный стандарт РФ</a:t>
                      </a:r>
                      <a:endParaRPr lang="ru-RU" sz="11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kern="50" dirty="0">
                          <a:latin typeface="Times New Roman"/>
                          <a:ea typeface="Times New Roman"/>
                        </a:rPr>
                        <a:t>Основополагающий национальный стандарт РФ</a:t>
                      </a:r>
                      <a:endParaRPr lang="ru-RU" sz="11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kern="50" dirty="0">
                          <a:latin typeface="Times New Roman"/>
                          <a:ea typeface="Times New Roman"/>
                        </a:rPr>
                        <a:t>Предварительный национальный стандарт РФ</a:t>
                      </a:r>
                      <a:endParaRPr lang="ru-RU" sz="11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kern="50" dirty="0">
                          <a:latin typeface="Times New Roman"/>
                          <a:ea typeface="Times New Roman"/>
                        </a:rPr>
                        <a:t>Правила стандартизации</a:t>
                      </a:r>
                      <a:endParaRPr lang="ru-RU" sz="11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kern="50" dirty="0">
                          <a:latin typeface="Times New Roman"/>
                          <a:ea typeface="Times New Roman"/>
                        </a:rPr>
                        <a:t>Рекомендации по стандартизации</a:t>
                      </a:r>
                      <a:endParaRPr lang="ru-RU" sz="11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b="1" kern="50" dirty="0">
                          <a:latin typeface="Times New Roman"/>
                          <a:ea typeface="Times New Roman"/>
                        </a:rPr>
                        <a:t>Информационно-технические справочники</a:t>
                      </a:r>
                      <a:endParaRPr lang="ru-RU" sz="1100" kern="50" dirty="0">
                        <a:latin typeface="Times New Roman"/>
                        <a:ea typeface="Times New Roman"/>
                      </a:endParaRP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7392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документ национальной системы стандартизации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национальный стандарт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документ по стандартизации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документ национальной системы стандартизации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документ национальной системы стандартизации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документ национальной системы стандартизации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2508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 содержит систематизированные данные в определенной области и описывает технологии, процессы, методы, способы, оборудование и иные данные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устанавливает общие положения, которые касаются работ по стандартизации, а также виды национальных стандартов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устанавливает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для всеобщего применения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общие характеристики объекта стандартизации, а также правила и общие принципы в отношении объекта стандартизации на ограниченный срок (для накопления опыта при применении предварительного </a:t>
                      </a:r>
                      <a:r>
                        <a:rPr lang="ru-RU" sz="1100" kern="50" dirty="0" err="1">
                          <a:latin typeface="Times New Roman"/>
                          <a:ea typeface="Times New Roman"/>
                        </a:rPr>
                        <a:t>нац</a:t>
                      </a: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. стандарта для возможной последующей разработки на его основе </a:t>
                      </a:r>
                      <a:r>
                        <a:rPr lang="ru-RU" sz="1100" kern="50" dirty="0" err="1">
                          <a:latin typeface="Times New Roman"/>
                          <a:ea typeface="Times New Roman"/>
                        </a:rPr>
                        <a:t>нац</a:t>
                      </a: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. стандарта)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содержит положения организационного и методического характера, которые дополняют или конкретизируют отдельные положения основополагающих </a:t>
                      </a:r>
                      <a:r>
                        <a:rPr lang="ru-RU" sz="1100" kern="50" dirty="0" err="1">
                          <a:latin typeface="Times New Roman"/>
                          <a:ea typeface="Times New Roman"/>
                        </a:rPr>
                        <a:t>нац</a:t>
                      </a: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. стандартов, а также определяют порядок и методы работ по стандартизации и оформления их результатов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содержит информацию организационного и методического характера, которая касается работ по стандартизации и способствует применению соответствующего </a:t>
                      </a:r>
                      <a:r>
                        <a:rPr lang="ru-RU" sz="1100" kern="50" dirty="0" err="1">
                          <a:latin typeface="Times New Roman"/>
                          <a:ea typeface="Times New Roman"/>
                        </a:rPr>
                        <a:t>нац</a:t>
                      </a: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. стандарта, либо положения, которые предварительно проверяются на практике до их установления в </a:t>
                      </a:r>
                      <a:r>
                        <a:rPr lang="ru-RU" sz="1100" kern="50" dirty="0" err="1">
                          <a:latin typeface="Times New Roman"/>
                          <a:ea typeface="Times New Roman"/>
                        </a:rPr>
                        <a:t>нац</a:t>
                      </a: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. стандарте или предварительном </a:t>
                      </a:r>
                      <a:r>
                        <a:rPr lang="ru-RU" sz="1100" kern="50" dirty="0" err="1">
                          <a:latin typeface="Times New Roman"/>
                          <a:ea typeface="Times New Roman"/>
                        </a:rPr>
                        <a:t>нац</a:t>
                      </a: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. стандарте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kern="50" dirty="0">
                          <a:latin typeface="Times New Roman"/>
                          <a:ea typeface="Times New Roman"/>
                        </a:rPr>
                        <a:t>содержит систематизированные данные в определенной области и описывает технологии, процессы, методы, способы, оборудование и иные данные</a:t>
                      </a:r>
                    </a:p>
                  </a:txBody>
                  <a:tcPr marL="71755" marR="68580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Прямоугольник 6"/>
          <p:cNvSpPr>
            <a:spLocks noChangeArrowheads="1"/>
          </p:cNvSpPr>
          <p:nvPr/>
        </p:nvSpPr>
        <p:spPr bwMode="auto">
          <a:xfrm>
            <a:off x="2555875" y="2420938"/>
            <a:ext cx="43195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FF0000"/>
                </a:solidFill>
                <a:latin typeface="Constantia" pitchFamily="18" charset="0"/>
              </a:rPr>
              <a:t>Спасибо за внимание !</a:t>
            </a:r>
            <a:endParaRPr lang="ru-RU" altLang="ru-RU" sz="2800"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44035" name="Рисунок 7"/>
          <p:cNvPicPr>
            <a:picLocks noChangeAspect="1"/>
          </p:cNvPicPr>
          <p:nvPr/>
        </p:nvPicPr>
        <p:blipFill>
          <a:blip r:embed="rId2" cstate="print"/>
          <a:srcRect r="76950"/>
          <a:stretch>
            <a:fillRect/>
          </a:stretch>
        </p:blipFill>
        <p:spPr bwMode="auto">
          <a:xfrm>
            <a:off x="3419475" y="3716338"/>
            <a:ext cx="5724525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924300" y="4292600"/>
            <a:ext cx="5040313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КИЧАНОВ СЕРГЕЙ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Руководитель экспертной поддержки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Системы Госзаказ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Медиагруппа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Актион-МЦФЭР</a:t>
            </a:r>
            <a:endParaRPr lang="ru-RU" dirty="0">
              <a:solidFill>
                <a:schemeClr val="tx2">
                  <a:lumMod val="50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 телефон: 8 (495) 937 90 80 доб. 51-98</a:t>
            </a:r>
            <a:br>
              <a:rPr lang="ru-RU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</a:br>
            <a:r>
              <a:rPr lang="en-US" dirty="0" err="1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skichanov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@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mcfr.ru</a:t>
            </a:r>
            <a:br>
              <a:rPr lang="ru-RU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</a:br>
            <a:r>
              <a:rPr lang="ru-RU" dirty="0" err="1" smtClean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rPr>
              <a:t>www.pro-goszakaz.ru</a:t>
            </a:r>
            <a:endParaRPr lang="ru-RU" dirty="0">
              <a:solidFill>
                <a:srgbClr val="002060"/>
              </a:solidFill>
              <a:latin typeface="+mn-lt"/>
              <a:cs typeface="+mn-cs"/>
            </a:endParaRPr>
          </a:p>
        </p:txBody>
      </p:sp>
      <p:sp>
        <p:nvSpPr>
          <p:cNvPr id="44037" name="TextBox 12"/>
          <p:cNvSpPr txBox="1">
            <a:spLocks noChangeArrowheads="1"/>
          </p:cNvSpPr>
          <p:nvPr/>
        </p:nvSpPr>
        <p:spPr bwMode="auto">
          <a:xfrm>
            <a:off x="2916238" y="3357563"/>
            <a:ext cx="27368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>
                <a:solidFill>
                  <a:srgbClr val="002060"/>
                </a:solidFill>
                <a:latin typeface="Palatino Linotype" pitchFamily="18" charset="0"/>
              </a:rPr>
              <a:t>               С уважением,</a:t>
            </a:r>
          </a:p>
        </p:txBody>
      </p:sp>
      <p:pic>
        <p:nvPicPr>
          <p:cNvPr id="4403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10406</TotalTime>
  <Words>1517</Words>
  <Application>Microsoft Office PowerPoint</Application>
  <PresentationFormat>Экран (4:3)</PresentationFormat>
  <Paragraphs>151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Исполнительная</vt:lpstr>
      <vt:lpstr>Описание объекта закупки Стандартизация показателей и требований к объекту закупки.</vt:lpstr>
      <vt:lpstr>Изменения в Закон № 44-ФЗ Стандартизация закупок </vt:lpstr>
      <vt:lpstr>Стандартизация закупок </vt:lpstr>
      <vt:lpstr>Документы по стандартизации </vt:lpstr>
      <vt:lpstr> Документы национальной системы стандартизации  </vt:lpstr>
      <vt:lpstr> Документы национальной системы стандартизации  </vt:lpstr>
      <vt:lpstr> Документы национальной системы стандартизации  </vt:lpstr>
      <vt:lpstr> Документы национальной системы стандартизации  </vt:lpstr>
      <vt:lpstr> Документы национальной системы стандартизации  </vt:lpstr>
      <vt:lpstr>Изменения в Закон № 44-ФЗ Документы национальной системы стандартизации  </vt:lpstr>
      <vt:lpstr>Поиск технических регламентов и ГОСТ </vt:lpstr>
      <vt:lpstr>Поиск технических регламентов и ГОСТ  </vt:lpstr>
      <vt:lpstr>Поиск технических регламентов и ГОСТ  </vt:lpstr>
      <vt:lpstr>Стандартизация закупок  Обоснование необходимости использования других показателей </vt:lpstr>
      <vt:lpstr>Стандартизация закупок Пример правильного описания объекта закупки по п. 2 ч. 1 ст. 33 </vt:lpstr>
      <vt:lpstr>Стандартизация закупок Пример возможного описания объекта закупки по п. 3 ч. 1 ст. 33 </vt:lpstr>
      <vt:lpstr>Стандартизация закупок Пример неправильного описания объекта закупки </vt:lpstr>
      <vt:lpstr>Стандартизация закупок Нет ТР и документов по стандартизации </vt:lpstr>
      <vt:lpstr> Административная ответственность  за нарушения  при описании объекта закупки</vt:lpstr>
      <vt:lpstr> Административная ответственность  за нарушения  при описании объекта закупки</vt:lpstr>
      <vt:lpstr>Изменения в Закон № 44-ФЗ Документы национальной системы стандартизации 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ЗверьковСА</dc:creator>
  <cp:lastModifiedBy>kichanov</cp:lastModifiedBy>
  <cp:revision>651</cp:revision>
  <cp:lastPrinted>2012-11-22T01:32:32Z</cp:lastPrinted>
  <dcterms:created xsi:type="dcterms:W3CDTF">2012-06-18T01:31:44Z</dcterms:created>
  <dcterms:modified xsi:type="dcterms:W3CDTF">2016-10-27T10:37:52Z</dcterms:modified>
</cp:coreProperties>
</file>