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9"/>
  </p:notesMasterIdLst>
  <p:sldIdLst>
    <p:sldId id="340" r:id="rId2"/>
    <p:sldId id="341" r:id="rId3"/>
    <p:sldId id="407" r:id="rId4"/>
    <p:sldId id="346" r:id="rId5"/>
    <p:sldId id="318" r:id="rId6"/>
    <p:sldId id="344" r:id="rId7"/>
    <p:sldId id="371" r:id="rId8"/>
    <p:sldId id="372" r:id="rId9"/>
    <p:sldId id="401" r:id="rId10"/>
    <p:sldId id="400" r:id="rId11"/>
    <p:sldId id="408" r:id="rId12"/>
    <p:sldId id="323" r:id="rId13"/>
    <p:sldId id="361" r:id="rId14"/>
    <p:sldId id="379" r:id="rId15"/>
    <p:sldId id="364" r:id="rId16"/>
    <p:sldId id="406" r:id="rId17"/>
    <p:sldId id="332" r:id="rId18"/>
  </p:sldIdLst>
  <p:sldSz cx="9144000" cy="6858000" type="screen4x3"/>
  <p:notesSz cx="6781800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009900"/>
    <a:srgbClr val="FF0066"/>
    <a:srgbClr val="0099FF"/>
    <a:srgbClr val="660066"/>
    <a:srgbClr val="6600FF"/>
    <a:srgbClr val="FFFFCC"/>
    <a:srgbClr val="FF66FF"/>
    <a:srgbClr val="66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344" autoAdjust="0"/>
    <p:restoredTop sz="94595" autoAdjust="0"/>
  </p:normalViewPr>
  <p:slideViewPr>
    <p:cSldViewPr>
      <p:cViewPr varScale="1">
        <p:scale>
          <a:sx n="121" d="100"/>
          <a:sy n="121" d="100"/>
        </p:scale>
        <p:origin x="1446" y="1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Структура налоговых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и 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неналоговых доходов по удельному весу в 2021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>году</a:t>
            </a:r>
          </a:p>
        </c:rich>
      </c:tx>
      <c:layout>
        <c:manualLayout>
          <c:xMode val="edge"/>
          <c:yMode val="edge"/>
          <c:x val="0.12119216000777681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1501895596383785"/>
          <c:y val="0.25656956137664921"/>
          <c:w val="0.53739662165597424"/>
          <c:h val="0.7373581552954064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explosion val="25"/>
          <c:dPt>
            <c:idx val="0"/>
            <c:bubble3D val="0"/>
            <c:spPr>
              <a:solidFill>
                <a:srgbClr val="FFC000"/>
              </a:soli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1"/>
            <c:bubble3D val="0"/>
            <c:explosion val="12"/>
            <c:spPr>
              <a:gradFill rotWithShape="1">
                <a:gsLst>
                  <a:gs pos="0">
                    <a:schemeClr val="accent2">
                      <a:tint val="60000"/>
                      <a:satMod val="160000"/>
                    </a:schemeClr>
                  </a:gs>
                  <a:gs pos="46000">
                    <a:schemeClr val="accent2">
                      <a:tint val="86000"/>
                      <a:satMod val="160000"/>
                    </a:schemeClr>
                  </a:gs>
                  <a:gs pos="100000">
                    <a:schemeClr val="accent2"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2"/>
            <c:bubble3D val="0"/>
            <c:explosion val="12"/>
            <c:spPr>
              <a:gradFill rotWithShape="1">
                <a:gsLst>
                  <a:gs pos="0">
                    <a:schemeClr val="accent3">
                      <a:tint val="60000"/>
                      <a:satMod val="160000"/>
                    </a:schemeClr>
                  </a:gs>
                  <a:gs pos="46000">
                    <a:schemeClr val="accent3">
                      <a:tint val="86000"/>
                      <a:satMod val="160000"/>
                    </a:schemeClr>
                  </a:gs>
                  <a:gs pos="100000">
                    <a:schemeClr val="accent3"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3"/>
            <c:bubble3D val="0"/>
            <c:explosion val="13"/>
            <c:spPr>
              <a:gradFill rotWithShape="1">
                <a:gsLst>
                  <a:gs pos="0">
                    <a:schemeClr val="accent4">
                      <a:tint val="60000"/>
                      <a:satMod val="160000"/>
                    </a:schemeClr>
                  </a:gs>
                  <a:gs pos="46000">
                    <a:schemeClr val="accent4">
                      <a:tint val="86000"/>
                      <a:satMod val="160000"/>
                    </a:schemeClr>
                  </a:gs>
                  <a:gs pos="100000">
                    <a:schemeClr val="accent4"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4"/>
            <c:bubble3D val="0"/>
            <c:explosion val="13"/>
            <c:spPr>
              <a:gradFill rotWithShape="1">
                <a:gsLst>
                  <a:gs pos="0">
                    <a:schemeClr val="accent5">
                      <a:tint val="60000"/>
                      <a:satMod val="160000"/>
                    </a:schemeClr>
                  </a:gs>
                  <a:gs pos="46000">
                    <a:schemeClr val="accent5">
                      <a:tint val="86000"/>
                      <a:satMod val="160000"/>
                    </a:schemeClr>
                  </a:gs>
                  <a:gs pos="100000">
                    <a:schemeClr val="accent5"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5"/>
            <c:bubble3D val="0"/>
            <c:explosion val="12"/>
            <c:spPr>
              <a:gradFill rotWithShape="1">
                <a:gsLst>
                  <a:gs pos="0">
                    <a:schemeClr val="accent6">
                      <a:tint val="60000"/>
                      <a:satMod val="160000"/>
                    </a:schemeClr>
                  </a:gs>
                  <a:gs pos="46000">
                    <a:schemeClr val="accent6">
                      <a:tint val="86000"/>
                      <a:satMod val="160000"/>
                    </a:schemeClr>
                  </a:gs>
                  <a:gs pos="100000">
                    <a:schemeClr val="accent6"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tint val="60000"/>
                      <a:satMod val="160000"/>
                    </a:schemeClr>
                  </a:gs>
                  <a:gs pos="46000">
                    <a:schemeClr val="accent1">
                      <a:lumMod val="60000"/>
                      <a:tint val="86000"/>
                      <a:satMod val="160000"/>
                    </a:schemeClr>
                  </a:gs>
                  <a:gs pos="100000">
                    <a:schemeClr val="accent1">
                      <a:lumMod val="60000"/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tint val="60000"/>
                      <a:satMod val="160000"/>
                    </a:schemeClr>
                  </a:gs>
                  <a:gs pos="46000">
                    <a:schemeClr val="accent2">
                      <a:lumMod val="60000"/>
                      <a:tint val="86000"/>
                      <a:satMod val="160000"/>
                    </a:schemeClr>
                  </a:gs>
                  <a:gs pos="100000">
                    <a:schemeClr val="accent2">
                      <a:lumMod val="60000"/>
                      <a:shade val="40000"/>
                      <a:satMod val="160000"/>
                    </a:schemeClr>
                  </a:gs>
                </a:gsLst>
                <a:path path="circle">
                  <a:fillToRect l="50000" t="155000" r="50000" b="-55000"/>
                </a:path>
              </a:gradFill>
              <a:ln>
                <a:solidFill>
                  <a:srgbClr val="002060"/>
                </a:solidFill>
              </a:ln>
              <a:effectLst>
                <a:outerShdw blurRad="53975" dist="41275" dir="14700000" algn="t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contrasting" dir="t">
                  <a:rot lat="0" lon="0" rev="3600000"/>
                </a:lightRig>
              </a:scene3d>
              <a:sp3d prstMaterial="plastic">
                <a:bevelT w="127000" h="38200" prst="relaxedInset"/>
              </a:sp3d>
            </c:spPr>
          </c:dPt>
          <c:dLbls>
            <c:dLbl>
              <c:idx val="0"/>
              <c:layout>
                <c:manualLayout>
                  <c:x val="-6.3261097166228339E-2"/>
                  <c:y val="0.143423986482122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4.0221274424030333E-2"/>
                  <c:y val="9.505790563441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7903300281909212E-2"/>
                  <c:y val="-2.64249094274078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3.3950738796539322E-2"/>
                  <c:y val="-1.18330348118501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6297511422183617E-3"/>
                  <c:y val="-3.88965927905029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3.2407407407407433E-2"/>
                  <c:y val="-8.75448120940491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5.7098765432098832E-2"/>
                  <c:y val="-5.7427853432950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9.7222222222222224E-2"/>
                  <c:y val="-1.24843159636849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Лист1!$A$2:$A$9</c:f>
              <c:strCache>
                <c:ptCount val="8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доходы от использования имущества</c:v>
                </c:pt>
                <c:pt idx="3">
                  <c:v>плата за негативное воздействие на окружающую среду</c:v>
                </c:pt>
                <c:pt idx="4">
                  <c:v>штрафы, санкции</c:v>
                </c:pt>
                <c:pt idx="5">
                  <c:v>прочие доходы </c:v>
                </c:pt>
                <c:pt idx="6">
                  <c:v>акцизы по подакцизным товарам</c:v>
                </c:pt>
                <c:pt idx="7">
                  <c:v>государственная пошлина</c:v>
                </c:pt>
              </c:strCache>
            </c:strRef>
          </c:cat>
          <c:val>
            <c:numRef>
              <c:f>Лист1!$B$2:$B$9</c:f>
              <c:numCache>
                <c:formatCode>0.00%</c:formatCode>
                <c:ptCount val="8"/>
                <c:pt idx="0">
                  <c:v>0.57599999999999996</c:v>
                </c:pt>
                <c:pt idx="1">
                  <c:v>2.9600000000000001E-2</c:v>
                </c:pt>
                <c:pt idx="2">
                  <c:v>0.29399999999999998</c:v>
                </c:pt>
                <c:pt idx="3">
                  <c:v>2.7000000000000001E-3</c:v>
                </c:pt>
                <c:pt idx="4">
                  <c:v>2.3999999999999998E-3</c:v>
                </c:pt>
                <c:pt idx="5">
                  <c:v>1.09E-2</c:v>
                </c:pt>
                <c:pt idx="6">
                  <c:v>7.5899999999999995E-2</c:v>
                </c:pt>
                <c:pt idx="7">
                  <c:v>8.5000000000000006E-3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69140881695343637"/>
          <c:y val="0.24459849989567556"/>
          <c:w val="0.30854026927189659"/>
          <c:h val="0.6586134738416599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301798287735577"/>
          <c:y val="7.9899494192003345E-2"/>
          <c:w val="0.5502612886520758"/>
          <c:h val="0.7167841374839557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Лист1!$A$2:$A$11</c:f>
              <c:strCache>
                <c:ptCount val="10"/>
                <c:pt idx="0">
                  <c:v>налог на доходы физических лиц</c:v>
                </c:pt>
                <c:pt idx="1">
                  <c:v>налоги на совокупный доход</c:v>
                </c:pt>
                <c:pt idx="2">
                  <c:v>акцизы по подакцизным товара</c:v>
                </c:pt>
                <c:pt idx="3">
                  <c:v>государственная пошлина</c:v>
                </c:pt>
                <c:pt idx="4">
                  <c:v>доходы от использования имущества</c:v>
                </c:pt>
                <c:pt idx="5">
                  <c:v>плата за негативное воздействие на окружающую среду</c:v>
                </c:pt>
                <c:pt idx="6">
                  <c:v>доходы от оказания платных услуг и компенсации затрат бюджетов</c:v>
                </c:pt>
                <c:pt idx="7">
                  <c:v>доходы от продажи имущества</c:v>
                </c:pt>
                <c:pt idx="8">
                  <c:v>штрафы, санкции, возмещение ущерба</c:v>
                </c:pt>
                <c:pt idx="9">
                  <c:v>безвозмездные поступления </c:v>
                </c:pt>
              </c:strCache>
            </c:strRef>
          </c:cat>
          <c:val>
            <c:numRef>
              <c:f>Лист1!$B$2:$B$11</c:f>
              <c:numCache>
                <c:formatCode>0.00%</c:formatCode>
                <c:ptCount val="10"/>
                <c:pt idx="0">
                  <c:v>1.375</c:v>
                </c:pt>
                <c:pt idx="1">
                  <c:v>2.6240000000000001</c:v>
                </c:pt>
                <c:pt idx="2">
                  <c:v>1.0189999999999999</c:v>
                </c:pt>
                <c:pt idx="3">
                  <c:v>0.91</c:v>
                </c:pt>
                <c:pt idx="4">
                  <c:v>1.0609999999999999</c:v>
                </c:pt>
                <c:pt idx="5">
                  <c:v>1.3280000000000001</c:v>
                </c:pt>
                <c:pt idx="6">
                  <c:v>1</c:v>
                </c:pt>
                <c:pt idx="7">
                  <c:v>1</c:v>
                </c:pt>
                <c:pt idx="8">
                  <c:v>1.278</c:v>
                </c:pt>
                <c:pt idx="9">
                  <c:v>0.89600000000000002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847945088"/>
        <c:axId val="-847944544"/>
      </c:barChart>
      <c:catAx>
        <c:axId val="-847945088"/>
        <c:scaling>
          <c:orientation val="minMax"/>
        </c:scaling>
        <c:delete val="0"/>
        <c:axPos val="l"/>
        <c:numFmt formatCode="@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47944544"/>
        <c:crosses val="autoZero"/>
        <c:auto val="1"/>
        <c:lblAlgn val="ctr"/>
        <c:lblOffset val="100"/>
        <c:noMultiLvlLbl val="0"/>
      </c:catAx>
      <c:valAx>
        <c:axId val="-84794454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8479450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2.4250777691367627E-2"/>
          <c:y val="7.0645471541834634E-2"/>
          <c:w val="0.91401997000333302"/>
          <c:h val="0.7995048141829406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rgbClr val="92D050"/>
                </a:solidFill>
              </a:ln>
              <a:effectLst/>
              <a:sp3d contourW="25400">
                <a:contourClr>
                  <a:srgbClr val="92D050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rgbClr val="92D050"/>
                </a:solidFill>
              </a:ln>
              <a:effectLst/>
              <a:sp3d contourW="25400">
                <a:contourClr>
                  <a:srgbClr val="92D050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rgbClr val="92D050"/>
                </a:solidFill>
              </a:ln>
              <a:effectLst/>
              <a:sp3d contourW="25400">
                <a:contourClr>
                  <a:srgbClr val="92D050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rgbClr val="92D050"/>
                </a:solidFill>
              </a:ln>
              <a:effectLst/>
              <a:sp3d contourW="25400">
                <a:contourClr>
                  <a:srgbClr val="92D050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0" i="0" u="none" strike="noStrike" kern="1200" baseline="0">
                    <a:solidFill>
                      <a:schemeClr val="accent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Дотация</c:v>
                </c:pt>
                <c:pt idx="1">
                  <c:v>Сибсидии</c:v>
                </c:pt>
                <c:pt idx="2">
                  <c:v>Субвенции</c:v>
                </c:pt>
                <c:pt idx="3">
                  <c:v>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7183</c:v>
                </c:pt>
                <c:pt idx="1">
                  <c:v>81571.199999999997</c:v>
                </c:pt>
                <c:pt idx="2">
                  <c:v>364003.6</c:v>
                </c:pt>
                <c:pt idx="3">
                  <c:v>42189.5</c:v>
                </c:pt>
              </c:numCache>
            </c:numRef>
          </c:val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accent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accent2">
              <a:lumMod val="50000"/>
            </a:schemeClr>
          </a:solidFill>
        </a:defRPr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400">
                <a:solidFill>
                  <a:schemeClr val="accent2">
                    <a:lumMod val="50000"/>
                  </a:schemeClr>
                </a:solidFill>
              </a:defRPr>
            </a:pP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Структура расходов по</a:t>
            </a:r>
            <a:r>
              <a:rPr lang="ru-RU" sz="2400" baseline="0" dirty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 удельному весу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PT Astra Serif" pitchFamily="18" charset="-52"/>
              <a:ea typeface="PT Astra Serif" pitchFamily="18" charset="-52"/>
            </a:endParaRPr>
          </a:p>
        </c:rich>
      </c:tx>
      <c:layout>
        <c:manualLayout>
          <c:xMode val="edge"/>
          <c:yMode val="edge"/>
          <c:x val="0.1509603684278274"/>
          <c:y val="2.0272332448374192E-3"/>
        </c:manualLayout>
      </c:layout>
      <c:overlay val="0"/>
    </c:title>
    <c:autoTitleDeleted val="0"/>
    <c:view3D>
      <c:rotX val="30"/>
      <c:rotY val="2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2160529334337426E-2"/>
          <c:y val="5.8413209515673227E-2"/>
          <c:w val="0.66271950907409782"/>
          <c:h val="0.9034647491274915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Доля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</c:spPr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</c:spPr>
          </c:dPt>
          <c:dPt>
            <c:idx val="3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6666FF"/>
              </a:solidFill>
            </c:spPr>
          </c:dPt>
          <c:dPt>
            <c:idx val="6"/>
            <c:invertIfNegative val="0"/>
            <c:bubble3D val="0"/>
            <c:spPr>
              <a:solidFill>
                <a:srgbClr val="F212C7"/>
              </a:solidFill>
            </c:spPr>
          </c:dPt>
          <c:dPt>
            <c:idx val="8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rgbClr val="FFFF00"/>
              </a:solidFill>
            </c:spPr>
          </c:dPt>
          <c:dPt>
            <c:idx val="11"/>
            <c:invertIfNegative val="0"/>
            <c:bubble3D val="0"/>
            <c:spPr>
              <a:solidFill>
                <a:srgbClr val="002060"/>
              </a:solidFill>
            </c:spPr>
          </c:dPt>
          <c:cat>
            <c:strRef>
              <c:f>Лист1!$A$2:$A$10</c:f>
              <c:strCache>
                <c:ptCount val="9"/>
                <c:pt idx="0">
                  <c:v>Общегосударственные вопросы</c:v>
                </c:pt>
                <c:pt idx="1">
                  <c:v>Национальная безопасность и правоохранительная деятельность</c:v>
                </c:pt>
                <c:pt idx="2">
                  <c:v>Национальная экономика</c:v>
                </c:pt>
                <c:pt idx="3">
                  <c:v>Жилищно-коммунальное хозяйство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10.5</c:v>
                </c:pt>
                <c:pt idx="1">
                  <c:v>1.9</c:v>
                </c:pt>
                <c:pt idx="2">
                  <c:v>10.6</c:v>
                </c:pt>
                <c:pt idx="3">
                  <c:v>4.2</c:v>
                </c:pt>
                <c:pt idx="4">
                  <c:v>56.7</c:v>
                </c:pt>
                <c:pt idx="5">
                  <c:v>10.4</c:v>
                </c:pt>
                <c:pt idx="6">
                  <c:v>5</c:v>
                </c:pt>
                <c:pt idx="7">
                  <c:v>0.2</c:v>
                </c:pt>
                <c:pt idx="8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-847948896"/>
        <c:axId val="-884755792"/>
        <c:axId val="-845683152"/>
      </c:bar3DChart>
      <c:catAx>
        <c:axId val="-8479488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884755792"/>
        <c:crosses val="autoZero"/>
        <c:auto val="1"/>
        <c:lblAlgn val="ctr"/>
        <c:lblOffset val="100"/>
        <c:noMultiLvlLbl val="0"/>
      </c:catAx>
      <c:valAx>
        <c:axId val="-8847557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847948896"/>
        <c:crosses val="autoZero"/>
        <c:crossBetween val="between"/>
      </c:valAx>
      <c:serAx>
        <c:axId val="-845683152"/>
        <c:scaling>
          <c:orientation val="minMax"/>
        </c:scaling>
        <c:delete val="0"/>
        <c:axPos val="b"/>
        <c:majorTickMark val="out"/>
        <c:minorTickMark val="none"/>
        <c:tickLblPos val="nextTo"/>
        <c:crossAx val="-884755792"/>
        <c:crosses val="autoZero"/>
      </c:serAx>
    </c:plotArea>
    <c:legend>
      <c:legendPos val="r"/>
      <c:layout>
        <c:manualLayout>
          <c:xMode val="edge"/>
          <c:yMode val="edge"/>
          <c:x val="0.70555777480814164"/>
          <c:y val="0.43676213498627864"/>
          <c:w val="0.267939097796218"/>
          <c:h val="0.52888376387297964"/>
        </c:manualLayout>
      </c:layout>
      <c:overlay val="1"/>
      <c:spPr>
        <a:solidFill>
          <a:schemeClr val="accent2">
            <a:lumMod val="20000"/>
            <a:lumOff val="80000"/>
          </a:schemeClr>
        </a:solidFill>
      </c:spPr>
    </c:legend>
    <c:plotVisOnly val="1"/>
    <c:dispBlanksAs val="zero"/>
    <c:showDLblsOverMax val="0"/>
  </c:chart>
  <c:spPr>
    <a:ln>
      <a:noFill/>
    </a:ln>
    <a:effectLst>
      <a:outerShdw blurRad="50800" dist="38100" dir="5400000" algn="t" rotWithShape="0">
        <a:schemeClr val="accent4">
          <a:lumMod val="60000"/>
          <a:lumOff val="40000"/>
          <a:alpha val="40000"/>
        </a:schemeClr>
      </a:outerShdw>
    </a:effectLst>
  </c:sp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66917421757060125"/>
          <c:y val="2.5087405534787399E-2"/>
          <c:w val="0.32297340736650315"/>
          <c:h val="0.9251674152166312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Лист1!$B$2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60000"/>
                    <a:satMod val="160000"/>
                  </a:schemeClr>
                </a:gs>
                <a:gs pos="46000">
                  <a:schemeClr val="accent1">
                    <a:tint val="86000"/>
                    <a:satMod val="160000"/>
                  </a:schemeClr>
                </a:gs>
                <a:gs pos="100000">
                  <a:schemeClr val="accent1">
                    <a:shade val="40000"/>
                    <a:satMod val="160000"/>
                  </a:schemeClr>
                </a:gs>
              </a:gsLst>
              <a:path path="circle">
                <a:fillToRect l="50000" t="155000" r="50000" b="-55000"/>
              </a:path>
            </a:gradFill>
            <a:ln>
              <a:noFill/>
            </a:ln>
            <a:effectLst>
              <a:outerShdw blurRad="50800" dist="38100" dir="14700000" algn="t" rotWithShape="0">
                <a:srgbClr val="000000">
                  <a:alpha val="60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0"/>
                  <c:y val="-2.13471209961541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5.9949656131398632E-3"/>
                  <c:y val="-2.05590092515541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Лист1!$A$3:$A$10</c:f>
              <c:strCache>
                <c:ptCount val="8"/>
                <c:pt idx="0">
                  <c:v> «Создание условий для развития экономики Добринского муниципального района на 2019-2024 годы»</c:v>
                </c:pt>
                <c:pt idx="1">
                  <c:v> «Развитие социальной сферы Добринского муниципального района на 2019-2024 годы»</c:v>
                </c:pt>
                <c:pt idx="2">
                  <c:v> «Обеспечение населения Добринского муниципального района качественной инфраструктурой и услугами ЖКХ на 2019-2024 годы»</c:v>
                </c:pt>
                <c:pt idx="3">
                  <c:v> "Создание условий для обеспечения общественной безопасности населения и территории Добринского муниципального района на 2019-2024 годы"</c:v>
                </c:pt>
                <c:pt idx="4">
                  <c:v>"Развитие системы эффективного муниципального управления Добринского муниципального района на 2019-2024 годы"</c:v>
                </c:pt>
                <c:pt idx="5">
                  <c:v> «Развитие образования Добринского муниципального района на 2019-2024 годы»</c:v>
                </c:pt>
                <c:pt idx="6">
                  <c:v> "Профилактика терроризма на территории Добринского муниципального района"</c:v>
                </c:pt>
                <c:pt idx="7">
                  <c:v>"Профилактика экстремизма на территории Добринского муниципального района"</c:v>
                </c:pt>
              </c:strCache>
            </c:strRef>
          </c:cat>
          <c:val>
            <c:numRef>
              <c:f>Лист1!$B$3:$B$10</c:f>
              <c:numCache>
                <c:formatCode>#,##0.00</c:formatCode>
                <c:ptCount val="8"/>
                <c:pt idx="0">
                  <c:v>3869.1</c:v>
                </c:pt>
                <c:pt idx="1">
                  <c:v>164036.5</c:v>
                </c:pt>
                <c:pt idx="2">
                  <c:v>171779.9</c:v>
                </c:pt>
                <c:pt idx="3">
                  <c:v>15459.6</c:v>
                </c:pt>
                <c:pt idx="4">
                  <c:v>76302.600000000006</c:v>
                </c:pt>
                <c:pt idx="5">
                  <c:v>473140.2</c:v>
                </c:pt>
                <c:pt idx="6">
                  <c:v>5388.3</c:v>
                </c:pt>
                <c:pt idx="7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-683170160"/>
        <c:axId val="-683163632"/>
      </c:barChart>
      <c:catAx>
        <c:axId val="-68317016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solidFill>
            <a:schemeClr val="accent1">
              <a:lumMod val="20000"/>
              <a:lumOff val="80000"/>
            </a:schemeClr>
          </a:solidFill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83163632"/>
        <c:crosses val="autoZero"/>
        <c:auto val="0"/>
        <c:lblAlgn val="ctr"/>
        <c:lblOffset val="100"/>
        <c:noMultiLvlLbl val="0"/>
      </c:catAx>
      <c:valAx>
        <c:axId val="-683163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one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-6831701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0.06588</cdr:x>
      <cdr:y>0.72414</cdr:y>
    </cdr:from>
    <cdr:to>
      <cdr:x>0.40005</cdr:x>
      <cdr:y>0.98682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64526" y="4536504"/>
          <a:ext cx="2863506" cy="1645637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  <cdr:relSizeAnchor xmlns:cdr="http://schemas.openxmlformats.org/drawingml/2006/chartDrawing">
    <cdr:from>
      <cdr:x>0.47795</cdr:x>
      <cdr:y>0.12574</cdr:y>
    </cdr:from>
    <cdr:to>
      <cdr:x>0.80313</cdr:x>
      <cdr:y>0.42227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4095526" y="787747"/>
          <a:ext cx="2786452" cy="1857670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ABCD63-75F0-49AA-865A-39A48CB8D62E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233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0269"/>
            <a:ext cx="542544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3878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78824"/>
            <a:ext cx="293878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758A0-A552-4E87-A752-D7B5C42300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4831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6758A0-A552-4E87-A752-D7B5C42300DB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0082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2579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1352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57787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818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3653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103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369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609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1286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3226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994666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80187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259093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26571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1249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12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20E7F-A202-43A7-B1EE-C516955558F7}" type="datetimeFigureOut">
              <a:rPr lang="ru-RU" smtClean="0"/>
              <a:pPr/>
              <a:t>22.03.2022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D843DD7-ACFB-4BC4-9D24-D128173A052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8073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jpe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Box 22"/>
          <p:cNvSpPr txBox="1"/>
          <p:nvPr/>
        </p:nvSpPr>
        <p:spPr>
          <a:xfrm>
            <a:off x="179512" y="6080079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0" y="2852936"/>
            <a:ext cx="8136904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Отчет для граждан </a:t>
            </a:r>
          </a:p>
          <a:p>
            <a:pPr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об исполнении бюджета муниципального образования Добринский муниципальный район за 2021 год</a:t>
            </a:r>
            <a:endParaRPr lang="ru-RU" sz="2400" b="1" dirty="0">
              <a:solidFill>
                <a:schemeClr val="accent2">
                  <a:lumMod val="75000"/>
                </a:schemeClr>
              </a:solidFill>
              <a:latin typeface="PT Astra Serif" pitchFamily="18" charset="-52"/>
              <a:ea typeface="PT Astra Serif" pitchFamily="18" charset="-52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88640"/>
            <a:ext cx="3806826" cy="2859887"/>
          </a:xfrm>
          <a:prstGeom prst="rect">
            <a:avLst/>
          </a:prstGeom>
          <a:ln>
            <a:noFill/>
          </a:ln>
          <a:effectLst>
            <a:outerShdw blurRad="50800" dist="50800" dir="5400000" algn="ctr" rotWithShape="0">
              <a:schemeClr val="accent1">
                <a:lumMod val="60000"/>
                <a:lumOff val="40000"/>
              </a:schemeClr>
            </a:outerShdw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9872" y="4103489"/>
            <a:ext cx="3600400" cy="2700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иугольник 4"/>
          <p:cNvSpPr/>
          <p:nvPr/>
        </p:nvSpPr>
        <p:spPr>
          <a:xfrm rot="657927">
            <a:off x="274863" y="684238"/>
            <a:ext cx="6090976" cy="204221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Пятиугольник 1"/>
          <p:cNvSpPr/>
          <p:nvPr/>
        </p:nvSpPr>
        <p:spPr>
          <a:xfrm rot="20769602">
            <a:off x="478286" y="4199145"/>
            <a:ext cx="5472608" cy="1958101"/>
          </a:xfrm>
          <a:prstGeom prst="homePlat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u="sng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</a:rPr>
              <a:t>Граждане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</a:rPr>
              <a:t> – как налогоплательщики и как потребители муниципальных услуг–должны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семьи, для каждого человека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</a:rPr>
              <a:t>.</a:t>
            </a:r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1634" y="2708920"/>
            <a:ext cx="3745914" cy="2016224"/>
          </a:xfrm>
          <a:prstGeom prst="rect">
            <a:avLst/>
          </a:prstGeom>
          <a:scene3d>
            <a:camera prst="perspectiveHeroicExtremeLeftFacing"/>
            <a:lightRig rig="threePt" dir="t"/>
          </a:scene3d>
        </p:spPr>
      </p:pic>
      <p:sp>
        <p:nvSpPr>
          <p:cNvPr id="12" name="Прямоугольник 11"/>
          <p:cNvSpPr/>
          <p:nvPr/>
        </p:nvSpPr>
        <p:spPr>
          <a:xfrm rot="672598">
            <a:off x="336362" y="718245"/>
            <a:ext cx="5238328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u="sng" dirty="0">
                <a:solidFill>
                  <a:schemeClr val="accent2">
                    <a:lumMod val="50000"/>
                  </a:schemeClr>
                </a:solidFill>
              </a:rPr>
              <a:t>Бюджет для граждан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документ, содержащий основные положения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проекта решения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о бюджете и отчета о его исполнении в доступной и понятной форме, разрабатываемый в целях ознакомления граждан с основными целями, задачами и приоритетными направлениями бюджетной политики,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планируемыми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и достигнутыми результатами использования бюджетных ассигнований.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60648"/>
            <a:ext cx="6347713" cy="875184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2"/>
                </a:solidFill>
              </a:rPr>
              <a:t>ГЛОССАРИЙ</a:t>
            </a:r>
            <a:endParaRPr lang="ru-RU" dirty="0">
              <a:solidFill>
                <a:schemeClr val="accent2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908720"/>
            <a:ext cx="7951380" cy="4412563"/>
          </a:xfrm>
        </p:spPr>
        <p:txBody>
          <a:bodyPr>
            <a:normAutofit fontScale="25000" lnSpcReduction="20000"/>
          </a:bodyPr>
          <a:lstStyle/>
          <a:p>
            <a:pPr algn="just">
              <a:lnSpc>
                <a:spcPts val="2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Бюджет - 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форма образования и расходования денежных средств, предназначенных для финансового обеспечения задач и функций местного самоуправления.</a:t>
            </a:r>
          </a:p>
          <a:p>
            <a:pPr algn="just">
              <a:lnSpc>
                <a:spcPts val="2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	Сбалансированный бюджет 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– равенство доходов и расходов бюджета. </a:t>
            </a:r>
          </a:p>
          <a:p>
            <a:pPr algn="just">
              <a:lnSpc>
                <a:spcPts val="2000"/>
              </a:lnSpc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Исполнение бюджета – 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это этап бюджетного процесса, который начинается с момента утверждения решения о бюджете </a:t>
            </a:r>
            <a:r>
              <a:rPr lang="ru-RU" sz="5600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представительным 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органом муниципального образования и продолжается в течение финансового года</a:t>
            </a:r>
            <a:r>
              <a:rPr lang="ru-RU" sz="5600" dirty="0" smtClean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. 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Можно выделить следующие этапы этого процесса:</a:t>
            </a: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исполнение бюджета по доходам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. Задача участников бюджетного процесса заключается в обеспечении полного и своевременного поступления в бюджет налогов, сборов, доходов от использования имущества и других обязательных платежей, в соответствии с утвержденным планом мобилизации доходов.</a:t>
            </a:r>
          </a:p>
          <a:p>
            <a:pPr marL="285750" indent="-285750" algn="just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ru-RU" sz="5600" b="1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исполнение по расходам</a:t>
            </a: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, которое означает последовательное финансирование мероприятий, предусмотренных решением о бюджете, в пределах утвержденных сумм с целью исполнения принятых муниципальным образованием расходных обязательств.</a:t>
            </a:r>
          </a:p>
          <a:p>
            <a:pPr algn="just">
              <a:lnSpc>
                <a:spcPts val="2000"/>
              </a:lnSpc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	Составление  и утверждение отчета об исполнении бюджета является важной формой контроля за исполнением бюджета.</a:t>
            </a:r>
          </a:p>
          <a:p>
            <a:pPr algn="just">
              <a:lnSpc>
                <a:spcPts val="2000"/>
              </a:lnSpc>
            </a:pPr>
            <a:r>
              <a:rPr lang="ru-RU" sz="5600" dirty="0">
                <a:solidFill>
                  <a:schemeClr val="accent2">
                    <a:lumMod val="50000"/>
                  </a:schemeClr>
                </a:solidFill>
                <a:ea typeface="Cambria Math" panose="02040503050406030204" pitchFamily="18" charset="0"/>
                <a:cs typeface="Times New Roman" panose="02020603050405020304" pitchFamily="18" charset="0"/>
              </a:rPr>
              <a:t>	Отчет    об   исполнении   бюджета составляется по всем основным показателям      доходов    и     расходов     в   установленном  порядке с необходимым анализом исполнения доходов и   расходования средств.</a:t>
            </a:r>
          </a:p>
          <a:p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169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888" y="4865099"/>
            <a:ext cx="2952328" cy="196928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9912" y="422935"/>
            <a:ext cx="3443700" cy="2287636"/>
          </a:xfrm>
          <a:prstGeom prst="rect">
            <a:avLst/>
          </a:prstGeom>
        </p:spPr>
      </p:pic>
      <p:sp>
        <p:nvSpPr>
          <p:cNvPr id="3" name="Скругленный прямоугольник 2"/>
          <p:cNvSpPr/>
          <p:nvPr/>
        </p:nvSpPr>
        <p:spPr>
          <a:xfrm>
            <a:off x="179512" y="421299"/>
            <a:ext cx="3384376" cy="20882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endParaRPr lang="ru-RU" sz="1400" b="1" dirty="0" smtClean="0">
              <a:solidFill>
                <a:schemeClr val="accent2">
                  <a:lumMod val="50000"/>
                </a:schemeClr>
              </a:solidFill>
              <a:ea typeface="PT Astra Serif" pitchFamily="18" charset="-52"/>
              <a:cs typeface="Times New Roman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БЮДЖЕТ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ea typeface="PT Astra Serif" pitchFamily="18" charset="-52"/>
              <a:cs typeface="Times New Roman" pitchFamily="18" charset="0"/>
            </a:endParaRPr>
          </a:p>
          <a:p>
            <a:pPr algn="ctr"/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(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от </a:t>
            </a:r>
            <a:r>
              <a:rPr lang="ru-RU" sz="1400" i="1" dirty="0" err="1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старонормандского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 </a:t>
            </a:r>
            <a:r>
              <a:rPr lang="ru-RU" sz="1400" b="1" i="1" dirty="0" err="1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bougette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 — кошель, сумка, кожаный мешок) —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</a:t>
            </a:r>
            <a:endParaRPr lang="en-US" sz="1400" i="1" dirty="0">
              <a:solidFill>
                <a:schemeClr val="accent2">
                  <a:lumMod val="50000"/>
                </a:schemeClr>
              </a:solidFill>
              <a:ea typeface="PT Astra Serif" pitchFamily="18" charset="-52"/>
            </a:endParaRPr>
          </a:p>
          <a:p>
            <a:pPr algn="ctr"/>
            <a:endParaRPr lang="ru-RU" dirty="0"/>
          </a:p>
        </p:txBody>
      </p:sp>
      <p:sp>
        <p:nvSpPr>
          <p:cNvPr id="4" name="Стрелка вниз 3"/>
          <p:cNvSpPr/>
          <p:nvPr/>
        </p:nvSpPr>
        <p:spPr>
          <a:xfrm rot="18266029">
            <a:off x="3646744" y="2138192"/>
            <a:ext cx="905898" cy="1191542"/>
          </a:xfrm>
          <a:prstGeom prst="down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314948">
            <a:off x="1304723" y="2696430"/>
            <a:ext cx="1133954" cy="999831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4598394" y="3021334"/>
            <a:ext cx="3096343" cy="171973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Доходы бюджета-</a:t>
            </a:r>
            <a:endParaRPr lang="en-US" sz="1400" b="1" dirty="0">
              <a:solidFill>
                <a:schemeClr val="accent2">
                  <a:lumMod val="50000"/>
                </a:schemeClr>
              </a:solidFill>
              <a:ea typeface="PT Astra Serif" pitchFamily="18" charset="-52"/>
              <a:cs typeface="Times New Roman" pitchFamily="18" charset="0"/>
            </a:endParaRPr>
          </a:p>
          <a:p>
            <a:pPr algn="ctr"/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поступающие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  <a:ea typeface="PT Astra Serif" pitchFamily="18" charset="-52"/>
                <a:cs typeface="Times New Roman" pitchFamily="18" charset="0"/>
              </a:rPr>
              <a:t>в бюджет денежные средства (налоги юридических и физических лиц, штрафы, административные платежи и сборы, финансовая помощь)</a:t>
            </a:r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9645" y="4029480"/>
            <a:ext cx="3312368" cy="1467712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Расходы бюджета </a:t>
            </a:r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ru-RU" sz="1400" i="1" dirty="0">
                <a:solidFill>
                  <a:schemeClr val="accent2">
                    <a:lumMod val="50000"/>
                  </a:schemeClr>
                </a:solidFill>
              </a:rPr>
              <a:t>денежные средства, направляемые на финансовое обеспечение задач и функций </a:t>
            </a:r>
            <a:r>
              <a:rPr lang="ru-RU" sz="1400" i="1" dirty="0" smtClean="0">
                <a:solidFill>
                  <a:schemeClr val="accent2">
                    <a:lumMod val="50000"/>
                  </a:schemeClr>
                </a:solidFill>
              </a:rPr>
              <a:t>муниципального района</a:t>
            </a:r>
            <a:endParaRPr lang="ru-RU" sz="1400" i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467" y="620687"/>
            <a:ext cx="8147248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-108520" y="116632"/>
            <a:ext cx="90730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6400" b="1" dirty="0" smtClean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endParaRPr lang="ru-RU" sz="6400" b="1" dirty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endParaRPr lang="ru-RU" sz="6400" b="1" dirty="0" smtClean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PT Astra Serif" pitchFamily="18" charset="-52"/>
              </a:rPr>
              <a:t>Основные параметры отчета об исполнении бюджета</a:t>
            </a:r>
          </a:p>
          <a:p>
            <a:pPr algn="ctr" fontAlgn="b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PT Astra Serif" pitchFamily="18" charset="-52"/>
              </a:rPr>
              <a:t> муниципального образования </a:t>
            </a:r>
          </a:p>
          <a:p>
            <a:pPr algn="ctr" fontAlgn="b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PT Astra Serif" pitchFamily="18" charset="-52"/>
              </a:rPr>
              <a:t>Добринский муниципальный район за 2021 год </a:t>
            </a:r>
            <a:endParaRPr lang="ru-RU" sz="7200" b="1" dirty="0">
              <a:solidFill>
                <a:schemeClr val="accent2">
                  <a:lumMod val="50000"/>
                </a:schemeClr>
              </a:solidFill>
              <a:latin typeface="+mj-lt"/>
              <a:ea typeface="PT Astra Serif" pitchFamily="18" charset="-5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1387044"/>
              </p:ext>
            </p:extLst>
          </p:nvPr>
        </p:nvGraphicFramePr>
        <p:xfrm>
          <a:off x="251521" y="1484784"/>
          <a:ext cx="7488831" cy="4284734"/>
        </p:xfrm>
        <a:graphic>
          <a:graphicData uri="http://schemas.openxmlformats.org/drawingml/2006/table">
            <a:tbl>
              <a:tblPr/>
              <a:tblGrid>
                <a:gridCol w="3652114"/>
                <a:gridCol w="1437143"/>
                <a:gridCol w="1489167"/>
                <a:gridCol w="910407"/>
              </a:tblGrid>
              <a:tr h="71825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Наименование показателя</a:t>
                      </a: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Уточненный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план, тыс.руб.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Исполнено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за 2021 год, тыс.руб.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Процент исполнения %</a:t>
                      </a: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9841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Доходы, всего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1 008 887,6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060 405,3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105,1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24356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из них:</a:t>
                      </a:r>
                      <a:endParaRPr lang="ru-RU" sz="1200" b="0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2056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Налоговые и неналоговые доходы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431 798,0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543 099,4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125,8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946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Межбюджетные трансферты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576 489,6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517 647,4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89,8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9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Безвозмездные перечисления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600,0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724,1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120,7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9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Возврат прочих остатков субсидий, субвенций и м/т прошлых лет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-1 065,6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98809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РАСХОДЫ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1 016 520,6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932 085,5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91,7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50437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РЕЗУЛЬТАТ исполнения бюджета</a:t>
                      </a:r>
                    </a:p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(- дефицит/ + профицит)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- 7 633,0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128 319,8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2235"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 smtClean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633485" y="4337011"/>
            <a:ext cx="2475785" cy="1570138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</a:rPr>
              <a:t>Доходная часть бюджета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Стрелка вниз 7"/>
          <p:cNvSpPr/>
          <p:nvPr/>
        </p:nvSpPr>
        <p:spPr>
          <a:xfrm rot="21340937">
            <a:off x="1350602" y="292483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2437088">
            <a:off x="2954179" y="2892941"/>
            <a:ext cx="485198" cy="12660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4472283">
            <a:off x="3742334" y="3823662"/>
            <a:ext cx="484632" cy="115502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1164" y="1409366"/>
            <a:ext cx="2100636" cy="13715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Налоговые доходы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Segoe UI Semilight" panose="020B0402040204020203" pitchFamily="34" charset="0"/>
              </a:rPr>
              <a:t>35,3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%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043037" y="1743486"/>
            <a:ext cx="1897115" cy="101232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Неналоговые доходы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Segoe UI Semilight" panose="020B0402040204020203" pitchFamily="34" charset="0"/>
              </a:rPr>
              <a:t>15,9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%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860032" y="3396896"/>
            <a:ext cx="3168352" cy="161628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Межбюджетные трансферты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Segoe UI Semilight" panose="020B0402040204020203" pitchFamily="34" charset="0"/>
              </a:rPr>
              <a:t>48,7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%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268273"/>
            <a:ext cx="727280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Структура доходов бюджета Добринского муниципального района</a:t>
            </a:r>
            <a:endParaRPr lang="ru-RU" sz="2800" b="1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20" name="Стрелка вниз 19"/>
          <p:cNvSpPr/>
          <p:nvPr/>
        </p:nvSpPr>
        <p:spPr>
          <a:xfrm rot="6580457">
            <a:off x="3563137" y="5116409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501636" y="5574222"/>
            <a:ext cx="2014580" cy="80710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</a:rPr>
              <a:t>Безвозмездные поступления</a:t>
            </a:r>
          </a:p>
          <a:p>
            <a:pPr algn="ctr"/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cs typeface="Segoe UI Semilight" panose="020B0402040204020203" pitchFamily="34" charset="0"/>
              </a:rPr>
              <a:t>0,1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</a:rPr>
              <a:t>%</a:t>
            </a:r>
            <a:endParaRPr lang="ru-RU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2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4699291"/>
              </p:ext>
            </p:extLst>
          </p:nvPr>
        </p:nvGraphicFramePr>
        <p:xfrm>
          <a:off x="-252536" y="548680"/>
          <a:ext cx="8496944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77212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07456" y="613137"/>
            <a:ext cx="804379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Исполнение бюджета муниципального образования Добринский муниципальный район за 2021 </a:t>
            </a: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год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по доходам </a:t>
            </a:r>
            <a:endParaRPr lang="ru-RU" sz="2000" b="1" dirty="0" smtClean="0">
              <a:solidFill>
                <a:schemeClr val="accent2">
                  <a:lumMod val="50000"/>
                </a:schemeClr>
              </a:solidFill>
              <a:latin typeface="+mj-lt"/>
              <a:ea typeface="Calibri" pitchFamily="34" charset="0"/>
              <a:cs typeface="Times New Roman" pitchFamily="18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в 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+mj-lt"/>
                <a:ea typeface="Calibri" pitchFamily="34" charset="0"/>
                <a:cs typeface="Times New Roman" pitchFamily="18" charset="0"/>
              </a:rPr>
              <a:t>% от </a:t>
            </a:r>
            <a:r>
              <a:rPr kumimoji="0" lang="ru-RU" sz="2000" b="1" i="0" u="none" strike="noStrike" cap="none" normalizeH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утвержденного плана</a:t>
            </a:r>
            <a:endParaRPr kumimoji="0" lang="ru-RU" sz="1800" b="0" i="0" u="none" strike="noStrike" cap="none" normalizeH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+mj-lt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2062995"/>
              </p:ext>
            </p:extLst>
          </p:nvPr>
        </p:nvGraphicFramePr>
        <p:xfrm>
          <a:off x="207456" y="1772816"/>
          <a:ext cx="8251246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122" name="Picture 2" descr="Favorite images - Yandex.Collection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5408020"/>
            <a:ext cx="1440160" cy="14053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ETICA YÂ LOS VALORES copy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5376926"/>
            <a:ext cx="1533861" cy="1467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432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7504" y="332135"/>
            <a:ext cx="7041976" cy="936625"/>
          </a:xfrm>
          <a:noFill/>
        </p:spPr>
        <p:txBody>
          <a:bodyPr>
            <a:normAutofit/>
          </a:bodyPr>
          <a:lstStyle/>
          <a:p>
            <a:pPr algn="ctr"/>
            <a:r>
              <a:rPr lang="ru-RU" sz="4000" b="1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  <a:cs typeface="Times New Roman" pitchFamily="18" charset="0"/>
              </a:rPr>
              <a:t>Межбюджетные отношения</a:t>
            </a:r>
            <a:endParaRPr lang="ru-RU" sz="4000" b="1" dirty="0">
              <a:solidFill>
                <a:schemeClr val="accent2">
                  <a:lumMod val="75000"/>
                </a:schemeClr>
              </a:solidFill>
              <a:latin typeface="PT Astra Serif" pitchFamily="18" charset="-52"/>
              <a:ea typeface="PT Astra Serif" pitchFamily="18" charset="-52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95536" y="1412776"/>
            <a:ext cx="792088" cy="4896544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</a:rPr>
              <a:t>Бюджет Липецкой области</a:t>
            </a:r>
            <a:endParaRPr lang="ru-RU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1259632" y="1556792"/>
            <a:ext cx="2016224" cy="936104"/>
          </a:xfrm>
          <a:prstGeom prst="rightArrowCallout">
            <a:avLst/>
          </a:prstGeom>
          <a:solidFill>
            <a:schemeClr val="accent3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Дотации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1259632" y="2708920"/>
            <a:ext cx="2016224" cy="936104"/>
          </a:xfrm>
          <a:prstGeom prst="rightArrowCallout">
            <a:avLst/>
          </a:prstGeom>
          <a:solidFill>
            <a:schemeClr val="accent3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Субсидии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1259632" y="3861048"/>
            <a:ext cx="2016224" cy="936104"/>
          </a:xfrm>
          <a:prstGeom prst="rightArrowCallout">
            <a:avLst/>
          </a:prstGeom>
          <a:solidFill>
            <a:schemeClr val="accent3">
              <a:lumMod val="75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Субвенции</a:t>
            </a:r>
            <a:endParaRPr lang="ru-RU" sz="16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Выноска со стрелкой вправо 9"/>
          <p:cNvSpPr/>
          <p:nvPr/>
        </p:nvSpPr>
        <p:spPr>
          <a:xfrm>
            <a:off x="1259632" y="5085184"/>
            <a:ext cx="2016224" cy="1008112"/>
          </a:xfrm>
          <a:prstGeom prst="rightArrowCallout">
            <a:avLst/>
          </a:prstGeom>
          <a:solidFill>
            <a:schemeClr val="accent6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Иные межбюд-жетные трансферты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275856" y="1412776"/>
            <a:ext cx="1152128" cy="48965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250" b="1" dirty="0" smtClean="0">
                <a:solidFill>
                  <a:schemeClr val="accent2">
                    <a:lumMod val="50000"/>
                  </a:schemeClr>
                </a:solidFill>
              </a:rPr>
              <a:t>Бюджет муниципального образования Добринский муниципальный район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7308304" y="1441482"/>
            <a:ext cx="720080" cy="489654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2100" b="1" dirty="0" smtClean="0">
                <a:solidFill>
                  <a:schemeClr val="accent2">
                    <a:lumMod val="50000"/>
                  </a:schemeClr>
                </a:solidFill>
              </a:rPr>
              <a:t>Бюджеты</a:t>
            </a:r>
          </a:p>
          <a:p>
            <a:pPr algn="ctr"/>
            <a:r>
              <a:rPr lang="ru-RU" sz="2100" b="1" dirty="0" smtClean="0">
                <a:solidFill>
                  <a:schemeClr val="accent2">
                    <a:lumMod val="50000"/>
                  </a:schemeClr>
                </a:solidFill>
              </a:rPr>
              <a:t> сельских поселений</a:t>
            </a:r>
          </a:p>
        </p:txBody>
      </p:sp>
      <p:sp>
        <p:nvSpPr>
          <p:cNvPr id="15" name="Выноска со стрелкой вправо 14"/>
          <p:cNvSpPr/>
          <p:nvPr/>
        </p:nvSpPr>
        <p:spPr>
          <a:xfrm>
            <a:off x="4499992" y="1988728"/>
            <a:ext cx="2649488" cy="720192"/>
          </a:xfrm>
          <a:prstGeom prst="rightArrowCallout">
            <a:avLst/>
          </a:prstGeom>
          <a:solidFill>
            <a:srgbClr val="FFFF66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accent2">
                    <a:lumMod val="50000"/>
                  </a:schemeClr>
                </a:solidFill>
                <a:cs typeface="Times New Roman" pitchFamily="18" charset="0"/>
              </a:rPr>
              <a:t>Иные межбюджетные трансферты</a:t>
            </a:r>
          </a:p>
        </p:txBody>
      </p:sp>
      <p:sp>
        <p:nvSpPr>
          <p:cNvPr id="16" name="Выноска со стрелкой влево 15"/>
          <p:cNvSpPr/>
          <p:nvPr/>
        </p:nvSpPr>
        <p:spPr>
          <a:xfrm>
            <a:off x="4499992" y="3789040"/>
            <a:ext cx="2649488" cy="1656184"/>
          </a:xfrm>
          <a:prstGeom prst="leftArrowCallout">
            <a:avLst/>
          </a:prstGeom>
          <a:solidFill>
            <a:schemeClr val="accent1"/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</a:rPr>
              <a:t>Иные межбюджетные трансферты на исполнение передаваемых полномочий</a:t>
            </a:r>
            <a:endParaRPr lang="ru-RU" sz="16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332656"/>
            <a:ext cx="7425151" cy="3716470"/>
          </a:xfrm>
        </p:spPr>
        <p:txBody>
          <a:bodyPr>
            <a:normAutofit/>
          </a:bodyPr>
          <a:lstStyle/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Межбюджетные отношения -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взаимоотношения между публично-правовыми образованиями по вопросам регулирования бюджетных правоотношений, организации и осуществления бюджетного процесса;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Межбюджетные трансферты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денежные средства, предоставляемые из одного бюджета бюджетной системы Российской Федерации другому.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Дотации -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межбюджетные трансферты, предоставляемые на безвозмездной и безвозвратной основе без установления направлений и (или) условий их использования;</a:t>
            </a:r>
          </a:p>
          <a:p>
            <a:pPr algn="r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Субвенции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предоставляются на финансирование «переданных» другим публично-правовым образованиям полномочий;</a:t>
            </a:r>
          </a:p>
          <a:p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Субсидии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предоставляется на условиях долевого софинансирования расходов других бюджетов.</a:t>
            </a:r>
          </a:p>
          <a:p>
            <a:pPr marL="0" indent="0">
              <a:buNone/>
            </a:pPr>
            <a:endParaRPr lang="ru-RU" sz="1400" dirty="0" smtClean="0"/>
          </a:p>
          <a:p>
            <a:pPr marL="0" indent="0">
              <a:buNone/>
            </a:pPr>
            <a:endParaRPr lang="ru-RU" sz="1400" dirty="0" smtClean="0"/>
          </a:p>
          <a:p>
            <a:endParaRPr lang="ru-RU" sz="1400" dirty="0"/>
          </a:p>
        </p:txBody>
      </p:sp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1682309927"/>
              </p:ext>
            </p:extLst>
          </p:nvPr>
        </p:nvGraphicFramePr>
        <p:xfrm>
          <a:off x="827584" y="3284984"/>
          <a:ext cx="5760640" cy="35954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9467" y="620687"/>
            <a:ext cx="8147248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dirty="0"/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-108520" y="116632"/>
            <a:ext cx="9073008" cy="5040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25000" lnSpcReduction="20000"/>
          </a:bodyPr>
          <a:lstStyle/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2800" b="1" dirty="0" smtClean="0">
              <a:solidFill>
                <a:srgbClr val="000000"/>
              </a:solidFill>
              <a:latin typeface="Times New Roman"/>
            </a:endParaRPr>
          </a:p>
          <a:p>
            <a:pPr algn="ctr" fontAlgn="b"/>
            <a:endParaRPr lang="ru-RU" sz="6400" b="1" dirty="0" smtClean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endParaRPr lang="ru-RU" sz="6400" b="1" dirty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endParaRPr lang="ru-RU" sz="6400" b="1" dirty="0" smtClean="0">
              <a:solidFill>
                <a:srgbClr val="000000"/>
              </a:solidFill>
              <a:latin typeface="PT Astra Serif" pitchFamily="18" charset="-52"/>
              <a:ea typeface="PT Astra Serif" pitchFamily="18" charset="-52"/>
            </a:endParaRPr>
          </a:p>
          <a:p>
            <a:pPr algn="ctr" fontAlgn="b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PT Astra Serif" pitchFamily="18" charset="-52"/>
              </a:rPr>
              <a:t>Исполнение бюджета муниципального образования </a:t>
            </a:r>
          </a:p>
          <a:p>
            <a:pPr algn="ctr" fontAlgn="b"/>
            <a:r>
              <a:rPr lang="ru-RU" sz="7200" b="1" dirty="0" smtClean="0">
                <a:solidFill>
                  <a:schemeClr val="accent2">
                    <a:lumMod val="50000"/>
                  </a:schemeClr>
                </a:solidFill>
                <a:latin typeface="+mj-lt"/>
                <a:ea typeface="PT Astra Serif" pitchFamily="18" charset="-52"/>
              </a:rPr>
              <a:t>Добринский муниципальный район по расходам за 2021 год </a:t>
            </a:r>
            <a:endParaRPr lang="ru-RU" sz="7200" b="1" dirty="0">
              <a:solidFill>
                <a:schemeClr val="accent2">
                  <a:lumMod val="50000"/>
                </a:schemeClr>
              </a:solidFill>
              <a:latin typeface="+mj-lt"/>
              <a:ea typeface="PT Astra Serif" pitchFamily="18" charset="-52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595761"/>
              </p:ext>
            </p:extLst>
          </p:nvPr>
        </p:nvGraphicFramePr>
        <p:xfrm>
          <a:off x="251520" y="1484784"/>
          <a:ext cx="8640959" cy="4649106"/>
        </p:xfrm>
        <a:graphic>
          <a:graphicData uri="http://schemas.openxmlformats.org/drawingml/2006/table">
            <a:tbl>
              <a:tblPr/>
              <a:tblGrid>
                <a:gridCol w="550688"/>
                <a:gridCol w="3945421"/>
                <a:gridCol w="1552563"/>
                <a:gridCol w="1608764"/>
                <a:gridCol w="983523"/>
              </a:tblGrid>
              <a:tr h="68983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Раз-дел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Наименование показателя</a:t>
                      </a: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Уточненный</a:t>
                      </a:r>
                      <a:r>
                        <a:rPr lang="ru-RU" sz="1400" b="1" i="0" u="none" strike="noStrike" baseline="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план, тыс.руб.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Исполнено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за 2021 год, тыс.руб.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Процент исполнения %</a:t>
                      </a:r>
                    </a:p>
                  </a:txBody>
                  <a:tcPr marL="8352" marR="8352" marT="8352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2647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01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Общегосударственные вопросы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100 415,6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98 390,3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98,0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89919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17 700,7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17 568,7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99,3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039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04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Национальная экономика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102 329,5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98 347,8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96,1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7902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</a:t>
                      </a:r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05</a:t>
                      </a: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Жилищно-коммунальное хозяйство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40 859,3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39 322,8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96,2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30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Образование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601 632,2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528 037,4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87,8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30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08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Культура, кинематография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98 074,4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97 297,3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99,2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8303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Социальная политика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49 019,6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46 875,5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95,6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6511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11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Физическая культура и спорт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1 912,5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1 852,8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96,9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35750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     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12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Средства массовой информации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4 576,8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4 392,9</a:t>
                      </a: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96,0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  <a:tr h="43204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 </a:t>
                      </a: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Всего:</a:t>
                      </a:r>
                    </a:p>
                  </a:txBody>
                  <a:tcPr marL="8352" marR="8352" marT="8352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1 016 520,6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932 085,5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9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1</a:t>
                      </a:r>
                      <a:r>
                        <a:rPr lang="ru-RU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,</a:t>
                      </a:r>
                      <a:r>
                        <a:rPr lang="en-US" sz="1400" b="1" i="0" u="none" strike="noStrike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PT Astra Serif" pitchFamily="18" charset="-52"/>
                          <a:ea typeface="PT Astra Serif" pitchFamily="18" charset="-52"/>
                        </a:rPr>
                        <a:t>7</a:t>
                      </a:r>
                      <a:endParaRPr lang="ru-RU" sz="1400" b="1" i="0" u="none" strike="noStrike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PT Astra Serif" pitchFamily="18" charset="-52"/>
                        <a:ea typeface="PT Astra Serif" pitchFamily="18" charset="-52"/>
                      </a:endParaRPr>
                    </a:p>
                  </a:txBody>
                  <a:tcPr marL="8352" marR="8352" marT="8352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2400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8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9782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908720"/>
            <a:ext cx="2180000" cy="1443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71035444"/>
              </p:ext>
            </p:extLst>
          </p:nvPr>
        </p:nvGraphicFramePr>
        <p:xfrm>
          <a:off x="323528" y="404664"/>
          <a:ext cx="8568951" cy="6264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34" y="334656"/>
            <a:ext cx="2409221" cy="160357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4370" y="3438381"/>
            <a:ext cx="2835204" cy="2680213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59882"/>
            <a:ext cx="3026297" cy="94719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4893994" y="393450"/>
            <a:ext cx="226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solidFill>
                <a:srgbClr val="365F91"/>
              </a:solidFill>
              <a:latin typeface="Arial Narrow" pitchFamily="34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rgbClr val="365F91"/>
                </a:solidFill>
                <a:effectLst/>
                <a:latin typeface="Arial Narrow" pitchFamily="34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993417" y="446414"/>
            <a:ext cx="7272808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PT Astra Serif" pitchFamily="18" charset="-52"/>
                <a:ea typeface="PT Astra Serif" pitchFamily="18" charset="-52"/>
                <a:cs typeface="+mj-cs"/>
              </a:rPr>
              <a:t>Социально-культурная сфера 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uLnTx/>
              <a:uFillTx/>
              <a:latin typeface="PT Astra Serif" pitchFamily="18" charset="-52"/>
              <a:ea typeface="PT Astra Serif" pitchFamily="18" charset="-52"/>
              <a:cs typeface="+mj-cs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680" y="2627249"/>
            <a:ext cx="2447898" cy="1713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7746" y="4797152"/>
            <a:ext cx="2664296" cy="17770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4057" y="1154819"/>
            <a:ext cx="2806628" cy="14986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Заголовок 1"/>
          <p:cNvSpPr txBox="1">
            <a:spLocks/>
          </p:cNvSpPr>
          <p:nvPr/>
        </p:nvSpPr>
        <p:spPr>
          <a:xfrm>
            <a:off x="611560" y="609073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2126713" y="1888585"/>
            <a:ext cx="23791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Приобретено 3 автобуса </a:t>
            </a:r>
          </a:p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</a:rPr>
              <a:t>д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ля подвоза детей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7 919,9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3994" y="2713813"/>
            <a:ext cx="268535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Создан центр «Точка роста»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В МБОУ СОШ п.Пушкино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2 442,1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7544" y="4885475"/>
            <a:ext cx="2989541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Оснащено музыкальными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инструментами, оборудованием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и инвентарем МБОУ ДДШИ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«Добринская детская школа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искусств им. Н.А.Обуховой»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5 323,2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48064" y="4050166"/>
            <a:ext cx="3118161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Создание модельной библиотеки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П.Петровский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5 000,0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4024"/>
            <a:ext cx="7869560" cy="924712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b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 сфере  национальной экономики и ЖКХ</a:t>
            </a:r>
            <a:endParaRPr lang="ru-RU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548348"/>
            <a:ext cx="2965116" cy="16646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135" y="4848462"/>
            <a:ext cx="2503689" cy="16639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776" y="3436612"/>
            <a:ext cx="2314543" cy="1342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3419872" y="1699496"/>
            <a:ext cx="388279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Капитальный ремонт и содержание дорог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 общего пользования в границах 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сельских поселениях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83 995,3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8898" y="3811003"/>
            <a:ext cx="25314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Строительство пяти домов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9 108,0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915816" y="5455966"/>
            <a:ext cx="43813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Ремонт и приобретение коммунальной техники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22 165,6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16016" y="4231099"/>
            <a:ext cx="3658374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Субсидии на поддержку 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автомобильного транспорта на 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организацию по перевозке пассажиров</a:t>
            </a:r>
          </a:p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</a:rPr>
              <a:t>5 947,7 тыс. руб.</a:t>
            </a:r>
            <a:endParaRPr lang="ru-RU" sz="1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6836" y="2785497"/>
            <a:ext cx="2845226" cy="15374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1"/>
          <p:cNvSpPr txBox="1">
            <a:spLocks/>
          </p:cNvSpPr>
          <p:nvPr/>
        </p:nvSpPr>
        <p:spPr>
          <a:xfrm>
            <a:off x="28964" y="260648"/>
            <a:ext cx="8208912" cy="648072"/>
          </a:xfrm>
          <a:prstGeom prst="rect">
            <a:avLst/>
          </a:prstGeom>
        </p:spPr>
        <p:txBody>
          <a:bodyPr vert="horz" lIns="0" rIns="0" bIns="0" anchor="b">
            <a:normAutofit fontScale="2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33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PT Astra Serif" pitchFamily="18" charset="-52"/>
              <a:ea typeface="PT Astra Serif" pitchFamily="18" charset="-52"/>
              <a:cs typeface="Times New Roman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7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PT Astra Serif" pitchFamily="18" charset="-52"/>
                <a:ea typeface="PT Astra Serif" pitchFamily="18" charset="-52"/>
                <a:cs typeface="Times New Roman" pitchFamily="18" charset="0"/>
              </a:rPr>
              <a:t>Исполнение муниципальных программ за 2021 год,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PT Astra Serif" pitchFamily="18" charset="-52"/>
                <a:ea typeface="PT Astra Serif" pitchFamily="18" charset="-52"/>
                <a:cs typeface="Times New Roman" pitchFamily="18" charset="0"/>
              </a:rPr>
              <a:t>из них:</a:t>
            </a:r>
          </a:p>
        </p:txBody>
      </p:sp>
      <p:graphicFrame>
        <p:nvGraphicFramePr>
          <p:cNvPr id="10" name="Диаграмма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371008"/>
              </p:ext>
            </p:extLst>
          </p:nvPr>
        </p:nvGraphicFramePr>
        <p:xfrm>
          <a:off x="-1116632" y="836712"/>
          <a:ext cx="9145016" cy="5883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4149080"/>
            <a:ext cx="3744416" cy="1728192"/>
          </a:xfrm>
          <a:prstGeom prst="rect">
            <a:avLst/>
          </a:prstGeom>
        </p:spPr>
      </p:pic>
      <p:sp>
        <p:nvSpPr>
          <p:cNvPr id="123905" name="Заголовок 1"/>
          <p:cNvSpPr>
            <a:spLocks/>
          </p:cNvSpPr>
          <p:nvPr/>
        </p:nvSpPr>
        <p:spPr bwMode="auto">
          <a:xfrm>
            <a:off x="611188" y="277813"/>
            <a:ext cx="7129164" cy="101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  <a:latin typeface="PT Astra Serif" pitchFamily="18" charset="-52"/>
                <a:ea typeface="PT Astra Serif" pitchFamily="18" charset="-52"/>
              </a:rPr>
              <a:t>Контактная информация для граждан</a:t>
            </a:r>
          </a:p>
        </p:txBody>
      </p:sp>
      <p:sp>
        <p:nvSpPr>
          <p:cNvPr id="123906" name="Содержимое 2"/>
          <p:cNvSpPr>
            <a:spLocks/>
          </p:cNvSpPr>
          <p:nvPr/>
        </p:nvSpPr>
        <p:spPr bwMode="auto">
          <a:xfrm>
            <a:off x="611188" y="1295400"/>
            <a:ext cx="8047037" cy="1991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1800" b="1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Управление финансов администрации Добринского муниципального района </a:t>
            </a:r>
            <a:r>
              <a:rPr lang="ru-RU" sz="1800" b="1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–</a:t>
            </a:r>
          </a:p>
          <a:p>
            <a:pPr marL="342900" indent="-342900" algn="ctr" eaLnBrk="0" hangingPunct="0">
              <a:spcBef>
                <a:spcPct val="20000"/>
              </a:spcBef>
              <a:buFont typeface="Arial" charset="0"/>
              <a:buNone/>
            </a:pP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функциональный орган а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дминистрации муниципального образования Добринский муниципальный район, осуществляющий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функции по выработке бюджетной и финансовой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политики,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нормативно-правовому регулированию, а также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обеспечивающий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реализацию полномочий </a:t>
            </a:r>
            <a:r>
              <a:rPr lang="ru-RU" sz="1600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в </a:t>
            </a:r>
            <a:r>
              <a:rPr lang="ru-RU" sz="1600" dirty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области бюджета, финансов и учета</a:t>
            </a:r>
          </a:p>
        </p:txBody>
      </p:sp>
      <p:sp>
        <p:nvSpPr>
          <p:cNvPr id="123908" name="Содержимое 3"/>
          <p:cNvSpPr>
            <a:spLocks/>
          </p:cNvSpPr>
          <p:nvPr/>
        </p:nvSpPr>
        <p:spPr bwMode="auto">
          <a:xfrm>
            <a:off x="2925762" y="3789040"/>
            <a:ext cx="6084888" cy="25927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Начальник: Быкова Оксана Александровна</a:t>
            </a:r>
          </a:p>
          <a:p>
            <a:pPr algn="ctr"/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PT Astra Serif" pitchFamily="18" charset="-52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Адрес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: 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399341, Липецкая область, п. Добринка, </a:t>
            </a:r>
            <a:endParaRPr lang="ru-RU" sz="16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Октябрьская, дом 25</a:t>
            </a:r>
          </a:p>
          <a:p>
            <a:pPr algn="ctr"/>
            <a:endParaRPr lang="ru-RU" sz="16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PT Astra Serif" pitchFamily="18" charset="-52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Телефон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, факс: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тел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.,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факс 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(47462)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21587</a:t>
            </a:r>
          </a:p>
          <a:p>
            <a:pPr algn="ctr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ctr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ru-RU" sz="1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Адрес </a:t>
            </a: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электронной почты: </a:t>
            </a:r>
            <a:r>
              <a:rPr lang="en-US" sz="16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 </a:t>
            </a:r>
            <a:r>
              <a:rPr lang="en-US" sz="1600" u="sng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PT Astra Serif" pitchFamily="18" charset="-52"/>
                <a:cs typeface="Times New Roman" panose="02020603050405020304" pitchFamily="18" charset="0"/>
              </a:rPr>
              <a:t>ofin@dobrinka.lipetsk.ru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909" name="Slide Number Placeholder 5"/>
          <p:cNvSpPr txBox="1">
            <a:spLocks noGrp="1"/>
          </p:cNvSpPr>
          <p:nvPr/>
        </p:nvSpPr>
        <p:spPr bwMode="auto">
          <a:xfrm>
            <a:off x="8101013" y="6381750"/>
            <a:ext cx="9096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F84E6D4C-EA66-4248-A902-F0C7BBC28FC5}" type="slidenum">
              <a:rPr lang="en-US" altLang="ru-RU" sz="1200">
                <a:solidFill>
                  <a:srgbClr val="898989"/>
                </a:solidFill>
                <a:latin typeface="Calibri" pitchFamily="34" charset="0"/>
              </a:rPr>
              <a:pPr algn="r"/>
              <a:t>16</a:t>
            </a:fld>
            <a:endParaRPr lang="en-US" altLang="ru-RU" sz="1200">
              <a:solidFill>
                <a:srgbClr val="898989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92356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00042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  <a:t/>
            </a:r>
            <a:br>
              <a:rPr lang="ru-RU" dirty="0" smtClean="0">
                <a:solidFill>
                  <a:schemeClr val="bg2">
                    <a:lumMod val="75000"/>
                  </a:schemeClr>
                </a:solidFill>
                <a:latin typeface="Arial Narrow" pitchFamily="34" charset="0"/>
              </a:rPr>
            </a:br>
            <a:endParaRPr lang="ru-RU" sz="2200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457200" y="1600201"/>
            <a:ext cx="6923112" cy="3328997"/>
          </a:xfrm>
        </p:spPr>
        <p:txBody>
          <a:bodyPr anchor="ctr">
            <a:normAutofit/>
          </a:bodyPr>
          <a:lstStyle/>
          <a:p>
            <a:pPr algn="ctr">
              <a:buNone/>
            </a:pPr>
            <a:r>
              <a:rPr lang="ru-RU" sz="7200" b="1" dirty="0" smtClean="0">
                <a:solidFill>
                  <a:schemeClr val="accent2">
                    <a:lumMod val="75000"/>
                  </a:schemeClr>
                </a:solidFill>
                <a:latin typeface="PT Astra Serif" pitchFamily="18" charset="-52"/>
                <a:ea typeface="PT Astra Serif" pitchFamily="18" charset="-52"/>
              </a:rPr>
              <a:t>Спасибо за внимание!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ерхняя тень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3975" dist="41275" dir="14700000" algn="t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13749</TotalTime>
  <Words>817</Words>
  <Application>Microsoft Office PowerPoint</Application>
  <PresentationFormat>Экран (4:3)</PresentationFormat>
  <Paragraphs>207</Paragraphs>
  <Slides>17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8" baseType="lpstr">
      <vt:lpstr>Arial</vt:lpstr>
      <vt:lpstr>Arial Narrow</vt:lpstr>
      <vt:lpstr>Calibri</vt:lpstr>
      <vt:lpstr>Cambria Math</vt:lpstr>
      <vt:lpstr>Georgia</vt:lpstr>
      <vt:lpstr>PT Astra Serif</vt:lpstr>
      <vt:lpstr>Segoe UI Semilight</vt:lpstr>
      <vt:lpstr>Times New Roman</vt:lpstr>
      <vt:lpstr>Trebuchet MS</vt:lpstr>
      <vt:lpstr>Wingdings 3</vt:lpstr>
      <vt:lpstr>Грань</vt:lpstr>
      <vt:lpstr>Презентация PowerPoint</vt:lpstr>
      <vt:lpstr>Презентация PowerPoint</vt:lpstr>
      <vt:lpstr>ГЛОССАРИЙ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Межбюджетные отношения</vt:lpstr>
      <vt:lpstr>Презентация PowerPoint</vt:lpstr>
      <vt:lpstr> </vt:lpstr>
      <vt:lpstr> </vt:lpstr>
      <vt:lpstr> </vt:lpstr>
      <vt:lpstr>Основные направления  в сфере  национальной экономики и ЖКХ</vt:lpstr>
      <vt:lpstr>Презентация PowerPoint</vt:lpstr>
      <vt:lpstr>Презентация PowerPoint</vt:lpstr>
      <vt:lpstr>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slavchenko</dc:creator>
  <cp:lastModifiedBy>Зюзина ОИ</cp:lastModifiedBy>
  <cp:revision>1104</cp:revision>
  <cp:lastPrinted>2021-03-31T08:55:31Z</cp:lastPrinted>
  <dcterms:created xsi:type="dcterms:W3CDTF">2010-05-06T03:26:40Z</dcterms:created>
  <dcterms:modified xsi:type="dcterms:W3CDTF">2022-03-22T13:52:06Z</dcterms:modified>
</cp:coreProperties>
</file>